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2"/>
  </p:notesMasterIdLst>
  <p:handoutMasterIdLst>
    <p:handoutMasterId r:id="rId43"/>
  </p:handoutMasterIdLst>
  <p:sldIdLst>
    <p:sldId id="256" r:id="rId2"/>
    <p:sldId id="373" r:id="rId3"/>
    <p:sldId id="420" r:id="rId4"/>
    <p:sldId id="406" r:id="rId5"/>
    <p:sldId id="408" r:id="rId6"/>
    <p:sldId id="407" r:id="rId7"/>
    <p:sldId id="400" r:id="rId8"/>
    <p:sldId id="421" r:id="rId9"/>
    <p:sldId id="404" r:id="rId10"/>
    <p:sldId id="414" r:id="rId11"/>
    <p:sldId id="419" r:id="rId12"/>
    <p:sldId id="417" r:id="rId13"/>
    <p:sldId id="418" r:id="rId14"/>
    <p:sldId id="416" r:id="rId15"/>
    <p:sldId id="415" r:id="rId16"/>
    <p:sldId id="412" r:id="rId17"/>
    <p:sldId id="405" r:id="rId18"/>
    <p:sldId id="389" r:id="rId19"/>
    <p:sldId id="425" r:id="rId20"/>
    <p:sldId id="390" r:id="rId21"/>
    <p:sldId id="422" r:id="rId22"/>
    <p:sldId id="413" r:id="rId23"/>
    <p:sldId id="423" r:id="rId24"/>
    <p:sldId id="429" r:id="rId25"/>
    <p:sldId id="424" r:id="rId26"/>
    <p:sldId id="402" r:id="rId27"/>
    <p:sldId id="398" r:id="rId28"/>
    <p:sldId id="401" r:id="rId29"/>
    <p:sldId id="426" r:id="rId30"/>
    <p:sldId id="411" r:id="rId31"/>
    <p:sldId id="392" r:id="rId32"/>
    <p:sldId id="430" r:id="rId33"/>
    <p:sldId id="434" r:id="rId34"/>
    <p:sldId id="432" r:id="rId35"/>
    <p:sldId id="433" r:id="rId36"/>
    <p:sldId id="435" r:id="rId37"/>
    <p:sldId id="438" r:id="rId38"/>
    <p:sldId id="437" r:id="rId39"/>
    <p:sldId id="436" r:id="rId40"/>
    <p:sldId id="410" r:id="rId41"/>
  </p:sldIdLst>
  <p:sldSz cx="9144000" cy="6858000" type="screen4x3"/>
  <p:notesSz cx="6648450" cy="978217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FF33"/>
    <a:srgbClr val="FFCCFF"/>
    <a:srgbClr val="FF9900"/>
    <a:srgbClr val="3333CC"/>
    <a:srgbClr val="009900"/>
    <a:srgbClr val="008080"/>
    <a:srgbClr val="FFFF99"/>
    <a:srgbClr val="FF00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388" autoAdjust="0"/>
  </p:normalViewPr>
  <p:slideViewPr>
    <p:cSldViewPr>
      <p:cViewPr>
        <p:scale>
          <a:sx n="75" d="100"/>
          <a:sy n="75" d="100"/>
        </p:scale>
        <p:origin x="-1044" y="-12"/>
      </p:cViewPr>
      <p:guideLst>
        <p:guide orient="horz" pos="2160"/>
        <p:guide pos="2880"/>
      </p:guideLst>
    </p:cSldViewPr>
  </p:slideViewPr>
  <p:outlineViewPr>
    <p:cViewPr>
      <p:scale>
        <a:sx n="33" d="100"/>
        <a:sy n="33" d="100"/>
      </p:scale>
      <p:origin x="0" y="148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640" y="-84"/>
      </p:cViewPr>
      <p:guideLst>
        <p:guide orient="horz" pos="3081"/>
        <p:guide pos="209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0891" tIns="45446" rIns="90891" bIns="45446" numCol="1" anchor="t" anchorCtr="0" compatLnSpc="1">
            <a:prstTxWarp prst="textNoShape">
              <a:avLst/>
            </a:prstTxWarp>
          </a:bodyPr>
          <a:lstStyle>
            <a:lvl1pPr defTabSz="909638" eaLnBrk="0" hangingPunct="0">
              <a:defRPr kumimoji="0" sz="1200">
                <a:latin typeface="Times New Roman" pitchFamily="18" charset="0"/>
                <a:ea typeface="新細明體" pitchFamily="18" charset="-120"/>
              </a:defRPr>
            </a:lvl1pPr>
          </a:lstStyle>
          <a:p>
            <a:pPr>
              <a:defRPr/>
            </a:pPr>
            <a:endParaRPr lang="en-US" altLang="zh-TW"/>
          </a:p>
        </p:txBody>
      </p:sp>
      <p:sp>
        <p:nvSpPr>
          <p:cNvPr id="279555" name="Rectangle 3"/>
          <p:cNvSpPr>
            <a:spLocks noGrp="1" noChangeArrowheads="1"/>
          </p:cNvSpPr>
          <p:nvPr>
            <p:ph type="dt" sz="quarter" idx="1"/>
          </p:nvPr>
        </p:nvSpPr>
        <p:spPr bwMode="auto">
          <a:xfrm>
            <a:off x="3767138" y="0"/>
            <a:ext cx="2881312" cy="488950"/>
          </a:xfrm>
          <a:prstGeom prst="rect">
            <a:avLst/>
          </a:prstGeom>
          <a:noFill/>
          <a:ln w="9525">
            <a:noFill/>
            <a:miter lim="800000"/>
            <a:headEnd/>
            <a:tailEnd/>
          </a:ln>
          <a:effectLst/>
        </p:spPr>
        <p:txBody>
          <a:bodyPr vert="horz" wrap="square" lIns="90891" tIns="45446" rIns="90891" bIns="45446" numCol="1" anchor="t" anchorCtr="0" compatLnSpc="1">
            <a:prstTxWarp prst="textNoShape">
              <a:avLst/>
            </a:prstTxWarp>
          </a:bodyPr>
          <a:lstStyle>
            <a:lvl1pPr algn="r" defTabSz="909638" eaLnBrk="0" hangingPunct="0">
              <a:defRPr kumimoji="0" sz="1200">
                <a:latin typeface="Times New Roman" pitchFamily="18" charset="0"/>
                <a:ea typeface="新細明體" pitchFamily="18" charset="-120"/>
              </a:defRPr>
            </a:lvl1pPr>
          </a:lstStyle>
          <a:p>
            <a:pPr>
              <a:defRPr/>
            </a:pPr>
            <a:endParaRPr lang="en-US" altLang="zh-TW"/>
          </a:p>
        </p:txBody>
      </p:sp>
      <p:sp>
        <p:nvSpPr>
          <p:cNvPr id="279556" name="Rectangle 4"/>
          <p:cNvSpPr>
            <a:spLocks noGrp="1" noChangeArrowheads="1"/>
          </p:cNvSpPr>
          <p:nvPr>
            <p:ph type="ftr" sz="quarter" idx="2"/>
          </p:nvPr>
        </p:nvSpPr>
        <p:spPr bwMode="auto">
          <a:xfrm>
            <a:off x="0" y="9293225"/>
            <a:ext cx="2881313" cy="488950"/>
          </a:xfrm>
          <a:prstGeom prst="rect">
            <a:avLst/>
          </a:prstGeom>
          <a:noFill/>
          <a:ln w="9525">
            <a:noFill/>
            <a:miter lim="800000"/>
            <a:headEnd/>
            <a:tailEnd/>
          </a:ln>
          <a:effectLst/>
        </p:spPr>
        <p:txBody>
          <a:bodyPr vert="horz" wrap="square" lIns="90891" tIns="45446" rIns="90891" bIns="45446" numCol="1" anchor="b" anchorCtr="0" compatLnSpc="1">
            <a:prstTxWarp prst="textNoShape">
              <a:avLst/>
            </a:prstTxWarp>
          </a:bodyPr>
          <a:lstStyle>
            <a:lvl1pPr defTabSz="909638" eaLnBrk="0" hangingPunct="0">
              <a:defRPr kumimoji="0" sz="1200">
                <a:latin typeface="Times New Roman" pitchFamily="18" charset="0"/>
                <a:ea typeface="新細明體" pitchFamily="18" charset="-120"/>
              </a:defRPr>
            </a:lvl1pPr>
          </a:lstStyle>
          <a:p>
            <a:pPr>
              <a:defRPr/>
            </a:pPr>
            <a:endParaRPr lang="en-US" altLang="zh-TW"/>
          </a:p>
        </p:txBody>
      </p:sp>
      <p:sp>
        <p:nvSpPr>
          <p:cNvPr id="279557" name="Rectangle 5"/>
          <p:cNvSpPr>
            <a:spLocks noGrp="1" noChangeArrowheads="1"/>
          </p:cNvSpPr>
          <p:nvPr>
            <p:ph type="sldNum" sz="quarter" idx="3"/>
          </p:nvPr>
        </p:nvSpPr>
        <p:spPr bwMode="auto">
          <a:xfrm>
            <a:off x="3767138" y="9293225"/>
            <a:ext cx="2881312" cy="488950"/>
          </a:xfrm>
          <a:prstGeom prst="rect">
            <a:avLst/>
          </a:prstGeom>
          <a:noFill/>
          <a:ln w="9525">
            <a:noFill/>
            <a:miter lim="800000"/>
            <a:headEnd/>
            <a:tailEnd/>
          </a:ln>
          <a:effectLst/>
        </p:spPr>
        <p:txBody>
          <a:bodyPr vert="horz" wrap="square" lIns="90891" tIns="45446" rIns="90891" bIns="45446" numCol="1" anchor="b" anchorCtr="0" compatLnSpc="1">
            <a:prstTxWarp prst="textNoShape">
              <a:avLst/>
            </a:prstTxWarp>
          </a:bodyPr>
          <a:lstStyle>
            <a:lvl1pPr algn="r" defTabSz="909638" eaLnBrk="0" hangingPunct="0">
              <a:defRPr kumimoji="0" sz="1200">
                <a:latin typeface="Times New Roman" pitchFamily="18" charset="0"/>
                <a:ea typeface="新細明體" pitchFamily="18" charset="-120"/>
              </a:defRPr>
            </a:lvl1pPr>
          </a:lstStyle>
          <a:p>
            <a:pPr>
              <a:defRPr/>
            </a:pPr>
            <a:fld id="{F40CAB93-B934-4340-AC57-F59232DD83F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0891" tIns="45446" rIns="90891" bIns="45446" numCol="1" anchor="t" anchorCtr="0" compatLnSpc="1">
            <a:prstTxWarp prst="textNoShape">
              <a:avLst/>
            </a:prstTxWarp>
          </a:bodyPr>
          <a:lstStyle>
            <a:lvl1pPr defTabSz="909638">
              <a:defRPr sz="1200">
                <a:latin typeface="Times New Roman" pitchFamily="18" charset="0"/>
                <a:ea typeface="新細明體" pitchFamily="18" charset="-120"/>
              </a:defRPr>
            </a:lvl1pPr>
          </a:lstStyle>
          <a:p>
            <a:pPr>
              <a:defRPr/>
            </a:pPr>
            <a:endParaRPr lang="en-US" altLang="zh-TW"/>
          </a:p>
        </p:txBody>
      </p:sp>
      <p:sp>
        <p:nvSpPr>
          <p:cNvPr id="5123" name="Rectangle 3"/>
          <p:cNvSpPr>
            <a:spLocks noGrp="1" noChangeArrowheads="1"/>
          </p:cNvSpPr>
          <p:nvPr>
            <p:ph type="dt" idx="1"/>
          </p:nvPr>
        </p:nvSpPr>
        <p:spPr bwMode="auto">
          <a:xfrm>
            <a:off x="3767138" y="0"/>
            <a:ext cx="2881312" cy="488950"/>
          </a:xfrm>
          <a:prstGeom prst="rect">
            <a:avLst/>
          </a:prstGeom>
          <a:noFill/>
          <a:ln w="9525">
            <a:noFill/>
            <a:miter lim="800000"/>
            <a:headEnd/>
            <a:tailEnd/>
          </a:ln>
          <a:effectLst/>
        </p:spPr>
        <p:txBody>
          <a:bodyPr vert="horz" wrap="square" lIns="90891" tIns="45446" rIns="90891" bIns="45446" numCol="1" anchor="t" anchorCtr="0" compatLnSpc="1">
            <a:prstTxWarp prst="textNoShape">
              <a:avLst/>
            </a:prstTxWarp>
          </a:bodyPr>
          <a:lstStyle>
            <a:lvl1pPr algn="r" defTabSz="909638">
              <a:defRPr sz="1200">
                <a:latin typeface="Times New Roman" pitchFamily="18" charset="0"/>
                <a:ea typeface="新細明體" pitchFamily="18" charset="-120"/>
              </a:defRPr>
            </a:lvl1pPr>
          </a:lstStyle>
          <a:p>
            <a:pPr>
              <a:defRPr/>
            </a:pPr>
            <a:r>
              <a:rPr lang="en-US" altLang="zh-TW"/>
              <a:t>2013/12/07</a:t>
            </a:r>
          </a:p>
        </p:txBody>
      </p:sp>
      <p:sp>
        <p:nvSpPr>
          <p:cNvPr id="45060" name="Rectangle 4"/>
          <p:cNvSpPr>
            <a:spLocks noGrp="1" noRot="1" noChangeAspect="1" noChangeArrowheads="1" noTextEdit="1"/>
          </p:cNvSpPr>
          <p:nvPr>
            <p:ph type="sldImg" idx="2"/>
          </p:nvPr>
        </p:nvSpPr>
        <p:spPr bwMode="auto">
          <a:xfrm>
            <a:off x="879475" y="733425"/>
            <a:ext cx="4891088" cy="36687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887413" y="4646613"/>
            <a:ext cx="4873625" cy="4402137"/>
          </a:xfrm>
          <a:prstGeom prst="rect">
            <a:avLst/>
          </a:prstGeom>
          <a:noFill/>
          <a:ln w="9525">
            <a:noFill/>
            <a:miter lim="800000"/>
            <a:headEnd/>
            <a:tailEnd/>
          </a:ln>
          <a:effectLst/>
        </p:spPr>
        <p:txBody>
          <a:bodyPr vert="horz" wrap="square" lIns="90891" tIns="45446" rIns="90891" bIns="45446"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126" name="Rectangle 6"/>
          <p:cNvSpPr>
            <a:spLocks noGrp="1" noChangeArrowheads="1"/>
          </p:cNvSpPr>
          <p:nvPr>
            <p:ph type="ftr" sz="quarter" idx="4"/>
          </p:nvPr>
        </p:nvSpPr>
        <p:spPr bwMode="auto">
          <a:xfrm>
            <a:off x="0" y="9293225"/>
            <a:ext cx="2881313" cy="488950"/>
          </a:xfrm>
          <a:prstGeom prst="rect">
            <a:avLst/>
          </a:prstGeom>
          <a:noFill/>
          <a:ln w="9525">
            <a:noFill/>
            <a:miter lim="800000"/>
            <a:headEnd/>
            <a:tailEnd/>
          </a:ln>
          <a:effectLst/>
        </p:spPr>
        <p:txBody>
          <a:bodyPr vert="horz" wrap="square" lIns="90891" tIns="45446" rIns="90891" bIns="45446" numCol="1" anchor="b" anchorCtr="0" compatLnSpc="1">
            <a:prstTxWarp prst="textNoShape">
              <a:avLst/>
            </a:prstTxWarp>
          </a:bodyPr>
          <a:lstStyle>
            <a:lvl1pPr defTabSz="909638">
              <a:defRPr sz="1200">
                <a:latin typeface="Times New Roman" pitchFamily="18" charset="0"/>
                <a:ea typeface="新細明體" pitchFamily="18" charset="-120"/>
              </a:defRPr>
            </a:lvl1pPr>
          </a:lstStyle>
          <a:p>
            <a:pPr>
              <a:defRPr/>
            </a:pPr>
            <a:endParaRPr lang="en-US" altLang="zh-TW"/>
          </a:p>
        </p:txBody>
      </p:sp>
      <p:sp>
        <p:nvSpPr>
          <p:cNvPr id="5127" name="Rectangle 7"/>
          <p:cNvSpPr>
            <a:spLocks noGrp="1" noChangeArrowheads="1"/>
          </p:cNvSpPr>
          <p:nvPr>
            <p:ph type="sldNum" sz="quarter" idx="5"/>
          </p:nvPr>
        </p:nvSpPr>
        <p:spPr bwMode="auto">
          <a:xfrm>
            <a:off x="3767138" y="9293225"/>
            <a:ext cx="2881312" cy="488950"/>
          </a:xfrm>
          <a:prstGeom prst="rect">
            <a:avLst/>
          </a:prstGeom>
          <a:noFill/>
          <a:ln w="9525">
            <a:noFill/>
            <a:miter lim="800000"/>
            <a:headEnd/>
            <a:tailEnd/>
          </a:ln>
          <a:effectLst/>
        </p:spPr>
        <p:txBody>
          <a:bodyPr vert="horz" wrap="square" lIns="90891" tIns="45446" rIns="90891" bIns="45446" numCol="1" anchor="b" anchorCtr="0" compatLnSpc="1">
            <a:prstTxWarp prst="textNoShape">
              <a:avLst/>
            </a:prstTxWarp>
          </a:bodyPr>
          <a:lstStyle>
            <a:lvl1pPr algn="r" defTabSz="909638">
              <a:defRPr sz="1200">
                <a:latin typeface="Times New Roman" pitchFamily="18" charset="0"/>
                <a:ea typeface="新細明體" pitchFamily="18" charset="-120"/>
              </a:defRPr>
            </a:lvl1pPr>
          </a:lstStyle>
          <a:p>
            <a:pPr>
              <a:defRPr/>
            </a:pPr>
            <a:fld id="{6EA2F91E-BD89-4D4F-A5F5-90FD88B86B9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104FCE1-94B7-4922-B80E-BF157A92DB8E}" type="slidenum">
              <a:rPr lang="en-US" altLang="zh-TW" smtClean="0">
                <a:ea typeface="新細明體" charset="-120"/>
              </a:rPr>
              <a:pPr/>
              <a:t>1</a:t>
            </a:fld>
            <a:endParaRPr lang="en-US" altLang="zh-TW" smtClean="0">
              <a:ea typeface="新細明體" charset="-12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tLang="zh-TW" smtClean="0">
              <a:ea typeface="新細明體" charset="-120"/>
            </a:endParaRPr>
          </a:p>
        </p:txBody>
      </p:sp>
      <p:sp>
        <p:nvSpPr>
          <p:cNvPr id="46085" name="日期版面配置區 5"/>
          <p:cNvSpPr>
            <a:spLocks noGrp="1"/>
          </p:cNvSpPr>
          <p:nvPr>
            <p:ph type="dt" sz="quarter" idx="1"/>
          </p:nvPr>
        </p:nvSpPr>
        <p:spPr>
          <a:noFill/>
        </p:spPr>
        <p:txBody>
          <a:bodyPr/>
          <a:lstStyle/>
          <a:p>
            <a:r>
              <a:rPr lang="en-US" altLang="zh-TW" smtClean="0">
                <a:ea typeface="新細明體" charset="-120"/>
              </a:rPr>
              <a:t>2013/12/07</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7" descr="LOGO(協會)"/>
          <p:cNvPicPr>
            <a:picLocks noChangeAspect="1" noChangeArrowheads="1"/>
          </p:cNvPicPr>
          <p:nvPr userDrawn="1"/>
        </p:nvPicPr>
        <p:blipFill>
          <a:blip r:embed="rId2" cstate="print"/>
          <a:srcRect/>
          <a:stretch>
            <a:fillRect/>
          </a:stretch>
        </p:blipFill>
        <p:spPr bwMode="auto">
          <a:xfrm>
            <a:off x="228600" y="6019800"/>
            <a:ext cx="706438" cy="714375"/>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1"/>
          </p:nvPr>
        </p:nvSpPr>
        <p:spPr/>
        <p:txBody>
          <a:bodyPr/>
          <a:lstStyle>
            <a:lvl1pPr>
              <a:defRPr/>
            </a:lvl1pPr>
          </a:lstStyle>
          <a:p>
            <a:pPr>
              <a:defRPr/>
            </a:pPr>
            <a:fld id="{E5468A16-000F-445C-9A86-3B5C61F61E3A}"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2007-07-27</a:t>
            </a:r>
          </a:p>
        </p:txBody>
      </p:sp>
      <p:sp>
        <p:nvSpPr>
          <p:cNvPr id="6" name="投影片編號版面配置區 5"/>
          <p:cNvSpPr>
            <a:spLocks noGrp="1"/>
          </p:cNvSpPr>
          <p:nvPr>
            <p:ph type="sldNum" sz="quarter" idx="12"/>
          </p:nvPr>
        </p:nvSpPr>
        <p:spPr/>
        <p:txBody>
          <a:bodyPr/>
          <a:lstStyle>
            <a:lvl1pPr>
              <a:defRPr/>
            </a:lvl1pPr>
          </a:lstStyle>
          <a:p>
            <a:pPr>
              <a:defRPr/>
            </a:pPr>
            <a:fld id="{5CCF8200-23DA-4333-8207-14377B9AFF38}"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2007-07-27</a:t>
            </a:r>
          </a:p>
        </p:txBody>
      </p:sp>
      <p:sp>
        <p:nvSpPr>
          <p:cNvPr id="6" name="投影片編號版面配置區 5"/>
          <p:cNvSpPr>
            <a:spLocks noGrp="1"/>
          </p:cNvSpPr>
          <p:nvPr>
            <p:ph type="sldNum" sz="quarter" idx="12"/>
          </p:nvPr>
        </p:nvSpPr>
        <p:spPr/>
        <p:txBody>
          <a:bodyPr/>
          <a:lstStyle>
            <a:lvl1pPr>
              <a:defRPr/>
            </a:lvl1pPr>
          </a:lstStyle>
          <a:p>
            <a:pPr>
              <a:defRPr/>
            </a:pPr>
            <a:fld id="{0FB2FB30-8012-4A6E-9A33-6543747E0315}"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zh-TW" altLang="en-US"/>
              <a:t>中華民國工業氣體協會</a:t>
            </a: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1D01AFF6-EEFB-40A8-8AF3-0670FCFE211B}"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2007-07-27</a:t>
            </a:r>
          </a:p>
        </p:txBody>
      </p:sp>
      <p:sp>
        <p:nvSpPr>
          <p:cNvPr id="6" name="投影片編號版面配置區 5"/>
          <p:cNvSpPr>
            <a:spLocks noGrp="1"/>
          </p:cNvSpPr>
          <p:nvPr>
            <p:ph type="sldNum" sz="quarter" idx="12"/>
          </p:nvPr>
        </p:nvSpPr>
        <p:spPr/>
        <p:txBody>
          <a:bodyPr/>
          <a:lstStyle>
            <a:lvl1pPr>
              <a:defRPr/>
            </a:lvl1pPr>
          </a:lstStyle>
          <a:p>
            <a:pPr>
              <a:defRPr/>
            </a:pPr>
            <a:fld id="{759555B1-DD87-46C2-AB27-55E327DB71EE}"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2007-07-27</a:t>
            </a:r>
          </a:p>
        </p:txBody>
      </p:sp>
      <p:sp>
        <p:nvSpPr>
          <p:cNvPr id="7" name="投影片編號版面配置區 5"/>
          <p:cNvSpPr>
            <a:spLocks noGrp="1"/>
          </p:cNvSpPr>
          <p:nvPr>
            <p:ph type="sldNum" sz="quarter" idx="12"/>
          </p:nvPr>
        </p:nvSpPr>
        <p:spPr/>
        <p:txBody>
          <a:bodyPr/>
          <a:lstStyle>
            <a:lvl1pPr>
              <a:defRPr/>
            </a:lvl1pPr>
          </a:lstStyle>
          <a:p>
            <a:pPr>
              <a:defRPr/>
            </a:pPr>
            <a:fld id="{07EA8C45-D385-42C4-9874-E0138B130FDA}"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r>
              <a:rPr lang="en-US" altLang="zh-TW"/>
              <a:t>2007-07-27</a:t>
            </a:r>
          </a:p>
        </p:txBody>
      </p:sp>
      <p:sp>
        <p:nvSpPr>
          <p:cNvPr id="9" name="投影片編號版面配置區 5"/>
          <p:cNvSpPr>
            <a:spLocks noGrp="1"/>
          </p:cNvSpPr>
          <p:nvPr>
            <p:ph type="sldNum" sz="quarter" idx="12"/>
          </p:nvPr>
        </p:nvSpPr>
        <p:spPr/>
        <p:txBody>
          <a:bodyPr/>
          <a:lstStyle>
            <a:lvl1pPr>
              <a:defRPr/>
            </a:lvl1pPr>
          </a:lstStyle>
          <a:p>
            <a:pPr>
              <a:defRPr/>
            </a:pPr>
            <a:fld id="{D73C1D81-C975-4EC1-ABCB-52FEC502E9BE}"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r>
              <a:rPr lang="en-US" altLang="zh-TW"/>
              <a:t>2007-07-27</a:t>
            </a:r>
          </a:p>
        </p:txBody>
      </p:sp>
      <p:sp>
        <p:nvSpPr>
          <p:cNvPr id="5" name="投影片編號版面配置區 5"/>
          <p:cNvSpPr>
            <a:spLocks noGrp="1"/>
          </p:cNvSpPr>
          <p:nvPr>
            <p:ph type="sldNum" sz="quarter" idx="12"/>
          </p:nvPr>
        </p:nvSpPr>
        <p:spPr/>
        <p:txBody>
          <a:bodyPr/>
          <a:lstStyle>
            <a:lvl1pPr>
              <a:defRPr/>
            </a:lvl1pPr>
          </a:lstStyle>
          <a:p>
            <a:pPr>
              <a:defRPr/>
            </a:pPr>
            <a:fld id="{D474F2A0-FCDE-4514-BE91-3CF5E3F56D8A}"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r>
              <a:rPr lang="en-US" altLang="zh-TW"/>
              <a:t>2007-07-27</a:t>
            </a:r>
          </a:p>
        </p:txBody>
      </p:sp>
      <p:sp>
        <p:nvSpPr>
          <p:cNvPr id="4" name="投影片編號版面配置區 5"/>
          <p:cNvSpPr>
            <a:spLocks noGrp="1"/>
          </p:cNvSpPr>
          <p:nvPr>
            <p:ph type="sldNum" sz="quarter" idx="12"/>
          </p:nvPr>
        </p:nvSpPr>
        <p:spPr/>
        <p:txBody>
          <a:bodyPr/>
          <a:lstStyle>
            <a:lvl1pPr>
              <a:defRPr/>
            </a:lvl1pPr>
          </a:lstStyle>
          <a:p>
            <a:pPr>
              <a:defRPr/>
            </a:pPr>
            <a:fld id="{8E98B0EF-D5BE-4CFD-96E7-96BDD864F9E1}"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2007-07-27</a:t>
            </a:r>
          </a:p>
        </p:txBody>
      </p:sp>
      <p:sp>
        <p:nvSpPr>
          <p:cNvPr id="7" name="投影片編號版面配置區 5"/>
          <p:cNvSpPr>
            <a:spLocks noGrp="1"/>
          </p:cNvSpPr>
          <p:nvPr>
            <p:ph type="sldNum" sz="quarter" idx="12"/>
          </p:nvPr>
        </p:nvSpPr>
        <p:spPr/>
        <p:txBody>
          <a:bodyPr/>
          <a:lstStyle>
            <a:lvl1pPr>
              <a:defRPr/>
            </a:lvl1pPr>
          </a:lstStyle>
          <a:p>
            <a:pPr>
              <a:defRPr/>
            </a:pPr>
            <a:fld id="{3BBF2DD0-6A47-4672-BD88-982AF55FF5B0}"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2007-07-27</a:t>
            </a:r>
          </a:p>
        </p:txBody>
      </p:sp>
      <p:sp>
        <p:nvSpPr>
          <p:cNvPr id="7" name="投影片編號版面配置區 5"/>
          <p:cNvSpPr>
            <a:spLocks noGrp="1"/>
          </p:cNvSpPr>
          <p:nvPr>
            <p:ph type="sldNum" sz="quarter" idx="12"/>
          </p:nvPr>
        </p:nvSpPr>
        <p:spPr/>
        <p:txBody>
          <a:bodyPr/>
          <a:lstStyle>
            <a:lvl1pPr>
              <a:defRPr/>
            </a:lvl1pPr>
          </a:lstStyle>
          <a:p>
            <a:pPr>
              <a:defRPr/>
            </a:pPr>
            <a:fld id="{3511C074-BEA7-420E-842D-C1BFF78787AA}"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新細明體" pitchFamily="18" charset="-120"/>
              </a:defRPr>
            </a:lvl1pPr>
          </a:lstStyle>
          <a:p>
            <a:pPr>
              <a:defRPr/>
            </a:pPr>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新細明體" pitchFamily="18" charset="-120"/>
              </a:defRPr>
            </a:lvl1pPr>
          </a:lstStyle>
          <a:p>
            <a:pPr>
              <a:defRPr/>
            </a:pPr>
            <a:r>
              <a:rPr lang="en-US" altLang="zh-TW"/>
              <a:t>2007-07-27</a:t>
            </a: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新細明體" pitchFamily="18" charset="-120"/>
              </a:defRPr>
            </a:lvl1pPr>
          </a:lstStyle>
          <a:p>
            <a:pPr>
              <a:defRPr/>
            </a:pPr>
            <a:fld id="{9EE72B71-3C87-4B71-ADBA-A0AF2F3B55C1}" type="slidenum">
              <a:rPr lang="en-US" altLang="zh-TW"/>
              <a:pPr>
                <a:defRPr/>
              </a:pPr>
              <a:t>‹#›</a:t>
            </a:fld>
            <a:endParaRPr lang="en-US" altLang="zh-TW"/>
          </a:p>
        </p:txBody>
      </p:sp>
      <p:sp>
        <p:nvSpPr>
          <p:cNvPr id="7" name="Rectangle 7"/>
          <p:cNvSpPr>
            <a:spLocks noChangeArrowheads="1"/>
          </p:cNvSpPr>
          <p:nvPr userDrawn="1"/>
        </p:nvSpPr>
        <p:spPr bwMode="auto">
          <a:xfrm>
            <a:off x="762000" y="1828800"/>
            <a:ext cx="7696200" cy="5029200"/>
          </a:xfrm>
          <a:prstGeom prst="rect">
            <a:avLst/>
          </a:prstGeom>
          <a:noFill/>
          <a:ln w="9525">
            <a:noFill/>
            <a:miter lim="800000"/>
            <a:headEnd/>
            <a:tailEnd/>
          </a:ln>
        </p:spPr>
        <p:txBody>
          <a:bodyPr/>
          <a:lstStyle/>
          <a:p>
            <a:pPr marL="476250" indent="-476250">
              <a:lnSpc>
                <a:spcPct val="90000"/>
              </a:lnSpc>
              <a:spcBef>
                <a:spcPct val="20000"/>
              </a:spcBef>
              <a:buClr>
                <a:srgbClr val="006600"/>
              </a:buClr>
              <a:buFont typeface="Wingdings" pitchFamily="2" charset="2"/>
              <a:buChar char="Ø"/>
              <a:defRPr/>
            </a:pPr>
            <a:endParaRPr lang="en-US" sz="2200" b="1">
              <a:solidFill>
                <a:schemeClr val="tx2"/>
              </a:solidFill>
              <a:ea typeface="標楷體" pitchFamily="65" charset="-120"/>
            </a:endParaRPr>
          </a:p>
        </p:txBody>
      </p:sp>
      <p:sp>
        <p:nvSpPr>
          <p:cNvPr id="8" name="Text Box 8"/>
          <p:cNvSpPr txBox="1">
            <a:spLocks noChangeArrowheads="1"/>
          </p:cNvSpPr>
          <p:nvPr userDrawn="1"/>
        </p:nvSpPr>
        <p:spPr bwMode="auto">
          <a:xfrm>
            <a:off x="1676400" y="1524000"/>
            <a:ext cx="3505200" cy="457200"/>
          </a:xfrm>
          <a:prstGeom prst="rect">
            <a:avLst/>
          </a:prstGeom>
          <a:noFill/>
          <a:ln w="9525">
            <a:noFill/>
            <a:miter lim="800000"/>
            <a:headEnd/>
            <a:tailEnd/>
          </a:ln>
          <a:effectLst>
            <a:outerShdw dist="35921" dir="2700000" algn="ctr" rotWithShape="0">
              <a:srgbClr val="C0C0C0"/>
            </a:outerShdw>
          </a:effectLst>
        </p:spPr>
        <p:txBody>
          <a:bodyPr>
            <a:spAutoFit/>
          </a:bodyPr>
          <a:lstStyle/>
          <a:p>
            <a:pPr>
              <a:spcBef>
                <a:spcPct val="50000"/>
              </a:spcBef>
              <a:buClr>
                <a:srgbClr val="006600"/>
              </a:buClr>
              <a:buFontTx/>
              <a:buChar char="•"/>
              <a:defRPr/>
            </a:pPr>
            <a:endParaRPr lang="en-US" sz="2400">
              <a:solidFill>
                <a:srgbClr val="D60093"/>
              </a:solidFill>
              <a:ea typeface="標楷體" pitchFamily="65" charset="-120"/>
            </a:endParaRPr>
          </a:p>
        </p:txBody>
      </p:sp>
      <p:pic>
        <p:nvPicPr>
          <p:cNvPr id="2057" name="Picture 9" descr="LOGO(協會)"/>
          <p:cNvPicPr>
            <a:picLocks noChangeAspect="1" noChangeArrowheads="1"/>
          </p:cNvPicPr>
          <p:nvPr userDrawn="1"/>
        </p:nvPicPr>
        <p:blipFill>
          <a:blip r:embed="rId13" cstate="print"/>
          <a:srcRect/>
          <a:stretch>
            <a:fillRect/>
          </a:stretch>
        </p:blipFill>
        <p:spPr bwMode="auto">
          <a:xfrm>
            <a:off x="457200" y="6324600"/>
            <a:ext cx="254000"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zh.wikipedia.org/wiki/%E5%A1%98%E6%B2%BD" TargetMode="External"/><Relationship Id="rId13" Type="http://schemas.openxmlformats.org/officeDocument/2006/relationships/hyperlink" Target="https://zh.wikipedia.org/wiki/%E7%88%86%E7%82%B8%E5%BD%93%E9%87%8F" TargetMode="External"/><Relationship Id="rId3" Type="http://schemas.openxmlformats.org/officeDocument/2006/relationships/hyperlink" Target="https://zh.wikipedia.org/wiki/%E5%A4%A9%E6%B4%A5%E5%B8%82" TargetMode="External"/><Relationship Id="rId7" Type="http://schemas.openxmlformats.org/officeDocument/2006/relationships/hyperlink" Target="https://zh.wikipedia.org/wiki/%E5%86%B2%E5%87%BB%E6%B3%A2" TargetMode="External"/><Relationship Id="rId12" Type="http://schemas.openxmlformats.org/officeDocument/2006/relationships/hyperlink" Target="https://zh.wikipedia.org/wiki/%E8%97%81%E5%9F%8E" TargetMode="External"/><Relationship Id="rId2" Type="http://schemas.openxmlformats.org/officeDocument/2006/relationships/hyperlink" Target="https://zh.wikipedia.org/wiki/%E6%BB%A8%E6%B5%B7%E6%96%B0%E5%8C%BA" TargetMode="External"/><Relationship Id="rId16" Type="http://schemas.openxmlformats.org/officeDocument/2006/relationships/hyperlink" Target="https://zh.wikipedia.org/wiki/%E8%98%91%E8%8F%87%E4%BA%91" TargetMode="External"/><Relationship Id="rId1" Type="http://schemas.openxmlformats.org/officeDocument/2006/relationships/slideLayout" Target="../slideLayouts/slideLayout2.xml"/><Relationship Id="rId6" Type="http://schemas.openxmlformats.org/officeDocument/2006/relationships/hyperlink" Target="https://zh.wikipedia.org/wiki/%E9%9B%86%E8%A3%85%E7%AE%B1" TargetMode="External"/><Relationship Id="rId11" Type="http://schemas.openxmlformats.org/officeDocument/2006/relationships/hyperlink" Target="https://zh.wikipedia.org/wiki/%E6%99%8B%E5%B7%9E" TargetMode="External"/><Relationship Id="rId5" Type="http://schemas.openxmlformats.org/officeDocument/2006/relationships/hyperlink" Target="https://zh.wikipedia.org/wiki/%E7%91%9E%E6%B5%B7%E5%9B%BD%E9%99%85%E7%89%A9%E6%B5%81" TargetMode="External"/><Relationship Id="rId15" Type="http://schemas.openxmlformats.org/officeDocument/2006/relationships/hyperlink" Target="https://zh.wikipedia.org/wiki/%E6%88%98%E6%96%A7%E5%BC%8F%E5%B7%A1%E8%88%AA%E5%AF%BC%E5%BC%B9" TargetMode="External"/><Relationship Id="rId10" Type="http://schemas.openxmlformats.org/officeDocument/2006/relationships/hyperlink" Target="https://zh.wikipedia.org/wiki/%E8%82%83%E5%AE%81" TargetMode="External"/><Relationship Id="rId4" Type="http://schemas.openxmlformats.org/officeDocument/2006/relationships/hyperlink" Target="https://zh.wikipedia.org/wiki/%E5%A4%A9%E6%B4%A5%E6%B8%AF" TargetMode="External"/><Relationship Id="rId9" Type="http://schemas.openxmlformats.org/officeDocument/2006/relationships/hyperlink" Target="https://zh.wikipedia.org/wiki/%E6%B2%B3%E9%97%B4%E5%B8%82" TargetMode="External"/><Relationship Id="rId14" Type="http://schemas.openxmlformats.org/officeDocument/2006/relationships/hyperlink" Target="https://zh.wikipedia.org/wiki/TNT%E7%82%B8%E8%8D%A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ctrTitle"/>
          </p:nvPr>
        </p:nvSpPr>
        <p:spPr>
          <a:xfrm>
            <a:off x="4876800" y="4953000"/>
            <a:ext cx="3505200" cy="762000"/>
          </a:xfrm>
        </p:spPr>
        <p:txBody>
          <a:bodyPr/>
          <a:lstStyle/>
          <a:p>
            <a:pPr eaLnBrk="1" hangingPunct="1"/>
            <a:r>
              <a:rPr lang="zh-TW" altLang="en-US" sz="2400" smtClean="0">
                <a:latin typeface="標楷體" pitchFamily="65" charset="-120"/>
                <a:ea typeface="標楷體" pitchFamily="65" charset="-120"/>
              </a:rPr>
              <a:t>撰稿</a:t>
            </a:r>
            <a:r>
              <a:rPr lang="en-US" altLang="zh-TW" sz="2400" smtClean="0">
                <a:latin typeface="標楷體" pitchFamily="65" charset="-120"/>
                <a:ea typeface="標楷體" pitchFamily="65" charset="-120"/>
              </a:rPr>
              <a:t>:</a:t>
            </a:r>
            <a:r>
              <a:rPr lang="zh-TW" altLang="en-US" sz="2400" smtClean="0">
                <a:latin typeface="標楷體" pitchFamily="65" charset="-120"/>
                <a:ea typeface="標楷體" pitchFamily="65" charset="-120"/>
              </a:rPr>
              <a:t>游 仁 傑</a:t>
            </a:r>
            <a:br>
              <a:rPr lang="zh-TW" altLang="en-US" sz="2400" smtClean="0">
                <a:latin typeface="標楷體" pitchFamily="65" charset="-120"/>
                <a:ea typeface="標楷體" pitchFamily="65" charset="-120"/>
              </a:rPr>
            </a:br>
            <a:r>
              <a:rPr lang="en-US" altLang="zh-TW" sz="1400" smtClean="0"/>
              <a:t>2015.11.28</a:t>
            </a:r>
          </a:p>
        </p:txBody>
      </p:sp>
      <p:sp>
        <p:nvSpPr>
          <p:cNvPr id="2061" name="Rectangle 13"/>
          <p:cNvSpPr>
            <a:spLocks noGrp="1" noChangeArrowheads="1"/>
          </p:cNvSpPr>
          <p:nvPr>
            <p:ph type="subTitle" idx="1"/>
          </p:nvPr>
        </p:nvSpPr>
        <p:spPr>
          <a:xfrm>
            <a:off x="1371600" y="2971800"/>
            <a:ext cx="7315200" cy="685800"/>
          </a:xfrm>
        </p:spPr>
        <p:txBody>
          <a:bodyPr rtlCol="0">
            <a:normAutofit/>
          </a:bodyPr>
          <a:lstStyle/>
          <a:p>
            <a:pPr eaLnBrk="1" fontAlgn="auto" hangingPunct="1">
              <a:spcAft>
                <a:spcPts val="0"/>
              </a:spcAft>
              <a:buFont typeface="Arial" pitchFamily="34" charset="0"/>
              <a:buNone/>
              <a:defRPr/>
            </a:pPr>
            <a:endParaRPr lang="zh-TW" altLang="en-US" sz="1200" dirty="0" smtClean="0"/>
          </a:p>
          <a:p>
            <a:pPr algn="r" fontAlgn="auto">
              <a:spcBef>
                <a:spcPct val="0"/>
              </a:spcBef>
              <a:spcAft>
                <a:spcPts val="0"/>
              </a:spcAft>
              <a:buFont typeface="Arial" pitchFamily="34" charset="0"/>
              <a:buNone/>
              <a:defRPr/>
            </a:pPr>
            <a:endParaRPr lang="en-US" altLang="zh-TW" sz="1200" dirty="0" smtClean="0">
              <a:latin typeface="Times New Roman" pitchFamily="18" charset="0"/>
            </a:endParaRPr>
          </a:p>
        </p:txBody>
      </p:sp>
      <p:sp>
        <p:nvSpPr>
          <p:cNvPr id="6" name="Rectangle 5"/>
          <p:cNvSpPr>
            <a:spLocks noGrp="1" noChangeArrowheads="1"/>
          </p:cNvSpPr>
          <p:nvPr>
            <p:ph type="ftr" sz="quarter" idx="4294967295"/>
          </p:nvPr>
        </p:nvSpPr>
        <p:spPr/>
        <p:txBody>
          <a:bodyPr/>
          <a:lstStyle/>
          <a:p>
            <a:pPr>
              <a:defRPr/>
            </a:pPr>
            <a:r>
              <a:rPr lang="zh-TW" altLang="en-US" dirty="0"/>
              <a:t>中華民國工業氣體協會</a:t>
            </a:r>
            <a:endParaRPr lang="en-US" altLang="zh-TW" dirty="0"/>
          </a:p>
        </p:txBody>
      </p:sp>
      <p:sp>
        <p:nvSpPr>
          <p:cNvPr id="7" name="Rectangle 6"/>
          <p:cNvSpPr>
            <a:spLocks noGrp="1" noChangeArrowheads="1"/>
          </p:cNvSpPr>
          <p:nvPr>
            <p:ph type="sldNum" sz="quarter" idx="11"/>
          </p:nvPr>
        </p:nvSpPr>
        <p:spPr/>
        <p:txBody>
          <a:bodyPr/>
          <a:lstStyle/>
          <a:p>
            <a:pPr>
              <a:defRPr/>
            </a:pPr>
            <a:fld id="{B311AE5F-E8C6-4746-AEFD-9E646509FE08}" type="slidenum">
              <a:rPr lang="en-US" altLang="zh-TW"/>
              <a:pPr>
                <a:defRPr/>
              </a:pPr>
              <a:t>1</a:t>
            </a:fld>
            <a:endParaRPr lang="en-US" altLang="zh-TW" dirty="0"/>
          </a:p>
        </p:txBody>
      </p:sp>
      <p:sp>
        <p:nvSpPr>
          <p:cNvPr id="5126" name="Rectangle 20"/>
          <p:cNvSpPr>
            <a:spLocks noChangeArrowheads="1"/>
          </p:cNvSpPr>
          <p:nvPr/>
        </p:nvSpPr>
        <p:spPr bwMode="auto">
          <a:xfrm>
            <a:off x="0" y="4800600"/>
            <a:ext cx="9144000" cy="0"/>
          </a:xfrm>
          <a:prstGeom prst="rect">
            <a:avLst/>
          </a:prstGeom>
          <a:noFill/>
          <a:ln w="9525">
            <a:noFill/>
            <a:miter lim="800000"/>
            <a:headEnd/>
            <a:tailEnd/>
          </a:ln>
        </p:spPr>
        <p:txBody>
          <a:bodyPr>
            <a:spAutoFit/>
          </a:bodyPr>
          <a:lstStyle/>
          <a:p>
            <a:endParaRPr lang="zh-TW" altLang="en-US"/>
          </a:p>
        </p:txBody>
      </p:sp>
      <p:sp>
        <p:nvSpPr>
          <p:cNvPr id="5127" name="矩形 7"/>
          <p:cNvSpPr>
            <a:spLocks noChangeArrowheads="1"/>
          </p:cNvSpPr>
          <p:nvPr/>
        </p:nvSpPr>
        <p:spPr bwMode="auto">
          <a:xfrm>
            <a:off x="381000" y="1371600"/>
            <a:ext cx="8229600" cy="1754188"/>
          </a:xfrm>
          <a:prstGeom prst="rect">
            <a:avLst/>
          </a:prstGeom>
          <a:noFill/>
          <a:ln w="9525">
            <a:noFill/>
            <a:miter lim="800000"/>
            <a:headEnd/>
            <a:tailEnd/>
          </a:ln>
        </p:spPr>
        <p:txBody>
          <a:bodyPr>
            <a:spAutoFit/>
          </a:bodyPr>
          <a:lstStyle/>
          <a:p>
            <a:pPr algn="ctr"/>
            <a:r>
              <a:rPr lang="zh-TW" altLang="en-US" sz="4000">
                <a:latin typeface="標楷體" pitchFamily="65" charset="-120"/>
                <a:ea typeface="標楷體" pitchFamily="65" charset="-120"/>
              </a:rPr>
              <a:t> </a:t>
            </a:r>
            <a:r>
              <a:rPr lang="zh-TW" altLang="en-US" sz="2400">
                <a:latin typeface="標楷體" pitchFamily="65" charset="-120"/>
                <a:ea typeface="標楷體" pitchFamily="65" charset="-120"/>
              </a:rPr>
              <a:t>中華民國工業氣體協會</a:t>
            </a:r>
            <a:endParaRPr lang="en-US" altLang="zh-TW" sz="2400">
              <a:latin typeface="標楷體" pitchFamily="65" charset="-120"/>
              <a:ea typeface="標楷體" pitchFamily="65" charset="-120"/>
            </a:endParaRPr>
          </a:p>
          <a:p>
            <a:pPr algn="ctr"/>
            <a:r>
              <a:rPr lang="zh-TW" altLang="en-US" sz="2400">
                <a:latin typeface="標楷體" pitchFamily="65" charset="-120"/>
                <a:ea typeface="標楷體" pitchFamily="65" charset="-120"/>
              </a:rPr>
              <a:t>鋼瓶安全檢驗站專業人員</a:t>
            </a:r>
            <a:r>
              <a:rPr lang="en-US" altLang="zh-TW" sz="2400">
                <a:latin typeface="標楷體" pitchFamily="65" charset="-120"/>
                <a:ea typeface="標楷體" pitchFamily="65" charset="-120"/>
              </a:rPr>
              <a:t>104</a:t>
            </a:r>
            <a:r>
              <a:rPr lang="zh-TW" altLang="en-US" sz="2400">
                <a:latin typeface="標楷體" pitchFamily="65" charset="-120"/>
                <a:ea typeface="標楷體" pitchFamily="65" charset="-120"/>
              </a:rPr>
              <a:t>年度教育訓練</a:t>
            </a:r>
            <a:endParaRPr lang="en-US" altLang="zh-TW" sz="2400">
              <a:latin typeface="標楷體" pitchFamily="65" charset="-120"/>
              <a:ea typeface="標楷體" pitchFamily="65" charset="-120"/>
            </a:endParaRPr>
          </a:p>
          <a:p>
            <a:pPr algn="ctr"/>
            <a:r>
              <a:rPr lang="zh-TW" altLang="en-US" sz="4400">
                <a:latin typeface="標楷體" pitchFamily="65" charset="-120"/>
                <a:ea typeface="標楷體" pitchFamily="65" charset="-120"/>
              </a:rPr>
              <a:t>檢驗實務</a:t>
            </a:r>
            <a:endParaRPr lang="zh-TW" altLang="en-US" sz="4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pPr eaLnBrk="1" hangingPunct="1"/>
            <a:r>
              <a:rPr lang="en-US" altLang="zh-TW" smtClean="0"/>
              <a:t> </a:t>
            </a:r>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5FFAA42C-1CC4-430E-A4AF-DE769E78A1DA}" type="slidenum">
              <a:rPr lang="en-US" altLang="zh-TW" smtClean="0"/>
              <a:pPr>
                <a:defRPr/>
              </a:pPr>
              <a:t>10</a:t>
            </a:fld>
            <a:endParaRPr lang="en-US" altLang="zh-TW"/>
          </a:p>
        </p:txBody>
      </p:sp>
      <p:pic>
        <p:nvPicPr>
          <p:cNvPr id="14341" name="Picture 2"/>
          <p:cNvPicPr>
            <a:picLocks noGrp="1" noChangeAspect="1" noChangeArrowheads="1"/>
          </p:cNvPicPr>
          <p:nvPr>
            <p:ph idx="1"/>
          </p:nvPr>
        </p:nvPicPr>
        <p:blipFill>
          <a:blip r:embed="rId2" cstate="print"/>
          <a:srcRect/>
          <a:stretch>
            <a:fillRect/>
          </a:stretch>
        </p:blipFill>
        <p:spPr>
          <a:xfrm>
            <a:off x="1905000" y="0"/>
            <a:ext cx="5029200" cy="696753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r>
              <a:rPr lang="en-US" altLang="zh-TW" smtClean="0"/>
              <a:t> </a:t>
            </a:r>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A3065E30-2E40-45C8-842C-1E5287D2AF8D}" type="slidenum">
              <a:rPr lang="en-US" altLang="zh-TW" smtClean="0"/>
              <a:pPr>
                <a:defRPr/>
              </a:pPr>
              <a:t>11</a:t>
            </a:fld>
            <a:endParaRPr lang="en-US" altLang="zh-TW"/>
          </a:p>
        </p:txBody>
      </p:sp>
      <p:pic>
        <p:nvPicPr>
          <p:cNvPr id="15365" name="Picture 2"/>
          <p:cNvPicPr>
            <a:picLocks noGrp="1" noChangeAspect="1" noChangeArrowheads="1"/>
          </p:cNvPicPr>
          <p:nvPr>
            <p:ph idx="1"/>
          </p:nvPr>
        </p:nvPicPr>
        <p:blipFill>
          <a:blip r:embed="rId2" cstate="print"/>
          <a:srcRect/>
          <a:stretch>
            <a:fillRect/>
          </a:stretch>
        </p:blipFill>
        <p:spPr>
          <a:xfrm>
            <a:off x="533400" y="428625"/>
            <a:ext cx="8370888" cy="56975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pPr eaLnBrk="1" hangingPunct="1"/>
            <a:r>
              <a:rPr lang="en-US" altLang="zh-TW" smtClean="0"/>
              <a:t> </a:t>
            </a:r>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A76ED713-1B2D-402B-8EE8-6FF3D255825B}" type="slidenum">
              <a:rPr lang="en-US" altLang="zh-TW" smtClean="0"/>
              <a:pPr>
                <a:defRPr/>
              </a:pPr>
              <a:t>12</a:t>
            </a:fld>
            <a:endParaRPr lang="en-US" altLang="zh-TW"/>
          </a:p>
        </p:txBody>
      </p:sp>
      <p:pic>
        <p:nvPicPr>
          <p:cNvPr id="16389" name="Picture 2"/>
          <p:cNvPicPr>
            <a:picLocks noGrp="1" noChangeAspect="1" noChangeArrowheads="1"/>
          </p:cNvPicPr>
          <p:nvPr>
            <p:ph idx="1"/>
          </p:nvPr>
        </p:nvPicPr>
        <p:blipFill>
          <a:blip r:embed="rId2" cstate="print"/>
          <a:srcRect/>
          <a:stretch>
            <a:fillRect/>
          </a:stretch>
        </p:blipFill>
        <p:spPr>
          <a:xfrm>
            <a:off x="1981200" y="0"/>
            <a:ext cx="4592638" cy="64182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pPr eaLnBrk="1" hangingPunct="1"/>
            <a:r>
              <a:rPr lang="en-US" altLang="zh-TW" smtClean="0"/>
              <a:t> </a:t>
            </a:r>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F18F9D15-76E5-4B17-938D-EB33D045186B}" type="slidenum">
              <a:rPr lang="en-US" altLang="zh-TW" smtClean="0"/>
              <a:pPr>
                <a:defRPr/>
              </a:pPr>
              <a:t>13</a:t>
            </a:fld>
            <a:endParaRPr lang="en-US" altLang="zh-TW"/>
          </a:p>
        </p:txBody>
      </p:sp>
      <p:pic>
        <p:nvPicPr>
          <p:cNvPr id="17413" name="Picture 2"/>
          <p:cNvPicPr>
            <a:picLocks noGrp="1" noChangeAspect="1" noChangeArrowheads="1"/>
          </p:cNvPicPr>
          <p:nvPr>
            <p:ph idx="1"/>
          </p:nvPr>
        </p:nvPicPr>
        <p:blipFill>
          <a:blip r:embed="rId2" cstate="print"/>
          <a:srcRect/>
          <a:stretch>
            <a:fillRect/>
          </a:stretch>
        </p:blipFill>
        <p:spPr>
          <a:xfrm>
            <a:off x="206375" y="533400"/>
            <a:ext cx="8890000" cy="54102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18435" name="內容版面配置區 2"/>
          <p:cNvSpPr>
            <a:spLocks noGrp="1"/>
          </p:cNvSpPr>
          <p:nvPr>
            <p:ph idx="1"/>
          </p:nvPr>
        </p:nvSpPr>
        <p:spPr/>
        <p:txBody>
          <a:bodyPr/>
          <a:lstStyle/>
          <a:p>
            <a:pPr eaLnBrk="1" hangingPunct="1">
              <a:buFont typeface="Wingdings" pitchFamily="2" charset="2"/>
              <a:buChar char="Ø"/>
            </a:pPr>
            <a:r>
              <a:rPr lang="zh-TW" altLang="en-US" smtClean="0">
                <a:latin typeface="標楷體" pitchFamily="65" charset="-120"/>
                <a:ea typeface="標楷體" pitchFamily="65" charset="-120"/>
              </a:rPr>
              <a:t>生產日期超過</a:t>
            </a: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年未使用過的新瓶，必須重做水壓</a:t>
            </a:r>
            <a:r>
              <a:rPr lang="en-US" altLang="zh-TW" sz="2400" smtClean="0">
                <a:latin typeface="標楷體" pitchFamily="65" charset="-120"/>
                <a:ea typeface="標楷體" pitchFamily="65" charset="-120"/>
              </a:rPr>
              <a:t>(</a:t>
            </a:r>
            <a:r>
              <a:rPr lang="zh-TW" altLang="en-US" sz="2400" smtClean="0">
                <a:latin typeface="標楷體" pitchFamily="65" charset="-120"/>
                <a:ea typeface="標楷體" pitchFamily="65" charset="-120"/>
              </a:rPr>
              <a:t>耐壓</a:t>
            </a:r>
            <a:r>
              <a:rPr lang="en-US" altLang="zh-TW" sz="2400" smtClean="0">
                <a:latin typeface="標楷體" pitchFamily="65" charset="-120"/>
                <a:ea typeface="標楷體" pitchFamily="65" charset="-120"/>
              </a:rPr>
              <a:t>)</a:t>
            </a:r>
            <a:r>
              <a:rPr lang="zh-TW" altLang="en-US" smtClean="0">
                <a:latin typeface="標楷體" pitchFamily="65" charset="-120"/>
                <a:ea typeface="標楷體" pitchFamily="65" charset="-120"/>
              </a:rPr>
              <a:t>試驗，各項檢查合格後才可掛檢驗合格識別環。</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生產日期</a:t>
            </a: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年內的新瓶如要重做水壓時，測試壓力必須比原測試壓力增加</a:t>
            </a:r>
            <a:r>
              <a:rPr lang="en-US" altLang="zh-TW" smtClean="0">
                <a:latin typeface="標楷體" pitchFamily="65" charset="-120"/>
                <a:ea typeface="標楷體" pitchFamily="65" charset="-120"/>
              </a:rPr>
              <a:t>7~10 </a:t>
            </a:r>
            <a:r>
              <a:rPr lang="en-US" altLang="zh-TW" sz="2400" smtClean="0">
                <a:latin typeface="標楷體" pitchFamily="65" charset="-120"/>
                <a:ea typeface="標楷體" pitchFamily="65" charset="-120"/>
              </a:rPr>
              <a:t>kg/cm</a:t>
            </a:r>
            <a:r>
              <a:rPr lang="en-US" altLang="zh-TW" sz="2400" baseline="30000" smtClean="0">
                <a:latin typeface="標楷體" pitchFamily="65" charset="-120"/>
                <a:ea typeface="標楷體" pitchFamily="65" charset="-120"/>
              </a:rPr>
              <a:t>2</a:t>
            </a:r>
            <a:r>
              <a:rPr lang="zh-TW" altLang="en-US" smtClean="0">
                <a:latin typeface="標楷體" pitchFamily="65" charset="-120"/>
                <a:ea typeface="標楷體" pitchFamily="65" charset="-120"/>
              </a:rPr>
              <a:t>。</a:t>
            </a:r>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4E93B7D8-2E11-4477-9AE4-B7769BF7C509}" type="slidenum">
              <a:rPr lang="en-US" altLang="zh-TW" smtClean="0"/>
              <a:pPr>
                <a:defRPr/>
              </a:pPr>
              <a:t>14</a:t>
            </a:fld>
            <a:endParaRPr lang="en-US" altLang="zh-TW"/>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19459" name="內容版面配置區 2"/>
          <p:cNvSpPr>
            <a:spLocks noGrp="1"/>
          </p:cNvSpPr>
          <p:nvPr>
            <p:ph idx="1"/>
          </p:nvPr>
        </p:nvSpPr>
        <p:spPr>
          <a:xfrm>
            <a:off x="457200" y="2209800"/>
            <a:ext cx="8229600" cy="1447800"/>
          </a:xfrm>
        </p:spPr>
        <p:txBody>
          <a:bodyPr/>
          <a:lstStyle/>
          <a:p>
            <a:pPr algn="ctr" eaLnBrk="1" hangingPunct="1">
              <a:buFont typeface="Arial" charset="0"/>
              <a:buNone/>
            </a:pPr>
            <a:r>
              <a:rPr lang="zh-TW" altLang="en-US" sz="5400" smtClean="0">
                <a:latin typeface="標楷體" pitchFamily="65" charset="-120"/>
                <a:ea typeface="標楷體" pitchFamily="65" charset="-120"/>
              </a:rPr>
              <a:t>鋼瓶內殘氣</a:t>
            </a:r>
            <a:endParaRPr lang="en-US" altLang="zh-TW" sz="5400" smtClean="0">
              <a:latin typeface="標楷體" pitchFamily="65" charset="-120"/>
              <a:ea typeface="標楷體" pitchFamily="65" charset="-120"/>
            </a:endParaRPr>
          </a:p>
          <a:p>
            <a:pPr eaLnBrk="1" hangingPunct="1">
              <a:buFont typeface="Arial" charset="0"/>
              <a:buNone/>
            </a:pPr>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3C165E0D-98D7-4F6A-B5C8-25168EA9BEF3}" type="slidenum">
              <a:rPr lang="en-US" altLang="zh-TW" smtClean="0"/>
              <a:pPr>
                <a:defRPr/>
              </a:pPr>
              <a:t>15</a:t>
            </a:fld>
            <a:endParaRPr lang="en-US" altLang="zh-TW"/>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p>
        </p:txBody>
      </p:sp>
      <p:sp>
        <p:nvSpPr>
          <p:cNvPr id="20483" name="內容版面配置區 2"/>
          <p:cNvSpPr>
            <a:spLocks noGrp="1"/>
          </p:cNvSpPr>
          <p:nvPr>
            <p:ph idx="1"/>
          </p:nvPr>
        </p:nvSpPr>
        <p:spPr>
          <a:xfrm>
            <a:off x="457200" y="1600200"/>
            <a:ext cx="8534400" cy="4525963"/>
          </a:xfrm>
        </p:spPr>
        <p:txBody>
          <a:bodyPr/>
          <a:lstStyle/>
          <a:p>
            <a:pPr eaLnBrk="1" hangingPunct="1">
              <a:buFont typeface="Wingdings" pitchFamily="2" charset="2"/>
              <a:buChar char="Ø"/>
            </a:pPr>
            <a:r>
              <a:rPr lang="zh-TW" altLang="en-US" smtClean="0">
                <a:latin typeface="標楷體" pitchFamily="65" charset="-120"/>
                <a:ea typeface="標楷體" pitchFamily="65" charset="-120"/>
              </a:rPr>
              <a:t>不可忽視鋼瓶中剩餘殘氣</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危險的高壓氣體殘氣</a:t>
            </a:r>
            <a:r>
              <a:rPr lang="en-US" altLang="zh-TW" smtClean="0">
                <a:latin typeface="標楷體" pitchFamily="65" charset="-120"/>
                <a:ea typeface="標楷體" pitchFamily="65" charset="-120"/>
              </a:rPr>
              <a:t>__</a:t>
            </a:r>
            <a:r>
              <a:rPr lang="zh-TW" altLang="en-US" smtClean="0">
                <a:latin typeface="標楷體" pitchFamily="65" charset="-120"/>
                <a:ea typeface="標楷體" pitchFamily="65" charset="-120"/>
              </a:rPr>
              <a:t>燃燒、爆炸及助燃性</a:t>
            </a:r>
            <a:endParaRPr lang="en-US" altLang="zh-TW" smtClean="0">
              <a:latin typeface="標楷體" pitchFamily="65" charset="-120"/>
              <a:ea typeface="標楷體" pitchFamily="65" charset="-120"/>
            </a:endParaRPr>
          </a:p>
          <a:p>
            <a:pPr eaLnBrk="1" hangingPunct="1">
              <a:buFont typeface="Arial" charset="0"/>
              <a:buNone/>
            </a:pPr>
            <a:r>
              <a:rPr lang="en-US" altLang="zh-TW" b="1" smtClean="0">
                <a:solidFill>
                  <a:srgbClr val="FF0000"/>
                </a:solidFill>
                <a:latin typeface="標楷體" pitchFamily="65" charset="-120"/>
                <a:ea typeface="標楷體" pitchFamily="65" charset="-120"/>
              </a:rPr>
              <a:t>   SiH</a:t>
            </a:r>
            <a:r>
              <a:rPr lang="en-US" altLang="zh-TW" b="1" baseline="-25000" smtClean="0">
                <a:solidFill>
                  <a:srgbClr val="FF0000"/>
                </a:solidFill>
                <a:latin typeface="標楷體" pitchFamily="65" charset="-120"/>
                <a:ea typeface="標楷體" pitchFamily="65" charset="-120"/>
              </a:rPr>
              <a:t>4</a:t>
            </a:r>
            <a:r>
              <a:rPr lang="en-US" altLang="zh-TW" smtClean="0">
                <a:latin typeface="標楷體" pitchFamily="65" charset="-120"/>
                <a:ea typeface="標楷體" pitchFamily="65" charset="-120"/>
              </a:rPr>
              <a:t> / H</a:t>
            </a:r>
            <a:r>
              <a:rPr lang="en-US" altLang="zh-TW" baseline="-25000" smtClean="0">
                <a:latin typeface="標楷體" pitchFamily="65" charset="-120"/>
                <a:ea typeface="標楷體" pitchFamily="65" charset="-120"/>
              </a:rPr>
              <a:t>2</a:t>
            </a:r>
            <a:r>
              <a:rPr lang="en-US" altLang="zh-TW" smtClean="0">
                <a:latin typeface="標楷體" pitchFamily="65" charset="-120"/>
                <a:ea typeface="標楷體" pitchFamily="65" charset="-120"/>
              </a:rPr>
              <a:t>  …    O</a:t>
            </a:r>
            <a:r>
              <a:rPr lang="en-US" altLang="zh-TW" baseline="-25000" smtClean="0">
                <a:latin typeface="標楷體" pitchFamily="65" charset="-120"/>
                <a:ea typeface="標楷體" pitchFamily="65" charset="-120"/>
              </a:rPr>
              <a:t>2   </a:t>
            </a:r>
          </a:p>
          <a:p>
            <a:pPr eaLnBrk="1" hangingPunct="1">
              <a:buFont typeface="Wingdings" pitchFamily="2" charset="2"/>
              <a:buChar char="Ø"/>
            </a:pPr>
            <a:r>
              <a:rPr lang="zh-TW" altLang="en-US" smtClean="0">
                <a:latin typeface="標楷體" pitchFamily="65" charset="-120"/>
                <a:ea typeface="標楷體" pitchFamily="65" charset="-120"/>
              </a:rPr>
              <a:t>危險的高壓氣體殘氣</a:t>
            </a:r>
            <a:r>
              <a:rPr lang="en-US" altLang="zh-TW" smtClean="0">
                <a:latin typeface="標楷體" pitchFamily="65" charset="-120"/>
                <a:ea typeface="標楷體" pitchFamily="65" charset="-120"/>
              </a:rPr>
              <a:t>__</a:t>
            </a:r>
            <a:r>
              <a:rPr lang="zh-TW" altLang="en-US" smtClean="0">
                <a:latin typeface="標楷體" pitchFamily="65" charset="-120"/>
                <a:ea typeface="標楷體" pitchFamily="65" charset="-120"/>
              </a:rPr>
              <a:t>毒性及腐蝕性</a:t>
            </a:r>
            <a:endParaRPr lang="en-US" altLang="zh-TW" smtClean="0">
              <a:latin typeface="標楷體" pitchFamily="65" charset="-120"/>
              <a:ea typeface="標楷體" pitchFamily="65" charset="-120"/>
            </a:endParaRPr>
          </a:p>
          <a:p>
            <a:pPr eaLnBrk="1" hangingPunct="1">
              <a:buFont typeface="Arial" charset="0"/>
              <a:buNone/>
            </a:pPr>
            <a:r>
              <a:rPr lang="en-US" altLang="zh-TW" smtClean="0">
                <a:latin typeface="標楷體" pitchFamily="65" charset="-120"/>
                <a:ea typeface="標楷體" pitchFamily="65" charset="-120"/>
              </a:rPr>
              <a:t>   AsH</a:t>
            </a:r>
            <a:r>
              <a:rPr lang="en-US" altLang="zh-TW" baseline="-25000" smtClean="0">
                <a:latin typeface="標楷體" pitchFamily="65" charset="-120"/>
                <a:ea typeface="標楷體" pitchFamily="65" charset="-120"/>
              </a:rPr>
              <a:t>3</a:t>
            </a:r>
            <a:r>
              <a:rPr lang="en-US" altLang="zh-TW" smtClean="0">
                <a:latin typeface="標楷體" pitchFamily="65" charset="-120"/>
                <a:ea typeface="標楷體" pitchFamily="65" charset="-120"/>
              </a:rPr>
              <a:t> /PH</a:t>
            </a:r>
            <a:r>
              <a:rPr lang="en-US" altLang="zh-TW" baseline="-25000" smtClean="0">
                <a:latin typeface="標楷體" pitchFamily="65" charset="-120"/>
                <a:ea typeface="標楷體" pitchFamily="65" charset="-120"/>
              </a:rPr>
              <a:t>3</a:t>
            </a:r>
            <a:r>
              <a:rPr lang="en-US" altLang="zh-TW" smtClean="0">
                <a:latin typeface="標楷體" pitchFamily="65" charset="-120"/>
                <a:ea typeface="標楷體" pitchFamily="65" charset="-120"/>
              </a:rPr>
              <a:t>    Cl</a:t>
            </a:r>
            <a:r>
              <a:rPr lang="en-US" altLang="zh-TW" baseline="-25000" smtClean="0">
                <a:latin typeface="標楷體" pitchFamily="65" charset="-120"/>
                <a:ea typeface="標楷體" pitchFamily="65" charset="-120"/>
              </a:rPr>
              <a:t>2</a:t>
            </a:r>
            <a:r>
              <a:rPr lang="en-US" altLang="zh-TW" smtClean="0">
                <a:latin typeface="標楷體" pitchFamily="65" charset="-120"/>
                <a:ea typeface="標楷體" pitchFamily="65" charset="-120"/>
              </a:rPr>
              <a:t> … </a:t>
            </a:r>
          </a:p>
          <a:p>
            <a:pPr eaLnBrk="1" hangingPunct="1">
              <a:buFont typeface="Wingdings" pitchFamily="2" charset="2"/>
              <a:buChar char="Ø"/>
            </a:pPr>
            <a:r>
              <a:rPr lang="zh-TW" altLang="en-US" smtClean="0">
                <a:latin typeface="標楷體" pitchFamily="65" charset="-120"/>
                <a:ea typeface="標楷體" pitchFamily="65" charset="-120"/>
              </a:rPr>
              <a:t>危險的高壓氣體殘氣</a:t>
            </a:r>
            <a:r>
              <a:rPr lang="en-US" altLang="zh-TW" smtClean="0">
                <a:latin typeface="標楷體" pitchFamily="65" charset="-120"/>
                <a:ea typeface="標楷體" pitchFamily="65" charset="-120"/>
              </a:rPr>
              <a:t>__</a:t>
            </a:r>
            <a:r>
              <a:rPr lang="zh-TW" altLang="en-US" smtClean="0">
                <a:latin typeface="標楷體" pitchFamily="65" charset="-120"/>
                <a:ea typeface="標楷體" pitchFamily="65" charset="-120"/>
              </a:rPr>
              <a:t>窒息性</a:t>
            </a:r>
            <a:endParaRPr lang="en-US" altLang="zh-TW" smtClean="0">
              <a:latin typeface="標楷體" pitchFamily="65" charset="-120"/>
              <a:ea typeface="標楷體" pitchFamily="65" charset="-120"/>
            </a:endParaRPr>
          </a:p>
          <a:p>
            <a:pPr eaLnBrk="1" hangingPunct="1">
              <a:buFont typeface="Arial" charset="0"/>
              <a:buNone/>
            </a:pPr>
            <a:r>
              <a:rPr lang="en-US" altLang="zh-TW" smtClean="0">
                <a:latin typeface="標楷體" pitchFamily="65" charset="-120"/>
                <a:ea typeface="標楷體" pitchFamily="65" charset="-120"/>
              </a:rPr>
              <a:t>   N</a:t>
            </a:r>
            <a:r>
              <a:rPr lang="en-US" altLang="zh-TW" baseline="-25000" smtClean="0">
                <a:latin typeface="標楷體" pitchFamily="65" charset="-120"/>
                <a:ea typeface="標楷體" pitchFamily="65" charset="-120"/>
              </a:rPr>
              <a:t>2</a:t>
            </a:r>
            <a:r>
              <a:rPr lang="en-US" altLang="zh-TW" smtClean="0">
                <a:latin typeface="標楷體" pitchFamily="65" charset="-120"/>
                <a:ea typeface="標楷體" pitchFamily="65" charset="-120"/>
              </a:rPr>
              <a:t>  / CO</a:t>
            </a:r>
            <a:r>
              <a:rPr lang="en-US" altLang="zh-TW" baseline="-25000" smtClean="0">
                <a:latin typeface="標楷體" pitchFamily="65" charset="-120"/>
                <a:ea typeface="標楷體" pitchFamily="65" charset="-120"/>
              </a:rPr>
              <a:t>2</a:t>
            </a:r>
          </a:p>
          <a:p>
            <a:pPr eaLnBrk="1" hangingPunct="1"/>
            <a:endParaRPr lang="en-US" altLang="zh-TW" smtClean="0"/>
          </a:p>
          <a:p>
            <a:pPr eaLnBrk="1" hangingPunct="1"/>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0D6F655F-4BF7-4223-9437-765195C1F4F0}" type="slidenum">
              <a:rPr lang="en-US" altLang="zh-TW" smtClean="0"/>
              <a:pPr>
                <a:defRPr/>
              </a:pPr>
              <a:t>16</a:t>
            </a:fld>
            <a:endParaRPr lang="en-US" altLang="zh-TW"/>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21507" name="內容版面配置區 2"/>
          <p:cNvSpPr>
            <a:spLocks noGrp="1"/>
          </p:cNvSpPr>
          <p:nvPr>
            <p:ph idx="1"/>
          </p:nvPr>
        </p:nvSpPr>
        <p:spPr>
          <a:xfrm>
            <a:off x="457200" y="1600200"/>
            <a:ext cx="2438400" cy="4525963"/>
          </a:xfrm>
        </p:spPr>
        <p:txBody>
          <a:bodyPr/>
          <a:lstStyle/>
          <a:p>
            <a:pPr eaLnBrk="1" hangingPunct="1">
              <a:buFont typeface="Wingdings" pitchFamily="2" charset="2"/>
              <a:buChar char="Ø"/>
            </a:pPr>
            <a:r>
              <a:rPr lang="zh-TW" altLang="en-US" smtClean="0">
                <a:latin typeface="標楷體" pitchFamily="65" charset="-120"/>
                <a:ea typeface="標楷體" pitchFamily="65" charset="-120"/>
              </a:rPr>
              <a:t>排放管一定要接到室外高處</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燃性與氧化性要分別設排放管</a:t>
            </a:r>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52840E25-3A84-4D0B-B204-9A9CB2987B03}" type="slidenum">
              <a:rPr lang="en-US" altLang="zh-TW"/>
              <a:pPr>
                <a:defRPr/>
              </a:pPr>
              <a:t>17</a:t>
            </a:fld>
            <a:endParaRPr lang="en-US" altLang="zh-TW"/>
          </a:p>
        </p:txBody>
      </p:sp>
      <p:pic>
        <p:nvPicPr>
          <p:cNvPr id="21510" name="圖片 5" descr="30.jpg"/>
          <p:cNvPicPr>
            <a:picLocks noChangeAspect="1"/>
          </p:cNvPicPr>
          <p:nvPr/>
        </p:nvPicPr>
        <p:blipFill>
          <a:blip r:embed="rId2" cstate="print"/>
          <a:srcRect/>
          <a:stretch>
            <a:fillRect/>
          </a:stretch>
        </p:blipFill>
        <p:spPr bwMode="auto">
          <a:xfrm>
            <a:off x="3200400" y="1524000"/>
            <a:ext cx="5105400" cy="47053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22531" name="內容版面配置區 2"/>
          <p:cNvSpPr>
            <a:spLocks noGrp="1"/>
          </p:cNvSpPr>
          <p:nvPr>
            <p:ph idx="1"/>
          </p:nvPr>
        </p:nvSpPr>
        <p:spPr>
          <a:xfrm>
            <a:off x="457200" y="1600200"/>
            <a:ext cx="3581400" cy="4525963"/>
          </a:xfrm>
        </p:spPr>
        <p:txBody>
          <a:bodyPr/>
          <a:lstStyle/>
          <a:p>
            <a:pPr eaLnBrk="1" hangingPunct="1">
              <a:buFont typeface="Wingdings" pitchFamily="2" charset="2"/>
              <a:buChar char="Ø"/>
            </a:pPr>
            <a:r>
              <a:rPr lang="zh-TW" altLang="en-US" smtClean="0">
                <a:latin typeface="標楷體" pitchFamily="65" charset="-120"/>
                <a:ea typeface="標楷體" pitchFamily="65" charset="-120"/>
              </a:rPr>
              <a:t>檢驗腐蝕性氣體的鋼瓶檢驗站必須設有腐蝕性殘氣用洗滌塔；內置如</a:t>
            </a:r>
            <a:r>
              <a:rPr lang="en-US" altLang="zh-TW" smtClean="0">
                <a:latin typeface="標楷體" pitchFamily="65" charset="-120"/>
                <a:ea typeface="標楷體" pitchFamily="65" charset="-120"/>
              </a:rPr>
              <a:t>KOH</a:t>
            </a:r>
            <a:r>
              <a:rPr lang="zh-TW" altLang="en-US" smtClean="0">
                <a:latin typeface="標楷體" pitchFamily="65" charset="-120"/>
                <a:ea typeface="標楷體" pitchFamily="65" charset="-120"/>
              </a:rPr>
              <a:t>等鹼性溶液，與導入洗滌塔內酸腐蝕性氣體做中和反應。</a:t>
            </a:r>
          </a:p>
          <a:p>
            <a:pPr eaLnBrk="1" hangingPunct="1"/>
            <a:endParaRPr lang="zh-TW" altLang="en-US" smtClean="0"/>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AA190157-E965-4C6D-B317-0BE92824D895}" type="slidenum">
              <a:rPr lang="en-US" altLang="zh-TW"/>
              <a:pPr>
                <a:defRPr/>
              </a:pPr>
              <a:t>18</a:t>
            </a:fld>
            <a:endParaRPr lang="en-US" altLang="zh-TW"/>
          </a:p>
        </p:txBody>
      </p:sp>
      <p:pic>
        <p:nvPicPr>
          <p:cNvPr id="22534" name="Picture 4" descr="MM18"/>
          <p:cNvPicPr>
            <a:picLocks noChangeAspect="1" noChangeArrowheads="1"/>
          </p:cNvPicPr>
          <p:nvPr/>
        </p:nvPicPr>
        <p:blipFill>
          <a:blip r:embed="rId2" cstate="print"/>
          <a:srcRect/>
          <a:stretch>
            <a:fillRect/>
          </a:stretch>
        </p:blipFill>
        <p:spPr bwMode="auto">
          <a:xfrm>
            <a:off x="4419600" y="1735138"/>
            <a:ext cx="4343400" cy="4443412"/>
          </a:xfrm>
          <a:prstGeom prst="rect">
            <a:avLst/>
          </a:prstGeom>
          <a:noFill/>
          <a:ln w="38100">
            <a:solidFill>
              <a:srgbClr val="0000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23555" name="內容版面配置區 2"/>
          <p:cNvSpPr>
            <a:spLocks noGrp="1"/>
          </p:cNvSpPr>
          <p:nvPr>
            <p:ph idx="1"/>
          </p:nvPr>
        </p:nvSpPr>
        <p:spPr/>
        <p:txBody>
          <a:bodyPr/>
          <a:lstStyle/>
          <a:p>
            <a:pPr eaLnBrk="1" hangingPunct="1">
              <a:buFont typeface="Wingdings" pitchFamily="2" charset="2"/>
              <a:buChar char="Ø"/>
            </a:pPr>
            <a:r>
              <a:rPr lang="zh-TW" altLang="en-US" smtClean="0">
                <a:latin typeface="標楷體" pitchFamily="65" charset="-120"/>
                <a:ea typeface="標楷體" pitchFamily="65" charset="-120"/>
              </a:rPr>
              <a:t>檢驗毒性氣體的鋼瓶檢驗站必須設有毒性吸附器</a:t>
            </a:r>
            <a:r>
              <a:rPr lang="en-US" altLang="zh-TW" sz="2400" smtClean="0">
                <a:latin typeface="標楷體" pitchFamily="65" charset="-120"/>
                <a:ea typeface="標楷體" pitchFamily="65" charset="-120"/>
              </a:rPr>
              <a:t>(scrubber)</a:t>
            </a:r>
            <a:r>
              <a:rPr lang="zh-TW" altLang="en-US" smtClean="0">
                <a:latin typeface="標楷體" pitchFamily="65" charset="-120"/>
                <a:ea typeface="標楷體" pitchFamily="65" charset="-120"/>
              </a:rPr>
              <a:t> 等相關設施。</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毒性氣體的殘氣處理費用高昂動輒超過萬元</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支，建議以送回原充填廠處理為原則。</a:t>
            </a:r>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E615981B-CB1F-4A2F-AF13-60649890E391}" type="slidenum">
              <a:rPr lang="en-US" altLang="zh-TW" smtClean="0"/>
              <a:pPr>
                <a:defRPr/>
              </a:pPr>
              <a:t>19</a:t>
            </a:fld>
            <a:endParaRPr lang="en-US" altLang="zh-TW"/>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5"/>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6147" name="內容版面配置區 6"/>
          <p:cNvSpPr>
            <a:spLocks noGrp="1"/>
          </p:cNvSpPr>
          <p:nvPr>
            <p:ph idx="1"/>
          </p:nvPr>
        </p:nvSpPr>
        <p:spPr/>
        <p:txBody>
          <a:bodyPr/>
          <a:lstStyle/>
          <a:p>
            <a:pPr eaLnBrk="1" hangingPunct="1">
              <a:buFont typeface="Arial" charset="0"/>
              <a:buNone/>
            </a:pPr>
            <a:r>
              <a:rPr lang="zh-TW" altLang="en-US" smtClean="0">
                <a:latin typeface="標楷體" pitchFamily="65" charset="-120"/>
                <a:ea typeface="標楷體" pitchFamily="65" charset="-120"/>
              </a:rPr>
              <a:t>主題</a:t>
            </a:r>
            <a:r>
              <a:rPr lang="en-US" altLang="zh-TW" smtClean="0">
                <a:latin typeface="標楷體" pitchFamily="65" charset="-120"/>
                <a:ea typeface="標楷體" pitchFamily="65" charset="-120"/>
              </a:rPr>
              <a:t>:</a:t>
            </a:r>
          </a:p>
          <a:p>
            <a:pPr eaLnBrk="1" hangingPunct="1"/>
            <a:r>
              <a:rPr lang="zh-TW" altLang="en-US" smtClean="0">
                <a:latin typeface="標楷體" pitchFamily="65" charset="-120"/>
                <a:ea typeface="標楷體" pitchFamily="65" charset="-120"/>
              </a:rPr>
              <a:t>作業缺失</a:t>
            </a:r>
            <a:endParaRPr lang="en-US" altLang="zh-TW" smtClean="0">
              <a:latin typeface="標楷體" pitchFamily="65" charset="-120"/>
              <a:ea typeface="標楷體" pitchFamily="65" charset="-120"/>
            </a:endParaRPr>
          </a:p>
          <a:p>
            <a:pPr eaLnBrk="1" hangingPunct="1"/>
            <a:r>
              <a:rPr lang="zh-TW" altLang="en-US" smtClean="0">
                <a:latin typeface="標楷體" pitchFamily="65" charset="-120"/>
                <a:ea typeface="標楷體" pitchFamily="65" charset="-120"/>
              </a:rPr>
              <a:t>新瓶檢驗與掛環</a:t>
            </a:r>
            <a:endParaRPr lang="en-US" altLang="zh-TW" smtClean="0">
              <a:latin typeface="標楷體" pitchFamily="65" charset="-120"/>
              <a:ea typeface="標楷體" pitchFamily="65" charset="-120"/>
            </a:endParaRPr>
          </a:p>
          <a:p>
            <a:pPr eaLnBrk="1" hangingPunct="1"/>
            <a:r>
              <a:rPr lang="zh-TW" altLang="en-US" smtClean="0">
                <a:latin typeface="標楷體" pitchFamily="65" charset="-120"/>
                <a:ea typeface="標楷體" pitchFamily="65" charset="-120"/>
              </a:rPr>
              <a:t>鋼瓶內殘氣</a:t>
            </a:r>
            <a:endParaRPr lang="en-US" altLang="zh-TW" smtClean="0">
              <a:latin typeface="標楷體" pitchFamily="65" charset="-120"/>
              <a:ea typeface="標楷體" pitchFamily="65" charset="-120"/>
            </a:endParaRPr>
          </a:p>
          <a:p>
            <a:pPr eaLnBrk="1" hangingPunct="1"/>
            <a:r>
              <a:rPr lang="zh-TW" altLang="en-US" smtClean="0">
                <a:latin typeface="標楷體" pitchFamily="65" charset="-120"/>
                <a:ea typeface="標楷體" pitchFamily="65" charset="-120"/>
              </a:rPr>
              <a:t>標準瓶</a:t>
            </a:r>
            <a:endParaRPr lang="en-US" altLang="zh-TW" smtClean="0">
              <a:latin typeface="標楷體" pitchFamily="65" charset="-120"/>
              <a:ea typeface="標楷體" pitchFamily="65" charset="-120"/>
            </a:endParaRPr>
          </a:p>
          <a:p>
            <a:pPr eaLnBrk="1" hangingPunct="1"/>
            <a:endParaRPr lang="zh-TW" altLang="en-US" smtClean="0">
              <a:latin typeface="標楷體" pitchFamily="65" charset="-120"/>
              <a:ea typeface="標楷體" pitchFamily="65" charset="-120"/>
            </a:endParaRPr>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B0B6D8C4-6879-4A31-BDED-2F89C26ABD13}" type="slidenum">
              <a:rPr lang="en-US" altLang="zh-TW"/>
              <a:pPr>
                <a:defRPr/>
              </a:pPr>
              <a:t>2</a:t>
            </a:fld>
            <a:endParaRPr lang="en-US" altLang="zh-TW"/>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24579" name="內容版面配置區 2"/>
          <p:cNvSpPr>
            <a:spLocks noGrp="1"/>
          </p:cNvSpPr>
          <p:nvPr>
            <p:ph idx="1"/>
          </p:nvPr>
        </p:nvSpPr>
        <p:spPr>
          <a:xfrm>
            <a:off x="457200" y="1600200"/>
            <a:ext cx="4038600" cy="4525963"/>
          </a:xfrm>
        </p:spPr>
        <p:txBody>
          <a:bodyPr/>
          <a:lstStyle/>
          <a:p>
            <a:pPr eaLnBrk="1" hangingPunct="1">
              <a:buFont typeface="Wingdings" pitchFamily="2" charset="2"/>
              <a:buChar char="Ø"/>
            </a:pPr>
            <a:r>
              <a:rPr lang="zh-TW" altLang="en-US" smtClean="0">
                <a:latin typeface="標楷體" pitchFamily="65" charset="-120"/>
                <a:ea typeface="標楷體" pitchFamily="65" charset="-120"/>
              </a:rPr>
              <a:t>檢驗自燃性氣體的鋼瓶檢驗站必須設有燃性殘氣燃燒塔；具有自動點火及監看設施，用以使被導入燃燒塔之可燃性氣體如氫氣、矽甲烷等氣體燃燒成水跟廢棄物。</a:t>
            </a:r>
          </a:p>
          <a:p>
            <a:pPr eaLnBrk="1" hangingPunct="1"/>
            <a:endParaRPr lang="en-US" altLang="zh-TW" smtClean="0"/>
          </a:p>
          <a:p>
            <a:pPr eaLnBrk="1" hangingPunct="1"/>
            <a:endParaRPr lang="zh-TW" altLang="en-US" smtClean="0"/>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E4407582-A30A-4B35-AE7C-A345C5ECF6A6}" type="slidenum">
              <a:rPr lang="en-US" altLang="zh-TW"/>
              <a:pPr>
                <a:defRPr/>
              </a:pPr>
              <a:t>20</a:t>
            </a:fld>
            <a:endParaRPr lang="en-US" altLang="zh-TW"/>
          </a:p>
        </p:txBody>
      </p:sp>
      <p:pic>
        <p:nvPicPr>
          <p:cNvPr id="24582" name="Picture 4" descr="P3301696"/>
          <p:cNvPicPr>
            <a:picLocks noChangeAspect="1" noChangeArrowheads="1"/>
          </p:cNvPicPr>
          <p:nvPr/>
        </p:nvPicPr>
        <p:blipFill>
          <a:blip r:embed="rId2" cstate="print"/>
          <a:srcRect/>
          <a:stretch>
            <a:fillRect/>
          </a:stretch>
        </p:blipFill>
        <p:spPr bwMode="auto">
          <a:xfrm>
            <a:off x="4876800" y="1905000"/>
            <a:ext cx="3962400" cy="3886200"/>
          </a:xfrm>
          <a:prstGeom prst="rect">
            <a:avLst/>
          </a:prstGeom>
          <a:noFill/>
          <a:ln w="38100">
            <a:solidFill>
              <a:srgbClr val="000000"/>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25603" name="內容版面配置區 2"/>
          <p:cNvSpPr>
            <a:spLocks noGrp="1"/>
          </p:cNvSpPr>
          <p:nvPr>
            <p:ph idx="1"/>
          </p:nvPr>
        </p:nvSpPr>
        <p:spPr>
          <a:xfrm>
            <a:off x="457200" y="1600200"/>
            <a:ext cx="3581400" cy="4525963"/>
          </a:xfrm>
        </p:spPr>
        <p:txBody>
          <a:bodyPr/>
          <a:lstStyle/>
          <a:p>
            <a:pPr eaLnBrk="1" hangingPunct="1">
              <a:buFont typeface="Wingdings" pitchFamily="2" charset="2"/>
              <a:buChar char="Ø"/>
            </a:pPr>
            <a:r>
              <a:rPr lang="zh-TW" altLang="en-US" smtClean="0">
                <a:latin typeface="標楷體" pitchFamily="65" charset="-120"/>
                <a:ea typeface="標楷體" pitchFamily="65" charset="-120"/>
              </a:rPr>
              <a:t>矽甲烷的</a:t>
            </a:r>
            <a:r>
              <a:rPr lang="zh-TW" altLang="en-US" b="1" smtClean="0">
                <a:solidFill>
                  <a:srgbClr val="FF0000"/>
                </a:solidFill>
                <a:latin typeface="標楷體" pitchFamily="65" charset="-120"/>
                <a:ea typeface="標楷體" pitchFamily="65" charset="-120"/>
              </a:rPr>
              <a:t>自燃性</a:t>
            </a:r>
          </a:p>
          <a:p>
            <a:pPr eaLnBrk="1" hangingPunct="1">
              <a:buFont typeface="Arial" charset="0"/>
              <a:buNone/>
            </a:pPr>
            <a:r>
              <a:rPr lang="zh-TW" altLang="en-US" smtClean="0">
                <a:latin typeface="標楷體" pitchFamily="65" charset="-120"/>
                <a:ea typeface="標楷體" pitchFamily="65" charset="-120"/>
              </a:rPr>
              <a:t>一接觸空氣便燃燒</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b="1" smtClean="0">
                <a:solidFill>
                  <a:srgbClr val="FF0000"/>
                </a:solidFill>
                <a:latin typeface="標楷體" pitchFamily="65" charset="-120"/>
                <a:ea typeface="標楷體" pitchFamily="65" charset="-120"/>
              </a:rPr>
              <a:t>爆炸範圍 </a:t>
            </a:r>
            <a:r>
              <a:rPr lang="en-US" altLang="zh-TW" b="1" smtClean="0">
                <a:solidFill>
                  <a:srgbClr val="FF0000"/>
                </a:solidFill>
                <a:latin typeface="標楷體" pitchFamily="65" charset="-120"/>
                <a:ea typeface="標楷體" pitchFamily="65" charset="-120"/>
              </a:rPr>
              <a:t>1%</a:t>
            </a:r>
            <a:r>
              <a:rPr lang="zh-TW" altLang="en-US" b="1" smtClean="0">
                <a:solidFill>
                  <a:srgbClr val="FF0000"/>
                </a:solidFill>
                <a:latin typeface="標楷體" pitchFamily="65" charset="-120"/>
                <a:ea typeface="標楷體" pitchFamily="65" charset="-120"/>
              </a:rPr>
              <a:t>～</a:t>
            </a:r>
            <a:r>
              <a:rPr lang="en-US" altLang="zh-TW" b="1" smtClean="0">
                <a:solidFill>
                  <a:srgbClr val="FF0000"/>
                </a:solidFill>
                <a:latin typeface="標楷體" pitchFamily="65" charset="-120"/>
                <a:ea typeface="標楷體" pitchFamily="65" charset="-120"/>
              </a:rPr>
              <a:t>97%</a:t>
            </a:r>
          </a:p>
          <a:p>
            <a:pPr eaLnBrk="1" hangingPunct="1">
              <a:buFont typeface="Arial" charset="0"/>
              <a:buNone/>
            </a:pPr>
            <a:endParaRPr lang="zh-TW" altLang="en-US" smtClean="0"/>
          </a:p>
          <a:p>
            <a:pPr eaLnBrk="1" hangingPunct="1"/>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838FA789-7D2E-43DA-9FCA-120984AD7798}" type="slidenum">
              <a:rPr lang="en-US" altLang="zh-TW" smtClean="0"/>
              <a:pPr>
                <a:defRPr/>
              </a:pPr>
              <a:t>21</a:t>
            </a:fld>
            <a:endParaRPr lang="en-US" altLang="zh-TW"/>
          </a:p>
        </p:txBody>
      </p:sp>
      <p:pic>
        <p:nvPicPr>
          <p:cNvPr id="25606" name="Picture 2" descr="D:\ANSON\JPG\90-03\900319\PIC00006.jpg"/>
          <p:cNvPicPr>
            <a:picLocks noChangeAspect="1" noChangeArrowheads="1"/>
          </p:cNvPicPr>
          <p:nvPr/>
        </p:nvPicPr>
        <p:blipFill>
          <a:blip r:embed="rId2" cstate="print"/>
          <a:srcRect/>
          <a:stretch>
            <a:fillRect/>
          </a:stretch>
        </p:blipFill>
        <p:spPr bwMode="auto">
          <a:xfrm>
            <a:off x="5105400" y="1371600"/>
            <a:ext cx="3200400" cy="2400300"/>
          </a:xfrm>
          <a:prstGeom prst="rect">
            <a:avLst/>
          </a:prstGeom>
          <a:noFill/>
          <a:ln w="9525">
            <a:noFill/>
            <a:miter lim="800000"/>
            <a:headEnd/>
            <a:tailEnd/>
          </a:ln>
        </p:spPr>
      </p:pic>
      <p:pic>
        <p:nvPicPr>
          <p:cNvPr id="25607" name="Picture 3" descr="D:\ANSON\JPG\90-03\900319\PIC00007.jpg"/>
          <p:cNvPicPr>
            <a:picLocks noChangeAspect="1" noChangeArrowheads="1"/>
          </p:cNvPicPr>
          <p:nvPr/>
        </p:nvPicPr>
        <p:blipFill>
          <a:blip r:embed="rId3" cstate="print"/>
          <a:srcRect/>
          <a:stretch>
            <a:fillRect/>
          </a:stretch>
        </p:blipFill>
        <p:spPr bwMode="auto">
          <a:xfrm>
            <a:off x="5105400" y="3962400"/>
            <a:ext cx="3124200" cy="23431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p>
        </p:txBody>
      </p:sp>
      <p:sp>
        <p:nvSpPr>
          <p:cNvPr id="26627" name="內容版面配置區 2"/>
          <p:cNvSpPr>
            <a:spLocks noGrp="1"/>
          </p:cNvSpPr>
          <p:nvPr>
            <p:ph idx="1"/>
          </p:nvPr>
        </p:nvSpPr>
        <p:spPr/>
        <p:txBody>
          <a:bodyPr/>
          <a:lstStyle/>
          <a:p>
            <a:pPr eaLnBrk="1" hangingPunct="1">
              <a:buFont typeface="Wingdings" pitchFamily="2" charset="2"/>
              <a:buChar char="Ø"/>
            </a:pPr>
            <a:r>
              <a:rPr lang="zh-TW" altLang="zh-TW" sz="2400" b="1" smtClean="0">
                <a:latin typeface="標楷體" pitchFamily="65" charset="-120"/>
                <a:ea typeface="標楷體" pitchFamily="65" charset="-120"/>
              </a:rPr>
              <a:t>2015年天津港危化品倉庫爆炸事故</a:t>
            </a:r>
            <a:r>
              <a:rPr lang="zh-TW" altLang="zh-TW" sz="2400" smtClean="0">
                <a:latin typeface="標楷體" pitchFamily="65" charset="-120"/>
                <a:ea typeface="標楷體" pitchFamily="65" charset="-120"/>
              </a:rPr>
              <a:t>，也稱</a:t>
            </a:r>
            <a:r>
              <a:rPr lang="zh-TW" altLang="zh-TW" sz="2400" b="1" smtClean="0">
                <a:latin typeface="標楷體" pitchFamily="65" charset="-120"/>
                <a:ea typeface="標楷體" pitchFamily="65" charset="-120"/>
              </a:rPr>
              <a:t>天津港「8·12」瑞海公司危險品倉庫特別重大火災爆炸事故</a:t>
            </a:r>
            <a:r>
              <a:rPr lang="zh-TW" altLang="zh-TW" sz="2400" baseline="30000" smtClean="0">
                <a:latin typeface="標楷體" pitchFamily="65" charset="-120"/>
                <a:ea typeface="標楷體" pitchFamily="65" charset="-120"/>
                <a:hlinkClick r:id="rId2" action="ppaction://hlinkfile"/>
              </a:rPr>
              <a:t>]</a:t>
            </a:r>
            <a:r>
              <a:rPr lang="zh-TW" altLang="zh-TW" sz="2400" smtClean="0">
                <a:latin typeface="標楷體" pitchFamily="65" charset="-120"/>
                <a:ea typeface="標楷體" pitchFamily="65" charset="-120"/>
              </a:rPr>
              <a:t>，指2015年8月12日23點30分左右，</a:t>
            </a:r>
            <a:r>
              <a:rPr lang="zh-TW" altLang="zh-TW" sz="2400" smtClean="0">
                <a:latin typeface="標楷體" pitchFamily="65" charset="-120"/>
                <a:ea typeface="標楷體" pitchFamily="65" charset="-120"/>
                <a:hlinkClick r:id="rId3" action="ppaction://hlinkfile" tooltip="天津市"/>
              </a:rPr>
              <a:t>天津市</a:t>
            </a:r>
            <a:r>
              <a:rPr lang="zh-TW" altLang="zh-TW" sz="2400" smtClean="0">
                <a:latin typeface="標楷體" pitchFamily="65" charset="-120"/>
                <a:ea typeface="標楷體" pitchFamily="65" charset="-120"/>
                <a:hlinkClick r:id="rId2" action="ppaction://hlinkfile" tooltip="濱海新區"/>
              </a:rPr>
              <a:t>濱海新區</a:t>
            </a:r>
            <a:r>
              <a:rPr lang="zh-TW" altLang="zh-TW" sz="2400" smtClean="0">
                <a:latin typeface="標楷體" pitchFamily="65" charset="-120"/>
                <a:ea typeface="標楷體" pitchFamily="65" charset="-120"/>
                <a:hlinkClick r:id="rId4" action="ppaction://hlinkfile" tooltip="天津港"/>
              </a:rPr>
              <a:t>天津港</a:t>
            </a:r>
            <a:r>
              <a:rPr lang="zh-TW" altLang="zh-TW" sz="2400" smtClean="0">
                <a:latin typeface="標楷體" pitchFamily="65" charset="-120"/>
                <a:ea typeface="標楷體" pitchFamily="65" charset="-120"/>
              </a:rPr>
              <a:t>的</a:t>
            </a:r>
            <a:r>
              <a:rPr lang="zh-TW" altLang="zh-TW" sz="2400" smtClean="0">
                <a:latin typeface="標楷體" pitchFamily="65" charset="-120"/>
                <a:ea typeface="標楷體" pitchFamily="65" charset="-120"/>
                <a:hlinkClick r:id="rId5" action="ppaction://hlinkfile" tooltip="瑞海國際物流"/>
              </a:rPr>
              <a:t>瑞海國際物流中心</a:t>
            </a:r>
            <a:r>
              <a:rPr lang="zh-TW" altLang="zh-TW" sz="2400" smtClean="0">
                <a:latin typeface="標楷體" pitchFamily="65" charset="-120"/>
                <a:ea typeface="標楷體" pitchFamily="65" charset="-120"/>
              </a:rPr>
              <a:t>貨櫃碼頭</a:t>
            </a:r>
            <a:r>
              <a:rPr lang="zh-TW" altLang="zh-TW" sz="2400" smtClean="0">
                <a:latin typeface="標楷體" pitchFamily="65" charset="-120"/>
                <a:ea typeface="標楷體" pitchFamily="65" charset="-120"/>
                <a:hlinkClick r:id="rId6" action="ppaction://hlinkfile" tooltip="貨櫃"/>
              </a:rPr>
              <a:t>貨櫃</a:t>
            </a:r>
            <a:r>
              <a:rPr lang="zh-TW" altLang="zh-TW" sz="2400" smtClean="0">
                <a:latin typeface="標楷體" pitchFamily="65" charset="-120"/>
                <a:ea typeface="標楷體" pitchFamily="65" charset="-120"/>
              </a:rPr>
              <a:t>內易燃易爆品的連串爆炸。爆炸現場火光沖天，</a:t>
            </a:r>
            <a:r>
              <a:rPr lang="zh-TW" altLang="zh-TW" sz="2400" smtClean="0">
                <a:latin typeface="標楷體" pitchFamily="65" charset="-120"/>
                <a:ea typeface="標楷體" pitchFamily="65" charset="-120"/>
                <a:hlinkClick r:id="rId7" action="ppaction://hlinkfile" tooltip="衝擊波"/>
              </a:rPr>
              <a:t>衝擊波</a:t>
            </a:r>
            <a:r>
              <a:rPr lang="zh-TW" altLang="zh-TW" sz="2400" smtClean="0">
                <a:latin typeface="標楷體" pitchFamily="65" charset="-120"/>
                <a:ea typeface="標楷體" pitchFamily="65" charset="-120"/>
              </a:rPr>
              <a:t>巨大，天津</a:t>
            </a:r>
            <a:r>
              <a:rPr lang="zh-TW" altLang="zh-TW" sz="2400" smtClean="0">
                <a:latin typeface="標楷體" pitchFamily="65" charset="-120"/>
                <a:ea typeface="標楷體" pitchFamily="65" charset="-120"/>
                <a:hlinkClick r:id="rId8" action="ppaction://hlinkfile" tooltip="塘沽"/>
              </a:rPr>
              <a:t>塘沽</a:t>
            </a:r>
            <a:r>
              <a:rPr lang="zh-TW" altLang="zh-TW" sz="2400" smtClean="0">
                <a:latin typeface="標楷體" pitchFamily="65" charset="-120"/>
                <a:ea typeface="標楷體" pitchFamily="65" charset="-120"/>
              </a:rPr>
              <a:t>、</a:t>
            </a:r>
            <a:r>
              <a:rPr lang="zh-TW" altLang="zh-TW" sz="2400" smtClean="0">
                <a:latin typeface="標楷體" pitchFamily="65" charset="-120"/>
                <a:ea typeface="標楷體" pitchFamily="65" charset="-120"/>
                <a:hlinkClick r:id="rId2" action="ppaction://hlinkfile" tooltip="濱海新區"/>
              </a:rPr>
              <a:t>濱海</a:t>
            </a:r>
            <a:r>
              <a:rPr lang="zh-TW" altLang="zh-TW" sz="2400" smtClean="0">
                <a:latin typeface="標楷體" pitchFamily="65" charset="-120"/>
                <a:ea typeface="標楷體" pitchFamily="65" charset="-120"/>
              </a:rPr>
              <a:t>以及河北</a:t>
            </a:r>
            <a:r>
              <a:rPr lang="zh-TW" altLang="zh-TW" sz="2400" smtClean="0">
                <a:latin typeface="標楷體" pitchFamily="65" charset="-120"/>
                <a:ea typeface="標楷體" pitchFamily="65" charset="-120"/>
                <a:hlinkClick r:id="rId9" action="ppaction://hlinkfile" tooltip="河間市"/>
              </a:rPr>
              <a:t>河間</a:t>
            </a:r>
            <a:r>
              <a:rPr lang="zh-TW" altLang="zh-TW" sz="2400" smtClean="0">
                <a:latin typeface="標楷體" pitchFamily="65" charset="-120"/>
                <a:ea typeface="標楷體" pitchFamily="65" charset="-120"/>
              </a:rPr>
              <a:t>、</a:t>
            </a:r>
            <a:r>
              <a:rPr lang="zh-TW" altLang="zh-TW" sz="2400" smtClean="0">
                <a:latin typeface="標楷體" pitchFamily="65" charset="-120"/>
                <a:ea typeface="標楷體" pitchFamily="65" charset="-120"/>
                <a:hlinkClick r:id="rId10" action="ppaction://hlinkfile" tooltip="肅寧"/>
              </a:rPr>
              <a:t>肅寧</a:t>
            </a:r>
            <a:r>
              <a:rPr lang="zh-TW" altLang="zh-TW" sz="2400" smtClean="0">
                <a:latin typeface="標楷體" pitchFamily="65" charset="-120"/>
                <a:ea typeface="標楷體" pitchFamily="65" charset="-120"/>
              </a:rPr>
              <a:t>、</a:t>
            </a:r>
            <a:r>
              <a:rPr lang="zh-TW" altLang="zh-TW" sz="2400" smtClean="0">
                <a:latin typeface="標楷體" pitchFamily="65" charset="-120"/>
                <a:ea typeface="標楷體" pitchFamily="65" charset="-120"/>
                <a:hlinkClick r:id="rId11" action="ppaction://hlinkfile" tooltip="晉州"/>
              </a:rPr>
              <a:t>晉州</a:t>
            </a:r>
            <a:r>
              <a:rPr lang="zh-TW" altLang="zh-TW" sz="2400" smtClean="0">
                <a:latin typeface="標楷體" pitchFamily="65" charset="-120"/>
                <a:ea typeface="標楷體" pitchFamily="65" charset="-120"/>
              </a:rPr>
              <a:t>、</a:t>
            </a:r>
            <a:r>
              <a:rPr lang="zh-TW" altLang="zh-TW" sz="2400" smtClean="0">
                <a:latin typeface="標楷體" pitchFamily="65" charset="-120"/>
                <a:ea typeface="標楷體" pitchFamily="65" charset="-120"/>
                <a:hlinkClick r:id="rId12" action="ppaction://hlinkfile" tooltip="藁城"/>
              </a:rPr>
              <a:t>藁城</a:t>
            </a:r>
            <a:r>
              <a:rPr lang="zh-TW" altLang="zh-TW" sz="2400" smtClean="0">
                <a:latin typeface="標楷體" pitchFamily="65" charset="-120"/>
                <a:ea typeface="標楷體" pitchFamily="65" charset="-120"/>
              </a:rPr>
              <a:t>等地有震感，北京地震台網檢測顯示，兩次</a:t>
            </a:r>
            <a:r>
              <a:rPr lang="zh-TW" altLang="zh-TW" sz="2400" smtClean="0">
                <a:latin typeface="標楷體" pitchFamily="65" charset="-120"/>
                <a:ea typeface="標楷體" pitchFamily="65" charset="-120"/>
                <a:hlinkClick r:id="rId13" action="ppaction://hlinkfile" tooltip="爆炸當量"/>
              </a:rPr>
              <a:t>爆炸當量</a:t>
            </a:r>
            <a:r>
              <a:rPr lang="zh-TW" altLang="zh-TW" sz="2400" smtClean="0">
                <a:latin typeface="標楷體" pitchFamily="65" charset="-120"/>
                <a:ea typeface="標楷體" pitchFamily="65" charset="-120"/>
              </a:rPr>
              <a:t>之和相當於24噸</a:t>
            </a:r>
            <a:r>
              <a:rPr lang="zh-TW" altLang="zh-TW" sz="2400" smtClean="0">
                <a:latin typeface="標楷體" pitchFamily="65" charset="-120"/>
                <a:ea typeface="標楷體" pitchFamily="65" charset="-120"/>
                <a:hlinkClick r:id="rId14" action="ppaction://hlinkfile" tooltip="TNT炸藥"/>
              </a:rPr>
              <a:t>TNT炸藥</a:t>
            </a:r>
            <a:r>
              <a:rPr lang="zh-TW" altLang="zh-TW" sz="2400" smtClean="0">
                <a:latin typeface="標楷體" pitchFamily="65" charset="-120"/>
                <a:ea typeface="標楷體" pitchFamily="65" charset="-120"/>
              </a:rPr>
              <a:t>（或53枚</a:t>
            </a:r>
            <a:r>
              <a:rPr lang="zh-TW" altLang="zh-TW" sz="2400" smtClean="0">
                <a:latin typeface="標楷體" pitchFamily="65" charset="-120"/>
                <a:ea typeface="標楷體" pitchFamily="65" charset="-120"/>
                <a:hlinkClick r:id="rId15" action="ppaction://hlinkfile" tooltip="戰斧式巡弋飛彈"/>
              </a:rPr>
              <a:t>戰斧飛彈</a:t>
            </a:r>
            <a:r>
              <a:rPr lang="zh-TW" altLang="zh-TW" sz="2400" smtClean="0">
                <a:latin typeface="標楷體" pitchFamily="65" charset="-120"/>
                <a:ea typeface="標楷體" pitchFamily="65" charset="-120"/>
              </a:rPr>
              <a:t>），現場出現</a:t>
            </a:r>
            <a:r>
              <a:rPr lang="zh-TW" altLang="zh-TW" sz="2400" smtClean="0">
                <a:latin typeface="標楷體" pitchFamily="65" charset="-120"/>
                <a:ea typeface="標楷體" pitchFamily="65" charset="-120"/>
                <a:hlinkClick r:id="rId16" action="ppaction://hlinkfile" tooltip="蘑菇雲"/>
              </a:rPr>
              <a:t>蘑菇雲</a:t>
            </a:r>
            <a:r>
              <a:rPr lang="zh-TW" altLang="zh-TW" sz="2400" smtClean="0">
                <a:latin typeface="標楷體" pitchFamily="65" charset="-120"/>
                <a:ea typeface="標楷體" pitchFamily="65" charset="-120"/>
              </a:rPr>
              <a:t>。</a:t>
            </a:r>
          </a:p>
          <a:p>
            <a:pPr eaLnBrk="1" hangingPunct="1"/>
            <a:r>
              <a:rPr lang="zh-TW" altLang="zh-TW" sz="2400" smtClean="0">
                <a:latin typeface="標楷體" pitchFamily="65" charset="-120"/>
                <a:ea typeface="標楷體" pitchFamily="65" charset="-120"/>
              </a:rPr>
              <a:t>截止9月11日9時統計數據：確定165人死亡（公安消防人員24人，天津港消防人員75人，民警11人，其他人員55人）；8人失蹤（天津港消防人員5人，其他人員3人）；233人住院治療，危重症3人，重症3人，累計出院565人。</a:t>
            </a:r>
          </a:p>
          <a:p>
            <a:pPr eaLnBrk="1" hangingPunct="1"/>
            <a:endParaRPr lang="zh-TW" altLang="en-US" sz="1800"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2BF43366-55B2-4A6A-B182-071808EC1F91}" type="slidenum">
              <a:rPr lang="en-US" altLang="zh-TW" smtClean="0"/>
              <a:pPr>
                <a:defRPr/>
              </a:pPr>
              <a:t>22</a:t>
            </a:fld>
            <a:endParaRPr lang="en-US"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E909E852-E1E5-407C-A31D-DFB34B52D3FE}" type="slidenum">
              <a:rPr lang="en-US" altLang="zh-TW" smtClean="0"/>
              <a:pPr>
                <a:defRPr/>
              </a:pPr>
              <a:t>23</a:t>
            </a:fld>
            <a:endParaRPr lang="en-US" altLang="zh-TW"/>
          </a:p>
        </p:txBody>
      </p:sp>
      <p:pic>
        <p:nvPicPr>
          <p:cNvPr id="27653" name="Picture 2"/>
          <p:cNvPicPr>
            <a:picLocks noGrp="1" noChangeAspect="1" noChangeArrowheads="1"/>
          </p:cNvPicPr>
          <p:nvPr>
            <p:ph idx="1"/>
          </p:nvPr>
        </p:nvPicPr>
        <p:blipFill>
          <a:blip r:embed="rId2" cstate="print"/>
          <a:srcRect/>
          <a:stretch>
            <a:fillRect/>
          </a:stretch>
        </p:blipFill>
        <p:spPr>
          <a:xfrm>
            <a:off x="1020763" y="1600200"/>
            <a:ext cx="7102475"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1028" name="內容版面配置區 2"/>
          <p:cNvSpPr>
            <a:spLocks noGrp="1"/>
          </p:cNvSpPr>
          <p:nvPr>
            <p:ph idx="1"/>
          </p:nvPr>
        </p:nvSpPr>
        <p:spPr>
          <a:xfrm>
            <a:off x="457200" y="1219200"/>
            <a:ext cx="8229600" cy="4754563"/>
          </a:xfrm>
        </p:spPr>
        <p:txBody>
          <a:bodyPr/>
          <a:lstStyle/>
          <a:p>
            <a:pPr eaLnBrk="1" hangingPunct="1">
              <a:buFont typeface="Wingdings" pitchFamily="2" charset="2"/>
              <a:buChar char="Ø"/>
            </a:pPr>
            <a:r>
              <a:rPr lang="zh-TW" altLang="en-US" smtClean="0">
                <a:latin typeface="標楷體" pitchFamily="65" charset="-120"/>
                <a:ea typeface="標楷體" pitchFamily="65" charset="-120"/>
              </a:rPr>
              <a:t>惰性氣體如氮氣、氬氣、氦氣、</a:t>
            </a:r>
            <a:r>
              <a:rPr lang="en-US" altLang="zh-TW" smtClean="0">
                <a:latin typeface="標楷體" pitchFamily="65" charset="-120"/>
                <a:ea typeface="標楷體" pitchFamily="65" charset="-120"/>
              </a:rPr>
              <a:t>CO</a:t>
            </a:r>
            <a:r>
              <a:rPr lang="en-US" altLang="zh-TW" baseline="-25000" smtClean="0">
                <a:latin typeface="標楷體" pitchFamily="65" charset="-120"/>
                <a:ea typeface="標楷體" pitchFamily="65" charset="-120"/>
              </a:rPr>
              <a:t>2</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等，吸入高濃度的惰性氣體將會窒息，造成腦缺氧，有致命的危險。</a:t>
            </a:r>
          </a:p>
          <a:p>
            <a:pPr eaLnBrk="1" hangingPunct="1"/>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957829C6-6FF2-422E-88C8-16D67C6C854F}" type="slidenum">
              <a:rPr lang="en-US" altLang="zh-TW" smtClean="0"/>
              <a:pPr>
                <a:defRPr/>
              </a:pPr>
              <a:t>24</a:t>
            </a:fld>
            <a:endParaRPr lang="en-US" altLang="zh-TW"/>
          </a:p>
        </p:txBody>
      </p:sp>
      <p:graphicFrame>
        <p:nvGraphicFramePr>
          <p:cNvPr id="1026" name="Object 2"/>
          <p:cNvGraphicFramePr>
            <a:graphicFrameLocks noChangeAspect="1"/>
          </p:cNvGraphicFramePr>
          <p:nvPr/>
        </p:nvGraphicFramePr>
        <p:xfrm>
          <a:off x="914400" y="2819400"/>
          <a:ext cx="7162800" cy="3754438"/>
        </p:xfrm>
        <a:graphic>
          <a:graphicData uri="http://schemas.openxmlformats.org/presentationml/2006/ole">
            <p:oleObj spid="_x0000_s1026" name="Chart" r:id="rId3" imgW="9058275" imgH="4762500" progId="MSGraph.Chart.8">
              <p:embed followColorScheme="full"/>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28675" name="內容版面配置區 2"/>
          <p:cNvSpPr>
            <a:spLocks noGrp="1"/>
          </p:cNvSpPr>
          <p:nvPr>
            <p:ph idx="1"/>
          </p:nvPr>
        </p:nvSpPr>
        <p:spPr>
          <a:xfrm>
            <a:off x="457200" y="2590800"/>
            <a:ext cx="8229600" cy="1219200"/>
          </a:xfrm>
        </p:spPr>
        <p:txBody>
          <a:bodyPr/>
          <a:lstStyle/>
          <a:p>
            <a:pPr algn="ctr" eaLnBrk="1" hangingPunct="1">
              <a:buFont typeface="Arial" charset="0"/>
              <a:buNone/>
            </a:pPr>
            <a:r>
              <a:rPr lang="zh-TW" altLang="en-US" sz="5400" smtClean="0">
                <a:latin typeface="標楷體" pitchFamily="65" charset="-120"/>
                <a:ea typeface="標楷體" pitchFamily="65" charset="-120"/>
              </a:rPr>
              <a:t>標準瓶</a:t>
            </a:r>
            <a:endParaRPr lang="en-US" altLang="zh-TW" sz="5400" smtClean="0">
              <a:latin typeface="標楷體" pitchFamily="65" charset="-120"/>
              <a:ea typeface="標楷體" pitchFamily="65" charset="-120"/>
            </a:endParaRPr>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B9F3F54E-3072-4417-B884-DA6EE5954455}" type="slidenum">
              <a:rPr lang="en-US" altLang="zh-TW" smtClean="0"/>
              <a:pPr>
                <a:defRPr/>
              </a:pPr>
              <a:t>25</a:t>
            </a:fld>
            <a:endParaRPr lang="en-US" altLang="zh-TW"/>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29699" name="內容版面配置區 2"/>
          <p:cNvSpPr>
            <a:spLocks noGrp="1"/>
          </p:cNvSpPr>
          <p:nvPr>
            <p:ph idx="1"/>
          </p:nvPr>
        </p:nvSpPr>
        <p:spPr>
          <a:xfrm>
            <a:off x="609600" y="1752600"/>
            <a:ext cx="3352800" cy="2286000"/>
          </a:xfrm>
        </p:spPr>
        <p:txBody>
          <a:bodyPr/>
          <a:lstStyle/>
          <a:p>
            <a:pPr eaLnBrk="1" hangingPunct="1">
              <a:buFont typeface="Wingdings" pitchFamily="2" charset="2"/>
              <a:buChar char="Ø"/>
            </a:pPr>
            <a:r>
              <a:rPr lang="zh-TW" altLang="en-US" smtClean="0">
                <a:latin typeface="標楷體" pitchFamily="65" charset="-120"/>
                <a:ea typeface="標楷體" pitchFamily="65" charset="-120"/>
              </a:rPr>
              <a:t>標準</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校準</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鋼瓶上數字的意義</a:t>
            </a:r>
          </a:p>
          <a:p>
            <a:pPr eaLnBrk="1" hangingPunct="1">
              <a:buFont typeface="Arial" charset="0"/>
              <a:buNone/>
            </a:pPr>
            <a:endParaRPr lang="zh-TW" altLang="en-US" smtClean="0">
              <a:latin typeface="標楷體" pitchFamily="65" charset="-120"/>
              <a:ea typeface="標楷體" pitchFamily="65" charset="-120"/>
            </a:endParaRPr>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4CCB57E3-DFD3-4CCA-B241-FCEA883A4AEF}" type="slidenum">
              <a:rPr lang="en-US" altLang="zh-TW"/>
              <a:pPr>
                <a:defRPr/>
              </a:pPr>
              <a:t>26</a:t>
            </a:fld>
            <a:endParaRPr lang="en-US" altLang="zh-TW"/>
          </a:p>
        </p:txBody>
      </p:sp>
      <p:pic>
        <p:nvPicPr>
          <p:cNvPr id="29702" name="圖片 7" descr="1000418遠榮林園b.JPG"/>
          <p:cNvPicPr>
            <a:picLocks noChangeAspect="1"/>
          </p:cNvPicPr>
          <p:nvPr/>
        </p:nvPicPr>
        <p:blipFill>
          <a:blip r:embed="rId2" cstate="print"/>
          <a:srcRect/>
          <a:stretch>
            <a:fillRect/>
          </a:stretch>
        </p:blipFill>
        <p:spPr bwMode="auto">
          <a:xfrm>
            <a:off x="3900488" y="1752600"/>
            <a:ext cx="4405312" cy="4038600"/>
          </a:xfrm>
          <a:prstGeom prst="rect">
            <a:avLst/>
          </a:prstGeom>
          <a:noFill/>
          <a:ln w="9525">
            <a:noFill/>
            <a:miter lim="800000"/>
            <a:headEnd/>
            <a:tailEnd/>
          </a:ln>
        </p:spPr>
      </p:pic>
      <p:pic>
        <p:nvPicPr>
          <p:cNvPr id="29703" name="圖片 8" descr="10.jpg"/>
          <p:cNvPicPr>
            <a:picLocks noChangeAspect="1"/>
          </p:cNvPicPr>
          <p:nvPr/>
        </p:nvPicPr>
        <p:blipFill>
          <a:blip r:embed="rId3" cstate="print"/>
          <a:srcRect/>
          <a:stretch>
            <a:fillRect/>
          </a:stretch>
        </p:blipFill>
        <p:spPr bwMode="auto">
          <a:xfrm>
            <a:off x="914400" y="4038600"/>
            <a:ext cx="2971800" cy="23749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30723" name="內容版面配置區 2"/>
          <p:cNvSpPr>
            <a:spLocks noGrp="1"/>
          </p:cNvSpPr>
          <p:nvPr>
            <p:ph idx="1"/>
          </p:nvPr>
        </p:nvSpPr>
        <p:spPr/>
        <p:txBody>
          <a:bodyPr/>
          <a:lstStyle/>
          <a:p>
            <a:pPr eaLnBrk="1" hangingPunct="1">
              <a:buFont typeface="Arial" charset="0"/>
              <a:buNone/>
            </a:pPr>
            <a:r>
              <a:rPr lang="zh-TW" altLang="en-US" b="1" smtClean="0">
                <a:latin typeface="標楷體" pitchFamily="65" charset="-120"/>
                <a:ea typeface="標楷體" pitchFamily="65" charset="-120"/>
              </a:rPr>
              <a:t>標準</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校準</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瓶使用時機</a:t>
            </a:r>
            <a:endParaRPr lang="en-US" altLang="zh-TW" b="1"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每天開機作業前，而且必需</a:t>
            </a:r>
            <a:r>
              <a:rPr lang="zh-TW" altLang="en-US" b="1" smtClean="0">
                <a:latin typeface="標楷體" pitchFamily="65" charset="-120"/>
                <a:ea typeface="標楷體" pitchFamily="65" charset="-120"/>
              </a:rPr>
              <a:t>留下測試記錄</a:t>
            </a:r>
            <a:endParaRPr lang="en-US" altLang="zh-TW" b="1"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每次設備</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機器及管線</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維修後</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當懷疑設備有問題時</a:t>
            </a:r>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FEAD88B8-A4D5-4982-AD66-8E28C8A55B86}" type="slidenum">
              <a:rPr lang="en-US" altLang="zh-TW"/>
              <a:pPr>
                <a:defRPr/>
              </a:pPr>
              <a:t>27</a:t>
            </a:fld>
            <a:endParaRPr lang="en-US" altLang="zh-TW"/>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a:xfrm>
            <a:off x="457200" y="304800"/>
            <a:ext cx="8229600" cy="1143000"/>
          </a:xfrm>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31747" name="內容版面配置區 2"/>
          <p:cNvSpPr>
            <a:spLocks noGrp="1"/>
          </p:cNvSpPr>
          <p:nvPr>
            <p:ph idx="1"/>
          </p:nvPr>
        </p:nvSpPr>
        <p:spPr>
          <a:xfrm>
            <a:off x="990600" y="1600200"/>
            <a:ext cx="4343400" cy="4525963"/>
          </a:xfrm>
        </p:spPr>
        <p:txBody>
          <a:bodyPr/>
          <a:lstStyle/>
          <a:p>
            <a:pPr eaLnBrk="1" hangingPunct="1">
              <a:buFont typeface="Arial" charset="0"/>
              <a:buNone/>
            </a:pPr>
            <a:r>
              <a:rPr lang="zh-TW" altLang="en-US" smtClean="0">
                <a:latin typeface="標楷體" pitchFamily="65" charset="-120"/>
                <a:ea typeface="標楷體" pitchFamily="65" charset="-120"/>
              </a:rPr>
              <a:t>標準</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校準</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鋼瓶使用與保存</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要使用轉接頭</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保持滿水位</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使用後用用手鎖上塑膠塞頭</a:t>
            </a:r>
            <a:endParaRPr lang="en-US" altLang="zh-TW" smtClean="0">
              <a:latin typeface="標楷體" pitchFamily="65" charset="-120"/>
              <a:ea typeface="標楷體" pitchFamily="65" charset="-120"/>
            </a:endParaRPr>
          </a:p>
          <a:p>
            <a:pPr eaLnBrk="1" hangingPunct="1"/>
            <a:endParaRPr lang="zh-TW" altLang="en-US" smtClean="0"/>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012D09BE-C07F-4421-B777-312A1055227D}" type="slidenum">
              <a:rPr lang="en-US" altLang="zh-TW"/>
              <a:pPr>
                <a:defRPr/>
              </a:pPr>
              <a:t>28</a:t>
            </a:fld>
            <a:endParaRPr lang="en-US" altLang="zh-TW"/>
          </a:p>
        </p:txBody>
      </p:sp>
      <p:pic>
        <p:nvPicPr>
          <p:cNvPr id="31750" name="圖片 5" descr="20.jpg"/>
          <p:cNvPicPr>
            <a:picLocks noChangeAspect="1"/>
          </p:cNvPicPr>
          <p:nvPr/>
        </p:nvPicPr>
        <p:blipFill>
          <a:blip r:embed="rId2" cstate="print"/>
          <a:srcRect/>
          <a:stretch>
            <a:fillRect/>
          </a:stretch>
        </p:blipFill>
        <p:spPr bwMode="auto">
          <a:xfrm>
            <a:off x="5715000" y="1752600"/>
            <a:ext cx="2590800" cy="3967163"/>
          </a:xfrm>
          <a:prstGeom prst="rect">
            <a:avLst/>
          </a:prstGeom>
          <a:noFill/>
          <a:ln w="9525">
            <a:noFill/>
            <a:miter lim="800000"/>
            <a:headEnd/>
            <a:tailEnd/>
          </a:ln>
        </p:spPr>
      </p:pic>
      <p:sp>
        <p:nvSpPr>
          <p:cNvPr id="11" name="向右箭號 10"/>
          <p:cNvSpPr/>
          <p:nvPr/>
        </p:nvSpPr>
        <p:spPr>
          <a:xfrm>
            <a:off x="5943600" y="16764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32771" name="內容版面配置區 2"/>
          <p:cNvSpPr>
            <a:spLocks noGrp="1"/>
          </p:cNvSpPr>
          <p:nvPr>
            <p:ph idx="1"/>
          </p:nvPr>
        </p:nvSpPr>
        <p:spPr/>
        <p:txBody>
          <a:bodyPr/>
          <a:lstStyle/>
          <a:p>
            <a:pPr eaLnBrk="1" hangingPunct="1">
              <a:buFont typeface="Wingdings" pitchFamily="2" charset="2"/>
              <a:buChar char="Ø"/>
            </a:pPr>
            <a:r>
              <a:rPr lang="zh-TW" altLang="en-US" smtClean="0">
                <a:latin typeface="標楷體" pitchFamily="65" charset="-120"/>
                <a:ea typeface="標楷體" pitchFamily="65" charset="-120"/>
              </a:rPr>
              <a:t>鋼瓶水壓試驗如出現連續兩支或頻繁出現永久膨脹量</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率</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a:t>
            </a:r>
            <a:r>
              <a:rPr lang="en-US" altLang="zh-TW" smtClean="0">
                <a:latin typeface="標楷體" pitchFamily="65" charset="-120"/>
                <a:ea typeface="標楷體" pitchFamily="65" charset="-120"/>
              </a:rPr>
              <a:t>0</a:t>
            </a:r>
            <a:r>
              <a:rPr lang="zh-TW" altLang="en-US" smtClean="0">
                <a:latin typeface="標楷體" pitchFamily="65" charset="-120"/>
                <a:ea typeface="標楷體" pitchFamily="65" charset="-120"/>
              </a:rPr>
              <a:t>時，必須強烈懷疑水壓機故障，</a:t>
            </a:r>
            <a:r>
              <a:rPr lang="zh-TW" altLang="en-US" b="1" smtClean="0">
                <a:solidFill>
                  <a:srgbClr val="FF0000"/>
                </a:solidFill>
                <a:latin typeface="標楷體" pitchFamily="65" charset="-120"/>
                <a:ea typeface="標楷體" pitchFamily="65" charset="-120"/>
              </a:rPr>
              <a:t>馬上停止檢測</a:t>
            </a:r>
            <a:r>
              <a:rPr lang="zh-TW" altLang="en-US" smtClean="0">
                <a:latin typeface="標楷體" pitchFamily="65" charset="-120"/>
                <a:ea typeface="標楷體" pitchFamily="65" charset="-120"/>
              </a:rPr>
              <a:t>。</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水壓機檢修必須對壓力計、膨脹計、電腦、流體管線等全面檢修分別確認各項組件及總合功能都符合要求。</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重做水壓檢測前，必須以標準瓶確認水壓機膨賬量與標準瓶一致。</a:t>
            </a:r>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ED6B9A34-2C4D-4A83-AE28-D33C90988FCD}" type="slidenum">
              <a:rPr lang="en-US" altLang="zh-TW" smtClean="0"/>
              <a:pPr>
                <a:defRPr/>
              </a:pPr>
              <a:t>29</a:t>
            </a:fld>
            <a:endParaRPr lang="en-US" altLang="zh-TW"/>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7171" name="內容版面配置區 2"/>
          <p:cNvSpPr>
            <a:spLocks noGrp="1"/>
          </p:cNvSpPr>
          <p:nvPr>
            <p:ph idx="1"/>
          </p:nvPr>
        </p:nvSpPr>
        <p:spPr/>
        <p:txBody>
          <a:bodyPr/>
          <a:lstStyle/>
          <a:p>
            <a:pPr algn="ctr" eaLnBrk="1" hangingPunct="1">
              <a:buFont typeface="Arial" charset="0"/>
              <a:buNone/>
            </a:pPr>
            <a:endParaRPr lang="en-US" altLang="zh-TW" sz="5400" smtClean="0">
              <a:latin typeface="標楷體" pitchFamily="65" charset="-120"/>
              <a:ea typeface="標楷體" pitchFamily="65" charset="-120"/>
            </a:endParaRPr>
          </a:p>
          <a:p>
            <a:pPr algn="ctr" eaLnBrk="1" hangingPunct="1">
              <a:buFont typeface="Arial" charset="0"/>
              <a:buNone/>
            </a:pPr>
            <a:r>
              <a:rPr lang="zh-TW" altLang="en-US" sz="5400" smtClean="0">
                <a:latin typeface="標楷體" pitchFamily="65" charset="-120"/>
                <a:ea typeface="標楷體" pitchFamily="65" charset="-120"/>
              </a:rPr>
              <a:t>作業缺失</a:t>
            </a:r>
            <a:endParaRPr lang="en-US" altLang="zh-TW" sz="5400" smtClean="0">
              <a:latin typeface="標楷體" pitchFamily="65" charset="-120"/>
              <a:ea typeface="標楷體" pitchFamily="65" charset="-120"/>
            </a:endParaRPr>
          </a:p>
          <a:p>
            <a:pPr algn="ctr" eaLnBrk="1" hangingPunct="1">
              <a:buFont typeface="Arial" charset="0"/>
              <a:buNone/>
            </a:pPr>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83A42C46-BB7B-4C82-A980-5739C14B6CE6}" type="slidenum">
              <a:rPr lang="en-US" altLang="zh-TW" smtClean="0"/>
              <a:pPr>
                <a:defRPr/>
              </a:pPr>
              <a:t>3</a:t>
            </a:fld>
            <a:endParaRPr lang="en-US" altLang="zh-TW"/>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33795" name="內容版面配置區 2"/>
          <p:cNvSpPr>
            <a:spLocks noGrp="1"/>
          </p:cNvSpPr>
          <p:nvPr>
            <p:ph idx="1"/>
          </p:nvPr>
        </p:nvSpPr>
        <p:spPr/>
        <p:txBody>
          <a:bodyPr/>
          <a:lstStyle/>
          <a:p>
            <a:pPr eaLnBrk="1" hangingPunct="1">
              <a:buFont typeface="Arial" charset="0"/>
              <a:buNone/>
            </a:pPr>
            <a:r>
              <a:rPr lang="zh-TW" altLang="en-US" b="1" smtClean="0">
                <a:latin typeface="標楷體" pitchFamily="65" charset="-120"/>
                <a:ea typeface="標楷體" pitchFamily="65" charset="-120"/>
              </a:rPr>
              <a:t>統計表申報</a:t>
            </a:r>
            <a:endParaRPr lang="en-US" altLang="zh-TW" b="1"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次月</a:t>
            </a:r>
            <a:r>
              <a:rPr lang="en-US" altLang="zh-TW" smtClean="0">
                <a:latin typeface="標楷體" pitchFamily="65" charset="-120"/>
                <a:ea typeface="標楷體" pitchFamily="65" charset="-120"/>
              </a:rPr>
              <a:t>10</a:t>
            </a:r>
            <a:r>
              <a:rPr lang="zh-TW" altLang="en-US" smtClean="0">
                <a:latin typeface="標楷體" pitchFamily="65" charset="-120"/>
                <a:ea typeface="標楷體" pitchFamily="65" charset="-120"/>
              </a:rPr>
              <a:t>日前申報 </a:t>
            </a:r>
            <a:r>
              <a:rPr lang="en-US" altLang="zh-TW" sz="2000" b="1" smtClean="0">
                <a:latin typeface="標楷體" pitchFamily="65" charset="-120"/>
                <a:ea typeface="標楷體" pitchFamily="65" charset="-120"/>
              </a:rPr>
              <a:t>(</a:t>
            </a:r>
            <a:r>
              <a:rPr lang="zh-TW" altLang="en-US" sz="2000" b="1" smtClean="0">
                <a:latin typeface="標楷體" pitchFamily="65" charset="-120"/>
                <a:ea typeface="標楷體" pitchFamily="65" charset="-120"/>
              </a:rPr>
              <a:t>與產品責任險有關</a:t>
            </a:r>
            <a:r>
              <a:rPr lang="en-US" altLang="zh-TW" sz="2000" b="1" smtClean="0">
                <a:latin typeface="標楷體" pitchFamily="65" charset="-120"/>
                <a:ea typeface="標楷體" pitchFamily="65" charset="-120"/>
              </a:rPr>
              <a:t>)</a:t>
            </a:r>
          </a:p>
          <a:p>
            <a:pPr eaLnBrk="1" hangingPunct="1">
              <a:buFont typeface="Wingdings" pitchFamily="2" charset="2"/>
              <a:buChar char="Ø"/>
            </a:pPr>
            <a:r>
              <a:rPr lang="zh-TW" altLang="en-US" smtClean="0">
                <a:latin typeface="標楷體" pitchFamily="65" charset="-120"/>
                <a:ea typeface="標楷體" pitchFamily="65" charset="-120"/>
              </a:rPr>
              <a:t>資料含檢測記錄資料及月統計表</a:t>
            </a:r>
            <a:endParaRPr lang="en-US" altLang="zh-TW" smtClean="0">
              <a:latin typeface="標楷體" pitchFamily="65" charset="-120"/>
              <a:ea typeface="標楷體" pitchFamily="65" charset="-120"/>
            </a:endParaRPr>
          </a:p>
          <a:p>
            <a:pPr eaLnBrk="1" hangingPunct="1">
              <a:buFont typeface="Arial" charset="0"/>
              <a:buNone/>
            </a:pPr>
            <a:r>
              <a:rPr lang="zh-TW" altLang="en-US" smtClean="0">
                <a:latin typeface="標楷體" pitchFamily="65" charset="-120"/>
                <a:ea typeface="標楷體" pitchFamily="65" charset="-120"/>
              </a:rPr>
              <a:t>  </a:t>
            </a:r>
            <a:r>
              <a:rPr lang="en-US" altLang="zh-TW" sz="2000" smtClean="0">
                <a:latin typeface="標楷體" pitchFamily="65" charset="-120"/>
                <a:ea typeface="標楷體" pitchFamily="65" charset="-120"/>
              </a:rPr>
              <a:t>PS</a:t>
            </a:r>
            <a:r>
              <a:rPr lang="zh-TW" altLang="en-US" sz="2000" smtClean="0">
                <a:latin typeface="標楷體" pitchFamily="65" charset="-120"/>
                <a:ea typeface="標楷體" pitchFamily="65" charset="-120"/>
              </a:rPr>
              <a:t>：屢屢逾時申報，可能遭理事會取消委託檢驗站資格</a:t>
            </a:r>
            <a:endParaRPr lang="en-US" altLang="zh-TW" sz="2000" smtClean="0">
              <a:latin typeface="標楷體" pitchFamily="65" charset="-120"/>
              <a:ea typeface="標楷體" pitchFamily="65" charset="-120"/>
            </a:endParaRPr>
          </a:p>
          <a:p>
            <a:pPr eaLnBrk="1" hangingPunct="1">
              <a:buFont typeface="Arial" charset="0"/>
              <a:buNone/>
            </a:pPr>
            <a:endParaRPr lang="en-US" altLang="zh-TW" sz="2000"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以</a:t>
            </a:r>
            <a:r>
              <a:rPr lang="en-US" altLang="zh-TW" smtClean="0">
                <a:latin typeface="標楷體" pitchFamily="65" charset="-120"/>
                <a:ea typeface="標楷體" pitchFamily="65" charset="-120"/>
              </a:rPr>
              <a:t>e-mail</a:t>
            </a:r>
            <a:r>
              <a:rPr lang="zh-TW" altLang="en-US" smtClean="0">
                <a:latin typeface="標楷體" pitchFamily="65" charset="-120"/>
                <a:ea typeface="標楷體" pitchFamily="65" charset="-120"/>
              </a:rPr>
              <a:t>寄送鋼瓶檢驗數量統計表到協會</a:t>
            </a:r>
            <a:endParaRPr lang="en-US" altLang="zh-TW" smtClean="0">
              <a:latin typeface="標楷體" pitchFamily="65" charset="-120"/>
              <a:ea typeface="標楷體" pitchFamily="65" charset="-120"/>
            </a:endParaRPr>
          </a:p>
          <a:p>
            <a:pPr eaLnBrk="1" hangingPunct="1">
              <a:buFont typeface="Wingdings" pitchFamily="2" charset="2"/>
              <a:buChar char="Ø"/>
            </a:pPr>
            <a:r>
              <a:rPr lang="en-US" altLang="zh-TW" sz="2000" smtClean="0">
                <a:solidFill>
                  <a:srgbClr val="FF0000"/>
                </a:solidFill>
                <a:latin typeface="標楷體" pitchFamily="65" charset="-120"/>
                <a:ea typeface="標楷體" pitchFamily="65" charset="-120"/>
              </a:rPr>
              <a:t>E-mail: </a:t>
            </a:r>
            <a:r>
              <a:rPr lang="en-US" altLang="zh-TW" u="sng" smtClean="0">
                <a:solidFill>
                  <a:srgbClr val="FF0000"/>
                </a:solidFill>
                <a:latin typeface="標楷體" pitchFamily="65" charset="-120"/>
                <a:ea typeface="標楷體" pitchFamily="65" charset="-120"/>
              </a:rPr>
              <a:t>igaroc@ms61.hinet.net</a:t>
            </a:r>
            <a:endParaRPr lang="zh-TW" altLang="en-US" u="sng" smtClean="0">
              <a:solidFill>
                <a:srgbClr val="FF0000"/>
              </a:solidFill>
              <a:latin typeface="標楷體" pitchFamily="65" charset="-120"/>
              <a:ea typeface="標楷體" pitchFamily="65" charset="-120"/>
            </a:endParaRPr>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603D0DCB-B4F7-4FEF-8C6A-F8F05E3E4C4E}" type="slidenum">
              <a:rPr lang="en-US" altLang="zh-TW"/>
              <a:pPr>
                <a:defRPr/>
              </a:pPr>
              <a:t>30</a:t>
            </a:fld>
            <a:endParaRPr lang="en-US" altLang="zh-TW"/>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34819" name="內容版面配置區 2"/>
          <p:cNvSpPr>
            <a:spLocks noGrp="1"/>
          </p:cNvSpPr>
          <p:nvPr>
            <p:ph idx="1"/>
          </p:nvPr>
        </p:nvSpPr>
        <p:spPr/>
        <p:txBody>
          <a:bodyPr/>
          <a:lstStyle/>
          <a:p>
            <a:pPr eaLnBrk="1" hangingPunct="1">
              <a:buFont typeface="Arial" charset="0"/>
              <a:buNone/>
            </a:pPr>
            <a:r>
              <a:rPr lang="zh-TW" altLang="en-US" smtClean="0">
                <a:latin typeface="標楷體" pitchFamily="65" charset="-120"/>
                <a:ea typeface="標楷體" pitchFamily="65" charset="-120"/>
              </a:rPr>
              <a:t>檢查主管</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記錄及統計表之核對與簽名</a:t>
            </a:r>
            <a:endParaRPr lang="en-US" altLang="zh-TW" smtClean="0">
              <a:latin typeface="標楷體" pitchFamily="65" charset="-120"/>
              <a:ea typeface="標楷體" pitchFamily="65" charset="-120"/>
            </a:endParaRPr>
          </a:p>
          <a:p>
            <a:pPr eaLnBrk="1" hangingPunct="1">
              <a:buFont typeface="Wingdings" pitchFamily="2" charset="2"/>
              <a:buChar char="Ø"/>
            </a:pPr>
            <a:r>
              <a:rPr lang="zh-TW" altLang="en-US" smtClean="0">
                <a:latin typeface="標楷體" pitchFamily="65" charset="-120"/>
                <a:ea typeface="標楷體" pitchFamily="65" charset="-120"/>
              </a:rPr>
              <a:t>每月至少一次之作業觀查</a:t>
            </a:r>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24F3D194-07CB-4F5A-84AA-C966B9D35034}" type="slidenum">
              <a:rPr lang="en-US" altLang="zh-TW"/>
              <a:pPr>
                <a:defRPr/>
              </a:pPr>
              <a:t>31</a:t>
            </a:fld>
            <a:endParaRPr lang="en-US" altLang="zh-TW"/>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35843" name="內容版面配置區 2"/>
          <p:cNvSpPr>
            <a:spLocks noGrp="1"/>
          </p:cNvSpPr>
          <p:nvPr>
            <p:ph idx="1"/>
          </p:nvPr>
        </p:nvSpPr>
        <p:spPr>
          <a:xfrm>
            <a:off x="457200" y="2590800"/>
            <a:ext cx="8229600" cy="1447800"/>
          </a:xfrm>
        </p:spPr>
        <p:txBody>
          <a:bodyPr/>
          <a:lstStyle/>
          <a:p>
            <a:pPr algn="ctr" eaLnBrk="1" hangingPunct="1">
              <a:buFont typeface="Arial" charset="0"/>
              <a:buNone/>
            </a:pPr>
            <a:r>
              <a:rPr lang="zh-TW" altLang="en-US" sz="5400" smtClean="0">
                <a:latin typeface="標楷體" pitchFamily="65" charset="-120"/>
                <a:ea typeface="標楷體" pitchFamily="65" charset="-120"/>
              </a:rPr>
              <a:t>附   記</a:t>
            </a:r>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11014FD9-09B5-4CB4-8007-8EDC0C192FE8}" type="slidenum">
              <a:rPr lang="en-US" altLang="zh-TW" smtClean="0"/>
              <a:pPr>
                <a:defRPr/>
              </a:pPr>
              <a:t>32</a:t>
            </a:fld>
            <a:endParaRPr lang="en-US" altLang="zh-TW"/>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a:xfrm>
            <a:off x="457200" y="274638"/>
            <a:ext cx="8229600" cy="868362"/>
          </a:xfrm>
        </p:spPr>
        <p:txBody>
          <a:bodyPr/>
          <a:lstStyle/>
          <a:p>
            <a:pPr eaLnBrk="1" hangingPunct="1"/>
            <a:r>
              <a:rPr lang="zh-TW" altLang="en-US" smtClean="0">
                <a:latin typeface="標楷體" pitchFamily="65" charset="-120"/>
                <a:ea typeface="標楷體" pitchFamily="65" charset="-120"/>
              </a:rPr>
              <a:t>檢驗實務</a:t>
            </a:r>
            <a:r>
              <a:rPr lang="en-US" altLang="zh-TW" smtClean="0">
                <a:latin typeface="標楷體" pitchFamily="65" charset="-120"/>
                <a:ea typeface="標楷體" pitchFamily="65" charset="-120"/>
              </a:rPr>
              <a:t>-</a:t>
            </a:r>
            <a:r>
              <a:rPr lang="zh-TW" altLang="en-US" sz="3200" smtClean="0">
                <a:latin typeface="標楷體" pitchFamily="65" charset="-120"/>
                <a:ea typeface="標楷體" pitchFamily="65" charset="-120"/>
              </a:rPr>
              <a:t>附記</a:t>
            </a:r>
            <a:endParaRPr lang="zh-TW" altLang="en-US" sz="3200" smtClean="0"/>
          </a:p>
        </p:txBody>
      </p:sp>
      <p:sp>
        <p:nvSpPr>
          <p:cNvPr id="36867" name="內容版面配置區 2"/>
          <p:cNvSpPr>
            <a:spLocks noGrp="1"/>
          </p:cNvSpPr>
          <p:nvPr>
            <p:ph idx="1"/>
          </p:nvPr>
        </p:nvSpPr>
        <p:spPr>
          <a:xfrm>
            <a:off x="381000" y="1143000"/>
            <a:ext cx="8229600" cy="4754563"/>
          </a:xfrm>
        </p:spPr>
        <p:txBody>
          <a:bodyPr/>
          <a:lstStyle/>
          <a:p>
            <a:pPr eaLnBrk="1" hangingPunct="1">
              <a:buFont typeface="Arial" charset="0"/>
              <a:buNone/>
            </a:pPr>
            <a:r>
              <a:rPr lang="zh-TW" altLang="en-US" sz="3600" b="1" smtClean="0">
                <a:latin typeface="標楷體" pitchFamily="65" charset="-120"/>
                <a:ea typeface="標楷體" pitchFamily="65" charset="-120"/>
              </a:rPr>
              <a:t>可搬式低溫氣體容器定期再檢查</a:t>
            </a:r>
            <a:r>
              <a:rPr lang="zh-TW" altLang="en-US" sz="3600" b="1" smtClean="0">
                <a:solidFill>
                  <a:srgbClr val="FF0000"/>
                </a:solidFill>
                <a:latin typeface="標楷體" pitchFamily="65" charset="-120"/>
                <a:ea typeface="標楷體" pitchFamily="65" charset="-120"/>
              </a:rPr>
              <a:t>摘要</a:t>
            </a:r>
            <a:endParaRPr lang="en-US" altLang="zh-TW" sz="3600" b="1" smtClean="0">
              <a:solidFill>
                <a:srgbClr val="FF0000"/>
              </a:solidFill>
              <a:latin typeface="標楷體" pitchFamily="65" charset="-120"/>
              <a:ea typeface="標楷體" pitchFamily="65" charset="-120"/>
            </a:endParaRPr>
          </a:p>
          <a:p>
            <a:pPr algn="ctr" eaLnBrk="1" hangingPunct="1">
              <a:buFont typeface="Arial" charset="0"/>
              <a:buNone/>
            </a:pPr>
            <a:r>
              <a:rPr lang="en-US" altLang="zh-TW" sz="1400" b="1" smtClean="0">
                <a:solidFill>
                  <a:srgbClr val="FF0000"/>
                </a:solidFill>
                <a:latin typeface="標楷體" pitchFamily="65" charset="-120"/>
                <a:ea typeface="標楷體" pitchFamily="65" charset="-120"/>
              </a:rPr>
              <a:t>  </a:t>
            </a:r>
            <a:r>
              <a:rPr lang="en-US" altLang="zh-TW" sz="2000" b="1" smtClean="0">
                <a:latin typeface="標楷體" pitchFamily="65" charset="-120"/>
                <a:ea typeface="標楷體" pitchFamily="65" charset="-120"/>
              </a:rPr>
              <a:t>(</a:t>
            </a:r>
            <a:r>
              <a:rPr lang="zh-TW" altLang="en-US" sz="2000" b="1" smtClean="0">
                <a:latin typeface="標楷體" pitchFamily="65" charset="-120"/>
                <a:ea typeface="標楷體" pitchFamily="65" charset="-120"/>
              </a:rPr>
              <a:t>詳細內容請參閱本會網頁所發佈技術資料</a:t>
            </a:r>
            <a:r>
              <a:rPr lang="en-US" altLang="zh-TW" sz="2000" b="1" smtClean="0">
                <a:latin typeface="標楷體" pitchFamily="65" charset="-120"/>
                <a:ea typeface="標楷體" pitchFamily="65" charset="-120"/>
              </a:rPr>
              <a:t>)</a:t>
            </a:r>
          </a:p>
          <a:p>
            <a:pPr eaLnBrk="1" hangingPunct="1">
              <a:buFont typeface="Wingdings" pitchFamily="2" charset="2"/>
              <a:buChar char="Ø"/>
            </a:pPr>
            <a:r>
              <a:rPr lang="zh-TW" altLang="zh-TW" b="1" smtClean="0">
                <a:latin typeface="標楷體" pitchFamily="65" charset="-120"/>
                <a:ea typeface="標楷體" pitchFamily="65" charset="-120"/>
              </a:rPr>
              <a:t>再檢驗之週期：</a:t>
            </a:r>
            <a:endParaRPr lang="zh-TW" altLang="zh-TW" smtClean="0">
              <a:latin typeface="標楷體" pitchFamily="65" charset="-120"/>
              <a:ea typeface="標楷體" pitchFamily="65" charset="-120"/>
            </a:endParaRPr>
          </a:p>
          <a:p>
            <a:pPr eaLnBrk="1" hangingPunct="1">
              <a:buFont typeface="Arial" charset="0"/>
              <a:buNone/>
            </a:pPr>
            <a:r>
              <a:rPr lang="en-US" altLang="zh-TW" sz="2000" b="1" smtClean="0">
                <a:latin typeface="標楷體" pitchFamily="65" charset="-120"/>
                <a:ea typeface="標楷體" pitchFamily="65" charset="-120"/>
              </a:rPr>
              <a:t>    </a:t>
            </a:r>
            <a:r>
              <a:rPr lang="zh-TW" altLang="zh-TW" sz="2000" b="1" smtClean="0">
                <a:latin typeface="標楷體" pitchFamily="65" charset="-120"/>
                <a:ea typeface="標楷體" pitchFamily="65" charset="-120"/>
              </a:rPr>
              <a:t>在</a:t>
            </a:r>
            <a:r>
              <a:rPr lang="en-US" altLang="zh-TW" sz="2000" b="1" smtClean="0">
                <a:latin typeface="標楷體" pitchFamily="65" charset="-120"/>
                <a:ea typeface="標楷體" pitchFamily="65" charset="-120"/>
              </a:rPr>
              <a:t>1998</a:t>
            </a:r>
            <a:r>
              <a:rPr lang="zh-TW" altLang="zh-TW" sz="2000" b="1" smtClean="0">
                <a:latin typeface="標楷體" pitchFamily="65" charset="-120"/>
                <a:ea typeface="標楷體" pitchFamily="65" charset="-120"/>
              </a:rPr>
              <a:t>年</a:t>
            </a:r>
            <a:r>
              <a:rPr lang="en-US" altLang="zh-TW" sz="2000" b="1" smtClean="0">
                <a:latin typeface="標楷體" pitchFamily="65" charset="-120"/>
                <a:ea typeface="標楷體" pitchFamily="65" charset="-120"/>
              </a:rPr>
              <a:t>4</a:t>
            </a:r>
            <a:r>
              <a:rPr lang="zh-TW" altLang="zh-TW" sz="2000" b="1" smtClean="0">
                <a:latin typeface="標楷體" pitchFamily="65" charset="-120"/>
                <a:ea typeface="標楷體" pitchFamily="65" charset="-120"/>
              </a:rPr>
              <a:t>月</a:t>
            </a:r>
            <a:r>
              <a:rPr lang="en-US" altLang="zh-TW" sz="2000" b="1" smtClean="0">
                <a:latin typeface="標楷體" pitchFamily="65" charset="-120"/>
                <a:ea typeface="標楷體" pitchFamily="65" charset="-120"/>
              </a:rPr>
              <a:t>1</a:t>
            </a:r>
            <a:r>
              <a:rPr lang="zh-TW" altLang="zh-TW" sz="2000" b="1" smtClean="0">
                <a:latin typeface="標楷體" pitchFamily="65" charset="-120"/>
                <a:ea typeface="標楷體" pitchFamily="65" charset="-120"/>
              </a:rPr>
              <a:t>日以後製造，完成檢查合格之容器</a:t>
            </a:r>
            <a:endParaRPr lang="zh-TW" altLang="zh-TW" sz="2000" smtClean="0">
              <a:latin typeface="標楷體" pitchFamily="65" charset="-120"/>
              <a:ea typeface="標楷體" pitchFamily="65" charset="-120"/>
            </a:endParaRPr>
          </a:p>
          <a:p>
            <a:pPr eaLnBrk="1" hangingPunct="1">
              <a:buFont typeface="Arial" charset="0"/>
              <a:buNone/>
            </a:pPr>
            <a:r>
              <a:rPr lang="en-US" altLang="zh-TW" sz="2000" b="1" smtClean="0">
                <a:latin typeface="標楷體" pitchFamily="65" charset="-120"/>
                <a:ea typeface="標楷體" pitchFamily="65" charset="-120"/>
              </a:rPr>
              <a:t>         20</a:t>
            </a:r>
            <a:r>
              <a:rPr lang="zh-TW" altLang="zh-TW" sz="2000" b="1" smtClean="0">
                <a:latin typeface="標楷體" pitchFamily="65" charset="-120"/>
                <a:ea typeface="標楷體" pitchFamily="65" charset="-120"/>
              </a:rPr>
              <a:t>年未滿之容器，每</a:t>
            </a:r>
            <a:r>
              <a:rPr lang="en-US" altLang="zh-TW" sz="2000" b="1" smtClean="0">
                <a:latin typeface="標楷體" pitchFamily="65" charset="-120"/>
                <a:ea typeface="標楷體" pitchFamily="65" charset="-120"/>
              </a:rPr>
              <a:t>5</a:t>
            </a:r>
            <a:r>
              <a:rPr lang="zh-TW" altLang="zh-TW" sz="2000" b="1" smtClean="0">
                <a:latin typeface="標楷體" pitchFamily="65" charset="-120"/>
                <a:ea typeface="標楷體" pitchFamily="65" charset="-120"/>
              </a:rPr>
              <a:t>年檢查一次。</a:t>
            </a:r>
            <a:endParaRPr lang="zh-TW" altLang="zh-TW" sz="2000" smtClean="0">
              <a:latin typeface="標楷體" pitchFamily="65" charset="-120"/>
              <a:ea typeface="標楷體" pitchFamily="65" charset="-120"/>
            </a:endParaRPr>
          </a:p>
          <a:p>
            <a:pPr eaLnBrk="1" hangingPunct="1">
              <a:buFont typeface="Arial" charset="0"/>
              <a:buNone/>
            </a:pPr>
            <a:r>
              <a:rPr lang="en-US" altLang="zh-TW" sz="2000" b="1" smtClean="0">
                <a:latin typeface="標楷體" pitchFamily="65" charset="-120"/>
                <a:ea typeface="標楷體" pitchFamily="65" charset="-120"/>
              </a:rPr>
              <a:t>         20</a:t>
            </a:r>
            <a:r>
              <a:rPr lang="zh-TW" altLang="zh-TW" sz="2000" b="1" smtClean="0">
                <a:latin typeface="標楷體" pitchFamily="65" charset="-120"/>
                <a:ea typeface="標楷體" pitchFamily="65" charset="-120"/>
              </a:rPr>
              <a:t>年以上之容器，每</a:t>
            </a:r>
            <a:r>
              <a:rPr lang="en-US" altLang="zh-TW" sz="2000" b="1" smtClean="0">
                <a:latin typeface="標楷體" pitchFamily="65" charset="-120"/>
                <a:ea typeface="標楷體" pitchFamily="65" charset="-120"/>
              </a:rPr>
              <a:t>2</a:t>
            </a:r>
            <a:r>
              <a:rPr lang="zh-TW" altLang="zh-TW" sz="2000" b="1" smtClean="0">
                <a:latin typeface="標楷體" pitchFamily="65" charset="-120"/>
                <a:ea typeface="標楷體" pitchFamily="65" charset="-120"/>
              </a:rPr>
              <a:t>年檢查一次。</a:t>
            </a:r>
            <a:endParaRPr lang="zh-TW" altLang="zh-TW" sz="2000" smtClean="0">
              <a:latin typeface="標楷體" pitchFamily="65" charset="-120"/>
              <a:ea typeface="標楷體" pitchFamily="65" charset="-120"/>
            </a:endParaRPr>
          </a:p>
          <a:p>
            <a:pPr eaLnBrk="1" hangingPunct="1">
              <a:buFont typeface="Arial" charset="0"/>
              <a:buNone/>
            </a:pPr>
            <a:r>
              <a:rPr lang="en-US" altLang="zh-TW" sz="2000" b="1" smtClean="0">
                <a:latin typeface="標楷體" pitchFamily="65" charset="-120"/>
                <a:ea typeface="標楷體" pitchFamily="65" charset="-120"/>
              </a:rPr>
              <a:t>    </a:t>
            </a:r>
            <a:r>
              <a:rPr lang="zh-TW" altLang="zh-TW" sz="2000" b="1" smtClean="0">
                <a:latin typeface="標楷體" pitchFamily="65" charset="-120"/>
                <a:ea typeface="標楷體" pitchFamily="65" charset="-120"/>
              </a:rPr>
              <a:t>在</a:t>
            </a:r>
            <a:r>
              <a:rPr lang="en-US" altLang="zh-TW" sz="2000" b="1" smtClean="0">
                <a:latin typeface="標楷體" pitchFamily="65" charset="-120"/>
                <a:ea typeface="標楷體" pitchFamily="65" charset="-120"/>
              </a:rPr>
              <a:t>1988</a:t>
            </a:r>
            <a:r>
              <a:rPr lang="zh-TW" altLang="zh-TW" sz="2000" b="1" smtClean="0">
                <a:latin typeface="標楷體" pitchFamily="65" charset="-120"/>
                <a:ea typeface="標楷體" pitchFamily="65" charset="-120"/>
              </a:rPr>
              <a:t>年</a:t>
            </a:r>
            <a:r>
              <a:rPr lang="en-US" altLang="zh-TW" sz="2000" b="1" smtClean="0">
                <a:latin typeface="標楷體" pitchFamily="65" charset="-120"/>
                <a:ea typeface="標楷體" pitchFamily="65" charset="-120"/>
              </a:rPr>
              <a:t>3</a:t>
            </a:r>
            <a:r>
              <a:rPr lang="zh-TW" altLang="zh-TW" sz="2000" b="1" smtClean="0">
                <a:latin typeface="標楷體" pitchFamily="65" charset="-120"/>
                <a:ea typeface="標楷體" pitchFamily="65" charset="-120"/>
              </a:rPr>
              <a:t>月</a:t>
            </a:r>
            <a:r>
              <a:rPr lang="en-US" altLang="zh-TW" sz="2000" b="1" smtClean="0">
                <a:latin typeface="標楷體" pitchFamily="65" charset="-120"/>
                <a:ea typeface="標楷體" pitchFamily="65" charset="-120"/>
              </a:rPr>
              <a:t>31</a:t>
            </a:r>
            <a:r>
              <a:rPr lang="zh-TW" altLang="zh-TW" sz="2000" b="1" smtClean="0">
                <a:latin typeface="標楷體" pitchFamily="65" charset="-120"/>
                <a:ea typeface="標楷體" pitchFamily="65" charset="-120"/>
              </a:rPr>
              <a:t>日以前製造，完成檢查合格之容器</a:t>
            </a:r>
            <a:endParaRPr lang="zh-TW" altLang="zh-TW" sz="2000" smtClean="0">
              <a:latin typeface="標楷體" pitchFamily="65" charset="-120"/>
              <a:ea typeface="標楷體" pitchFamily="65" charset="-120"/>
            </a:endParaRPr>
          </a:p>
          <a:p>
            <a:pPr eaLnBrk="1" hangingPunct="1">
              <a:buFont typeface="Arial" charset="0"/>
              <a:buNone/>
            </a:pPr>
            <a:r>
              <a:rPr lang="en-US" altLang="zh-TW" sz="2000" b="1" smtClean="0">
                <a:latin typeface="標楷體" pitchFamily="65" charset="-120"/>
                <a:ea typeface="標楷體" pitchFamily="65" charset="-120"/>
              </a:rPr>
              <a:t>         </a:t>
            </a:r>
            <a:r>
              <a:rPr lang="zh-TW" altLang="zh-TW" sz="2000" b="1" smtClean="0">
                <a:latin typeface="標楷體" pitchFamily="65" charset="-120"/>
                <a:ea typeface="標楷體" pitchFamily="65" charset="-120"/>
              </a:rPr>
              <a:t>未滿</a:t>
            </a:r>
            <a:r>
              <a:rPr lang="en-US" altLang="zh-TW" sz="2000" b="1" smtClean="0">
                <a:latin typeface="標楷體" pitchFamily="65" charset="-120"/>
                <a:ea typeface="標楷體" pitchFamily="65" charset="-120"/>
              </a:rPr>
              <a:t>20</a:t>
            </a:r>
            <a:r>
              <a:rPr lang="zh-TW" altLang="zh-TW" sz="2000" b="1" smtClean="0">
                <a:latin typeface="標楷體" pitchFamily="65" charset="-120"/>
                <a:ea typeface="標楷體" pitchFamily="65" charset="-120"/>
              </a:rPr>
              <a:t>年之容器，每</a:t>
            </a:r>
            <a:r>
              <a:rPr lang="en-US" altLang="zh-TW" sz="2000" b="1" smtClean="0">
                <a:latin typeface="標楷體" pitchFamily="65" charset="-120"/>
                <a:ea typeface="標楷體" pitchFamily="65" charset="-120"/>
              </a:rPr>
              <a:t>2</a:t>
            </a:r>
            <a:r>
              <a:rPr lang="zh-TW" altLang="zh-TW" sz="2000" b="1" smtClean="0">
                <a:latin typeface="標楷體" pitchFamily="65" charset="-120"/>
                <a:ea typeface="標楷體" pitchFamily="65" charset="-120"/>
              </a:rPr>
              <a:t>年檢查一次。</a:t>
            </a:r>
            <a:endParaRPr lang="zh-TW" altLang="zh-TW" sz="2000" smtClean="0">
              <a:latin typeface="標楷體" pitchFamily="65" charset="-120"/>
              <a:ea typeface="標楷體" pitchFamily="65" charset="-120"/>
            </a:endParaRPr>
          </a:p>
          <a:p>
            <a:pPr eaLnBrk="1" hangingPunct="1">
              <a:buFont typeface="Arial" charset="0"/>
              <a:buNone/>
            </a:pPr>
            <a:r>
              <a:rPr lang="en-US" altLang="zh-TW" sz="2000" b="1" smtClean="0">
                <a:latin typeface="標楷體" pitchFamily="65" charset="-120"/>
                <a:ea typeface="標楷體" pitchFamily="65" charset="-120"/>
              </a:rPr>
              <a:t>         20</a:t>
            </a:r>
            <a:r>
              <a:rPr lang="zh-TW" altLang="zh-TW" sz="2000" b="1" smtClean="0">
                <a:latin typeface="標楷體" pitchFamily="65" charset="-120"/>
                <a:ea typeface="標楷體" pitchFamily="65" charset="-120"/>
              </a:rPr>
              <a:t>年以上之容器，每</a:t>
            </a:r>
            <a:r>
              <a:rPr lang="en-US" altLang="zh-TW" sz="2000" b="1" smtClean="0">
                <a:latin typeface="標楷體" pitchFamily="65" charset="-120"/>
                <a:ea typeface="標楷體" pitchFamily="65" charset="-120"/>
              </a:rPr>
              <a:t>1</a:t>
            </a:r>
            <a:r>
              <a:rPr lang="zh-TW" altLang="zh-TW" sz="2000" b="1" smtClean="0">
                <a:latin typeface="標楷體" pitchFamily="65" charset="-120"/>
                <a:ea typeface="標楷體" pitchFamily="65" charset="-120"/>
              </a:rPr>
              <a:t>年檢查一次。</a:t>
            </a:r>
            <a:endParaRPr lang="zh-TW" altLang="zh-TW" sz="2000" smtClean="0">
              <a:latin typeface="標楷體" pitchFamily="65" charset="-120"/>
              <a:ea typeface="標楷體" pitchFamily="65" charset="-120"/>
            </a:endParaRPr>
          </a:p>
          <a:p>
            <a:pPr eaLnBrk="1" hangingPunct="1">
              <a:buFont typeface="Arial" charset="0"/>
              <a:buNone/>
            </a:pPr>
            <a:r>
              <a:rPr lang="en-US" altLang="zh-TW" sz="2000" b="1" smtClean="0">
                <a:latin typeface="標楷體" pitchFamily="65" charset="-120"/>
                <a:ea typeface="標楷體" pitchFamily="65" charset="-120"/>
              </a:rPr>
              <a:t>    </a:t>
            </a:r>
            <a:r>
              <a:rPr lang="zh-TW" altLang="zh-TW" sz="2000" b="1" smtClean="0">
                <a:latin typeface="標楷體" pitchFamily="65" charset="-120"/>
                <a:ea typeface="標楷體" pitchFamily="65" charset="-120"/>
              </a:rPr>
              <a:t>再檢查期限為刻印日期月份的前一個月最後一天開始算起，並符合</a:t>
            </a:r>
            <a:r>
              <a:rPr lang="zh-TW" altLang="en-US" sz="2000" b="1" smtClean="0">
                <a:latin typeface="標楷體" pitchFamily="65" charset="-120"/>
                <a:ea typeface="標楷體" pitchFamily="65" charset="-120"/>
              </a:rPr>
              <a:t>以上條件</a:t>
            </a:r>
            <a:r>
              <a:rPr lang="zh-TW" altLang="zh-TW" sz="2000" b="1" smtClean="0">
                <a:latin typeface="標楷體" pitchFamily="65" charset="-120"/>
                <a:ea typeface="標楷體" pitchFamily="65" charset="-120"/>
              </a:rPr>
              <a:t>。</a:t>
            </a:r>
            <a:endParaRPr lang="zh-TW" altLang="zh-TW" sz="2000" smtClean="0">
              <a:latin typeface="標楷體" pitchFamily="65" charset="-120"/>
              <a:ea typeface="標楷體" pitchFamily="65" charset="-120"/>
            </a:endParaRPr>
          </a:p>
          <a:p>
            <a:pPr eaLnBrk="1" hangingPunct="1">
              <a:buFont typeface="Arial" charset="0"/>
              <a:buNone/>
            </a:pPr>
            <a:r>
              <a:rPr lang="en-US" altLang="zh-TW" sz="2000" b="1" smtClean="0">
                <a:latin typeface="標楷體" pitchFamily="65" charset="-120"/>
                <a:ea typeface="標楷體" pitchFamily="65" charset="-120"/>
              </a:rPr>
              <a:t>  </a:t>
            </a:r>
            <a:r>
              <a:rPr lang="zh-TW" altLang="zh-TW" sz="2400" b="1" smtClean="0">
                <a:solidFill>
                  <a:srgbClr val="FF0000"/>
                </a:solidFill>
                <a:latin typeface="標楷體" pitchFamily="65" charset="-120"/>
                <a:ea typeface="標楷體" pitchFamily="65" charset="-120"/>
              </a:rPr>
              <a:t>政府頒佈之法令規章，對再檢驗週期有規定時依其規定。</a:t>
            </a:r>
            <a:endParaRPr lang="zh-TW" altLang="zh-TW" sz="2400" smtClean="0">
              <a:solidFill>
                <a:srgbClr val="FF0000"/>
              </a:solidFill>
              <a:latin typeface="標楷體" pitchFamily="65" charset="-120"/>
              <a:ea typeface="標楷體" pitchFamily="65" charset="-120"/>
            </a:endParaRPr>
          </a:p>
          <a:p>
            <a:pPr eaLnBrk="1" hangingPunct="1"/>
            <a:endParaRPr lang="zh-TW" altLang="en-US" smtClean="0">
              <a:latin typeface="標楷體" pitchFamily="65" charset="-120"/>
              <a:ea typeface="標楷體" pitchFamily="65" charset="-120"/>
            </a:endParaRPr>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9F5E6C29-A094-48C5-9A39-B3B0E6602365}" type="slidenum">
              <a:rPr lang="en-US" altLang="zh-TW" smtClean="0"/>
              <a:pPr>
                <a:defRPr/>
              </a:pPr>
              <a:t>33</a:t>
            </a:fld>
            <a:endParaRPr lang="en-US" altLang="zh-TW"/>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pPr eaLnBrk="1" hangingPunct="1"/>
            <a:r>
              <a:rPr lang="en-US" altLang="zh-TW" smtClean="0"/>
              <a:t> </a:t>
            </a:r>
            <a:br>
              <a:rPr lang="en-US" altLang="zh-TW" smtClean="0"/>
            </a:br>
            <a:endParaRPr lang="zh-TW" altLang="en-US" smtClean="0"/>
          </a:p>
        </p:txBody>
      </p:sp>
      <p:pic>
        <p:nvPicPr>
          <p:cNvPr id="37891" name="內容版面配置區 5" descr="elf-f.JPG"/>
          <p:cNvPicPr>
            <a:picLocks noGrp="1" noChangeAspect="1"/>
          </p:cNvPicPr>
          <p:nvPr>
            <p:ph idx="1"/>
          </p:nvPr>
        </p:nvPicPr>
        <p:blipFill>
          <a:blip r:embed="rId2" cstate="print"/>
          <a:srcRect/>
          <a:stretch>
            <a:fillRect/>
          </a:stretch>
        </p:blipFill>
        <p:spPr>
          <a:xfrm>
            <a:off x="762000" y="228600"/>
            <a:ext cx="8229600" cy="6484938"/>
          </a:xfrm>
        </p:spPr>
      </p:pic>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DA43F919-C3C5-449B-807D-C28D778889E3}" type="slidenum">
              <a:rPr lang="en-US" altLang="zh-TW" smtClean="0"/>
              <a:pPr>
                <a:defRPr/>
              </a:pPr>
              <a:t>34</a:t>
            </a:fld>
            <a:endParaRPr lang="en-US" altLang="zh-TW"/>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57200" y="274638"/>
            <a:ext cx="8229600" cy="868362"/>
          </a:xfrm>
        </p:spPr>
        <p:txBody>
          <a:bodyPr/>
          <a:lstStyle/>
          <a:p>
            <a:pPr eaLnBrk="1" hangingPunct="1"/>
            <a:r>
              <a:rPr lang="zh-TW" altLang="en-US" b="1" smtClean="0">
                <a:latin typeface="標楷體" pitchFamily="65" charset="-120"/>
                <a:ea typeface="標楷體" pitchFamily="65" charset="-120"/>
              </a:rPr>
              <a:t>檢驗實務</a:t>
            </a:r>
            <a:r>
              <a:rPr lang="en-US" altLang="zh-TW" smtClean="0">
                <a:latin typeface="標楷體" pitchFamily="65" charset="-120"/>
                <a:ea typeface="標楷體" pitchFamily="65" charset="-120"/>
              </a:rPr>
              <a:t>-</a:t>
            </a:r>
            <a:r>
              <a:rPr lang="zh-TW" altLang="en-US" sz="3200" smtClean="0">
                <a:latin typeface="標楷體" pitchFamily="65" charset="-120"/>
                <a:ea typeface="標楷體" pitchFamily="65" charset="-120"/>
              </a:rPr>
              <a:t>附記</a:t>
            </a:r>
            <a:endParaRPr lang="zh-TW" altLang="en-US" smtClean="0"/>
          </a:p>
        </p:txBody>
      </p:sp>
      <p:sp>
        <p:nvSpPr>
          <p:cNvPr id="38915" name="內容版面配置區 2"/>
          <p:cNvSpPr>
            <a:spLocks noGrp="1"/>
          </p:cNvSpPr>
          <p:nvPr>
            <p:ph idx="1"/>
          </p:nvPr>
        </p:nvSpPr>
        <p:spPr>
          <a:xfrm>
            <a:off x="457200" y="1295400"/>
            <a:ext cx="8229600" cy="4830763"/>
          </a:xfrm>
        </p:spPr>
        <p:txBody>
          <a:bodyPr/>
          <a:lstStyle/>
          <a:p>
            <a:pPr eaLnBrk="1" hangingPunct="1">
              <a:buFont typeface="Wingdings" pitchFamily="2" charset="2"/>
              <a:buChar char="Ø"/>
            </a:pPr>
            <a:r>
              <a:rPr lang="zh-TW" altLang="zh-TW" b="1" smtClean="0">
                <a:latin typeface="標楷體" pitchFamily="65" charset="-120"/>
                <a:ea typeface="標楷體" pitchFamily="65" charset="-120"/>
              </a:rPr>
              <a:t>目視檢查外觀，符合下述條件者為合格</a:t>
            </a:r>
            <a:r>
              <a:rPr lang="zh-TW" altLang="zh-TW" sz="2800" b="1" smtClean="0">
                <a:latin typeface="標楷體" pitchFamily="65" charset="-120"/>
                <a:ea typeface="標楷體" pitchFamily="65" charset="-120"/>
              </a:rPr>
              <a:t>：</a:t>
            </a:r>
            <a:endParaRPr lang="zh-TW" altLang="zh-TW" sz="2800" smtClean="0">
              <a:latin typeface="標楷體" pitchFamily="65" charset="-120"/>
              <a:ea typeface="標楷體" pitchFamily="65" charset="-120"/>
            </a:endParaRPr>
          </a:p>
          <a:p>
            <a:pPr eaLnBrk="1" hangingPunct="1">
              <a:buFont typeface="Arial" charset="0"/>
              <a:buNone/>
            </a:pPr>
            <a:r>
              <a:rPr lang="en-US" altLang="zh-TW" sz="2400" b="1" smtClean="0">
                <a:latin typeface="標楷體" pitchFamily="65" charset="-120"/>
                <a:ea typeface="標楷體" pitchFamily="65" charset="-120"/>
              </a:rPr>
              <a:t>     </a:t>
            </a:r>
            <a:r>
              <a:rPr lang="zh-TW" altLang="zh-TW" sz="2800" b="1" smtClean="0">
                <a:latin typeface="標楷體" pitchFamily="65" charset="-120"/>
                <a:ea typeface="標楷體" pitchFamily="65" charset="-120"/>
              </a:rPr>
              <a:t>外槽凹陷現象不影響斷熱性能的要求。</a:t>
            </a:r>
            <a:endParaRPr lang="zh-TW" altLang="zh-TW" sz="2800" smtClean="0">
              <a:latin typeface="標楷體" pitchFamily="65" charset="-120"/>
              <a:ea typeface="標楷體" pitchFamily="65" charset="-120"/>
            </a:endParaRPr>
          </a:p>
          <a:p>
            <a:pPr eaLnBrk="1" hangingPunct="1">
              <a:buFont typeface="Arial" charset="0"/>
              <a:buNone/>
            </a:pPr>
            <a:r>
              <a:rPr lang="en-US" altLang="zh-TW" sz="2800" b="1" smtClean="0">
                <a:latin typeface="標楷體" pitchFamily="65" charset="-120"/>
                <a:ea typeface="標楷體" pitchFamily="65" charset="-120"/>
              </a:rPr>
              <a:t>     </a:t>
            </a:r>
            <a:r>
              <a:rPr lang="zh-TW" altLang="zh-TW" sz="2800" b="1" smtClean="0">
                <a:latin typeface="標楷體" pitchFamily="65" charset="-120"/>
                <a:ea typeface="標楷體" pitchFamily="65" charset="-120"/>
              </a:rPr>
              <a:t>吊耳、護圈、配管無損傷。</a:t>
            </a:r>
            <a:endParaRPr lang="zh-TW" altLang="zh-TW" sz="2800" smtClean="0">
              <a:latin typeface="標楷體" pitchFamily="65" charset="-120"/>
              <a:ea typeface="標楷體" pitchFamily="65" charset="-120"/>
            </a:endParaRPr>
          </a:p>
          <a:p>
            <a:pPr eaLnBrk="1" hangingPunct="1">
              <a:buFont typeface="Arial" charset="0"/>
              <a:buNone/>
            </a:pPr>
            <a:r>
              <a:rPr lang="en-US" altLang="zh-TW" sz="2800" b="1" smtClean="0">
                <a:latin typeface="標楷體" pitchFamily="65" charset="-120"/>
                <a:ea typeface="標楷體" pitchFamily="65" charset="-120"/>
              </a:rPr>
              <a:t>     </a:t>
            </a:r>
            <a:r>
              <a:rPr lang="zh-TW" altLang="zh-TW" sz="2800" b="1" smtClean="0">
                <a:latin typeface="標楷體" pitchFamily="65" charset="-120"/>
                <a:ea typeface="標楷體" pitchFamily="65" charset="-120"/>
              </a:rPr>
              <a:t>底裙無損傷可直立。</a:t>
            </a:r>
            <a:endParaRPr lang="zh-TW" altLang="zh-TW" sz="2800" smtClean="0">
              <a:latin typeface="標楷體" pitchFamily="65" charset="-120"/>
              <a:ea typeface="標楷體" pitchFamily="65" charset="-120"/>
            </a:endParaRPr>
          </a:p>
          <a:p>
            <a:pPr eaLnBrk="1" hangingPunct="1">
              <a:buFont typeface="Arial" charset="0"/>
              <a:buNone/>
            </a:pPr>
            <a:r>
              <a:rPr lang="en-US" altLang="zh-TW" sz="2800" b="1" smtClean="0">
                <a:latin typeface="標楷體" pitchFamily="65" charset="-120"/>
                <a:ea typeface="標楷體" pitchFamily="65" charset="-120"/>
              </a:rPr>
              <a:t>     </a:t>
            </a:r>
            <a:r>
              <a:rPr lang="zh-TW" altLang="zh-TW" sz="2800" b="1" smtClean="0">
                <a:latin typeface="標楷體" pitchFamily="65" charset="-120"/>
                <a:ea typeface="標楷體" pitchFamily="65" charset="-120"/>
              </a:rPr>
              <a:t>包含底裙內部的鏡板等各處均無異常腐蝕。</a:t>
            </a:r>
            <a:endParaRPr lang="zh-TW" altLang="zh-TW" sz="2800" smtClean="0">
              <a:latin typeface="標楷體" pitchFamily="65" charset="-120"/>
              <a:ea typeface="標楷體" pitchFamily="65" charset="-120"/>
            </a:endParaRPr>
          </a:p>
          <a:p>
            <a:pPr eaLnBrk="1" hangingPunct="1">
              <a:buFont typeface="Arial" charset="0"/>
              <a:buNone/>
            </a:pPr>
            <a:r>
              <a:rPr lang="en-US" altLang="zh-TW" sz="2800" b="1" smtClean="0">
                <a:latin typeface="標楷體" pitchFamily="65" charset="-120"/>
                <a:ea typeface="標楷體" pitchFamily="65" charset="-120"/>
              </a:rPr>
              <a:t>     </a:t>
            </a:r>
            <a:r>
              <a:rPr lang="zh-TW" altLang="zh-TW" sz="2800" b="1" smtClean="0">
                <a:latin typeface="標楷體" pitchFamily="65" charset="-120"/>
                <a:ea typeface="標楷體" pitchFamily="65" charset="-120"/>
              </a:rPr>
              <a:t>頭部（液面計裝置部）無凹陷或變形，</a:t>
            </a:r>
            <a:endParaRPr lang="en-US" altLang="zh-TW" sz="2800" b="1" smtClean="0">
              <a:latin typeface="標楷體" pitchFamily="65" charset="-120"/>
              <a:ea typeface="標楷體" pitchFamily="65" charset="-120"/>
            </a:endParaRPr>
          </a:p>
          <a:p>
            <a:pPr eaLnBrk="1" hangingPunct="1">
              <a:buFont typeface="Arial" charset="0"/>
              <a:buNone/>
            </a:pPr>
            <a:r>
              <a:rPr lang="en-US" altLang="zh-TW" sz="2800" b="1" smtClean="0">
                <a:latin typeface="標楷體" pitchFamily="65" charset="-120"/>
                <a:ea typeface="標楷體" pitchFamily="65" charset="-120"/>
              </a:rPr>
              <a:t>     </a:t>
            </a:r>
            <a:r>
              <a:rPr lang="zh-TW" altLang="zh-TW" sz="2800" b="1" smtClean="0">
                <a:latin typeface="標楷體" pitchFamily="65" charset="-120"/>
                <a:ea typeface="標楷體" pitchFamily="65" charset="-120"/>
              </a:rPr>
              <a:t>容器底部（下方支撐部）無向外凸出現象。</a:t>
            </a:r>
            <a:endParaRPr lang="zh-TW" altLang="zh-TW" sz="2800" smtClean="0">
              <a:latin typeface="標楷體" pitchFamily="65" charset="-120"/>
              <a:ea typeface="標楷體" pitchFamily="65" charset="-120"/>
            </a:endParaRPr>
          </a:p>
          <a:p>
            <a:pPr eaLnBrk="1" hangingPunct="1">
              <a:buFont typeface="Arial" charset="0"/>
              <a:buNone/>
            </a:pPr>
            <a:r>
              <a:rPr lang="en-US" altLang="zh-TW" sz="2800" b="1" smtClean="0">
                <a:latin typeface="標楷體" pitchFamily="65" charset="-120"/>
                <a:ea typeface="標楷體" pitchFamily="65" charset="-120"/>
              </a:rPr>
              <a:t>     </a:t>
            </a:r>
            <a:r>
              <a:rPr lang="zh-TW" altLang="zh-TW" sz="2800" b="1" smtClean="0">
                <a:latin typeface="標楷體" pitchFamily="65" charset="-120"/>
                <a:ea typeface="標楷體" pitchFamily="65" charset="-120"/>
              </a:rPr>
              <a:t>無受熱影響的痕跡。</a:t>
            </a:r>
            <a:endParaRPr lang="zh-TW" altLang="zh-TW" sz="2800" smtClean="0">
              <a:latin typeface="標楷體" pitchFamily="65" charset="-120"/>
              <a:ea typeface="標楷體" pitchFamily="65" charset="-120"/>
            </a:endParaRPr>
          </a:p>
          <a:p>
            <a:pPr eaLnBrk="1" hangingPunct="1">
              <a:buFont typeface="Arial" charset="0"/>
              <a:buNone/>
            </a:pPr>
            <a:r>
              <a:rPr lang="en-US" altLang="zh-TW" sz="2800" b="1" smtClean="0">
                <a:latin typeface="標楷體" pitchFamily="65" charset="-120"/>
                <a:ea typeface="標楷體" pitchFamily="65" charset="-120"/>
              </a:rPr>
              <a:t>     </a:t>
            </a:r>
            <a:r>
              <a:rPr lang="zh-TW" altLang="zh-TW" sz="2800" b="1" smtClean="0">
                <a:latin typeface="標楷體" pitchFamily="65" charset="-120"/>
                <a:ea typeface="標楷體" pitchFamily="65" charset="-120"/>
              </a:rPr>
              <a:t>充填閥接口與容器本體沒有油漬或其他附著物。</a:t>
            </a:r>
            <a:endParaRPr lang="zh-TW" altLang="zh-TW" sz="2800" smtClean="0">
              <a:latin typeface="標楷體" pitchFamily="65" charset="-120"/>
              <a:ea typeface="標楷體" pitchFamily="65" charset="-120"/>
            </a:endParaRPr>
          </a:p>
          <a:p>
            <a:pPr eaLnBrk="1" hangingPunct="1">
              <a:buFont typeface="Wingdings" pitchFamily="2" charset="2"/>
              <a:buChar char="Ø"/>
            </a:pPr>
            <a:endParaRPr lang="zh-TW" altLang="en-US" sz="2400" smtClean="0">
              <a:latin typeface="標楷體" pitchFamily="65" charset="-120"/>
              <a:ea typeface="標楷體" pitchFamily="65" charset="-120"/>
            </a:endParaRPr>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AD9E2374-DC5E-4505-B43E-7C767B00DF3D}" type="slidenum">
              <a:rPr lang="en-US" altLang="zh-TW" smtClean="0"/>
              <a:pPr>
                <a:defRPr/>
              </a:pPr>
              <a:t>35</a:t>
            </a:fld>
            <a:endParaRPr lang="en-US" altLang="zh-TW"/>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r>
              <a:rPr lang="en-US" altLang="zh-TW" smtClean="0">
                <a:latin typeface="標楷體" pitchFamily="65" charset="-120"/>
                <a:ea typeface="標楷體" pitchFamily="65" charset="-120"/>
              </a:rPr>
              <a:t>-</a:t>
            </a:r>
            <a:r>
              <a:rPr lang="zh-TW" altLang="en-US" sz="3200" smtClean="0">
                <a:latin typeface="標楷體" pitchFamily="65" charset="-120"/>
                <a:ea typeface="標楷體" pitchFamily="65" charset="-120"/>
              </a:rPr>
              <a:t>附記</a:t>
            </a:r>
            <a:endParaRPr lang="zh-TW" altLang="en-US" smtClean="0"/>
          </a:p>
        </p:txBody>
      </p:sp>
      <p:sp>
        <p:nvSpPr>
          <p:cNvPr id="39939" name="內容版面配置區 2"/>
          <p:cNvSpPr>
            <a:spLocks noGrp="1"/>
          </p:cNvSpPr>
          <p:nvPr>
            <p:ph idx="1"/>
          </p:nvPr>
        </p:nvSpPr>
        <p:spPr>
          <a:xfrm>
            <a:off x="457200" y="1447800"/>
            <a:ext cx="8229600" cy="4678363"/>
          </a:xfrm>
        </p:spPr>
        <p:txBody>
          <a:bodyPr/>
          <a:lstStyle/>
          <a:p>
            <a:pPr eaLnBrk="1" hangingPunct="1">
              <a:buFont typeface="Wingdings" pitchFamily="2" charset="2"/>
              <a:buChar char="Ø"/>
            </a:pPr>
            <a:r>
              <a:rPr lang="zh-TW" altLang="zh-TW" b="1" smtClean="0">
                <a:latin typeface="標楷體" pitchFamily="65" charset="-120"/>
                <a:ea typeface="標楷體" pitchFamily="65" charset="-120"/>
              </a:rPr>
              <a:t>氣密測試</a:t>
            </a:r>
            <a:r>
              <a:rPr lang="en-US" altLang="zh-TW" b="1" smtClean="0">
                <a:latin typeface="標楷體" pitchFamily="65" charset="-120"/>
                <a:ea typeface="標楷體" pitchFamily="65" charset="-120"/>
              </a:rPr>
              <a:t>__ </a:t>
            </a:r>
            <a:r>
              <a:rPr lang="zh-TW" altLang="zh-TW" sz="2800" smtClean="0">
                <a:latin typeface="標楷體" pitchFamily="65" charset="-120"/>
                <a:ea typeface="標楷體" pitchFamily="65" charset="-120"/>
              </a:rPr>
              <a:t>完成外觀檢查判定合格之低溫容器，應進行氣密測試。容器的氣密測試於外槽、斷熱材料、閥與配管等裝置完整的狀態下進行。</a:t>
            </a:r>
          </a:p>
          <a:p>
            <a:pPr eaLnBrk="1" hangingPunct="1">
              <a:buFont typeface="Arial" charset="0"/>
              <a:buNone/>
            </a:pPr>
            <a:r>
              <a:rPr lang="en-US" altLang="zh-TW" sz="2800" b="1" smtClean="0">
                <a:latin typeface="標楷體" pitchFamily="65" charset="-120"/>
                <a:ea typeface="標楷體" pitchFamily="65" charset="-120"/>
              </a:rPr>
              <a:t>  </a:t>
            </a:r>
            <a:r>
              <a:rPr lang="en-US" altLang="zh-TW" sz="2400" smtClean="0">
                <a:latin typeface="標楷體" pitchFamily="65" charset="-120"/>
                <a:ea typeface="標楷體" pitchFamily="65" charset="-120"/>
              </a:rPr>
              <a:t>1.</a:t>
            </a:r>
            <a:r>
              <a:rPr lang="zh-TW" altLang="zh-TW" sz="2400" smtClean="0">
                <a:latin typeface="標楷體" pitchFamily="65" charset="-120"/>
                <a:ea typeface="標楷體" pitchFamily="65" charset="-120"/>
              </a:rPr>
              <a:t>以最高充填壓力的</a:t>
            </a:r>
            <a:r>
              <a:rPr lang="en-US" altLang="zh-TW" sz="2400" smtClean="0">
                <a:latin typeface="標楷體" pitchFamily="65" charset="-120"/>
                <a:ea typeface="標楷體" pitchFamily="65" charset="-120"/>
              </a:rPr>
              <a:t>1.1</a:t>
            </a:r>
            <a:r>
              <a:rPr lang="zh-TW" altLang="zh-TW" sz="2400" smtClean="0">
                <a:latin typeface="標楷體" pitchFamily="65" charset="-120"/>
                <a:ea typeface="標楷體" pitchFamily="65" charset="-120"/>
              </a:rPr>
              <a:t>倍為氣密測試壓力。</a:t>
            </a:r>
            <a:endParaRPr lang="en-US" altLang="zh-TW" sz="2400" smtClean="0">
              <a:latin typeface="標楷體" pitchFamily="65" charset="-120"/>
              <a:ea typeface="標楷體" pitchFamily="65" charset="-120"/>
            </a:endParaRPr>
          </a:p>
          <a:p>
            <a:pPr eaLnBrk="1" hangingPunct="1">
              <a:buFont typeface="Arial" charset="0"/>
              <a:buNone/>
            </a:pPr>
            <a:r>
              <a:rPr lang="en-US" altLang="zh-TW" sz="2400" smtClean="0">
                <a:latin typeface="標楷體" pitchFamily="65" charset="-120"/>
                <a:ea typeface="標楷體" pitchFamily="65" charset="-120"/>
              </a:rPr>
              <a:t>   2.</a:t>
            </a:r>
            <a:r>
              <a:rPr lang="zh-TW" altLang="zh-TW" sz="2400" smtClean="0">
                <a:latin typeface="標楷體" pitchFamily="65" charset="-120"/>
                <a:ea typeface="標楷體" pitchFamily="65" charset="-120"/>
              </a:rPr>
              <a:t>將容器的內槽升溫至常溫狀態，再加壓至氣密測試壓力後關閉閥門並維持３０分鐘以上，觀察並確認壓力計指針的變化。閥門、配管、接頭等以發泡液塗抹測試。</a:t>
            </a:r>
            <a:endParaRPr lang="en-US" altLang="zh-TW" sz="2400" smtClean="0">
              <a:latin typeface="標楷體" pitchFamily="65" charset="-120"/>
              <a:ea typeface="標楷體" pitchFamily="65" charset="-120"/>
            </a:endParaRPr>
          </a:p>
          <a:p>
            <a:pPr eaLnBrk="1" hangingPunct="1">
              <a:buFont typeface="Arial" charset="0"/>
              <a:buNone/>
            </a:pPr>
            <a:r>
              <a:rPr lang="en-US" altLang="zh-TW" sz="2400" smtClean="0">
                <a:latin typeface="標楷體" pitchFamily="65" charset="-120"/>
                <a:ea typeface="標楷體" pitchFamily="65" charset="-120"/>
              </a:rPr>
              <a:t>  3.</a:t>
            </a:r>
            <a:r>
              <a:rPr lang="zh-TW" altLang="zh-TW" sz="2400" smtClean="0">
                <a:latin typeface="標楷體" pitchFamily="65" charset="-120"/>
                <a:ea typeface="標楷體" pitchFamily="65" charset="-120"/>
              </a:rPr>
              <a:t>容器壓力計指針無變化及閥門、配管、接頭等無洩漏者為合格。</a:t>
            </a:r>
            <a:endParaRPr lang="en-US" altLang="zh-TW" sz="2400" smtClean="0">
              <a:latin typeface="標楷體" pitchFamily="65" charset="-120"/>
              <a:ea typeface="標楷體" pitchFamily="65" charset="-120"/>
            </a:endParaRPr>
          </a:p>
          <a:p>
            <a:pPr eaLnBrk="1" hangingPunct="1">
              <a:buFont typeface="Arial" charset="0"/>
              <a:buNone/>
            </a:pPr>
            <a:r>
              <a:rPr lang="en-US" altLang="zh-TW" sz="2400" smtClean="0">
                <a:latin typeface="標楷體" pitchFamily="65" charset="-120"/>
                <a:ea typeface="標楷體" pitchFamily="65" charset="-120"/>
              </a:rPr>
              <a:t>  4.</a:t>
            </a:r>
            <a:r>
              <a:rPr lang="zh-TW" altLang="zh-TW" sz="2400" smtClean="0">
                <a:latin typeface="標楷體" pitchFamily="65" charset="-120"/>
                <a:ea typeface="標楷體" pitchFamily="65" charset="-120"/>
              </a:rPr>
              <a:t>因閥門、配管、接頭等洩漏被判定為不合格的容器，進行修理後須再次測試。</a:t>
            </a:r>
          </a:p>
          <a:p>
            <a:pPr eaLnBrk="1" hangingPunct="1">
              <a:buFont typeface="Arial" charset="0"/>
              <a:buNone/>
            </a:pPr>
            <a:endParaRPr lang="zh-TW" altLang="zh-TW" sz="2400" smtClean="0">
              <a:latin typeface="標楷體" pitchFamily="65" charset="-120"/>
              <a:ea typeface="標楷體" pitchFamily="65" charset="-120"/>
            </a:endParaRPr>
          </a:p>
          <a:p>
            <a:pPr eaLnBrk="1" hangingPunct="1"/>
            <a:endParaRPr lang="zh-TW" altLang="zh-TW" smtClean="0"/>
          </a:p>
          <a:p>
            <a:pPr eaLnBrk="1" hangingPunct="1"/>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86261FC0-8959-4669-B20D-E76355621CDE}" type="slidenum">
              <a:rPr lang="en-US" altLang="zh-TW" smtClean="0"/>
              <a:pPr>
                <a:defRPr/>
              </a:pPr>
              <a:t>36</a:t>
            </a:fld>
            <a:endParaRPr lang="en-US" altLang="zh-TW"/>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r>
              <a:rPr lang="en-US" altLang="zh-TW" smtClean="0">
                <a:latin typeface="標楷體" pitchFamily="65" charset="-120"/>
                <a:ea typeface="標楷體" pitchFamily="65" charset="-120"/>
              </a:rPr>
              <a:t>-</a:t>
            </a:r>
            <a:r>
              <a:rPr lang="zh-TW" altLang="en-US" sz="3200" smtClean="0">
                <a:latin typeface="標楷體" pitchFamily="65" charset="-120"/>
                <a:ea typeface="標楷體" pitchFamily="65" charset="-120"/>
              </a:rPr>
              <a:t>附記</a:t>
            </a:r>
            <a:endParaRPr lang="zh-TW" altLang="en-US" smtClean="0"/>
          </a:p>
        </p:txBody>
      </p:sp>
      <p:sp>
        <p:nvSpPr>
          <p:cNvPr id="40963" name="內容版面配置區 2"/>
          <p:cNvSpPr>
            <a:spLocks noGrp="1"/>
          </p:cNvSpPr>
          <p:nvPr>
            <p:ph idx="1"/>
          </p:nvPr>
        </p:nvSpPr>
        <p:spPr/>
        <p:txBody>
          <a:bodyPr/>
          <a:lstStyle/>
          <a:p>
            <a:pPr eaLnBrk="1" hangingPunct="1">
              <a:buFont typeface="Wingdings" pitchFamily="2" charset="2"/>
              <a:buChar char="Ø"/>
            </a:pPr>
            <a:r>
              <a:rPr lang="zh-TW" altLang="zh-TW" b="1" smtClean="0">
                <a:latin typeface="標楷體" pitchFamily="65" charset="-120"/>
                <a:ea typeface="標楷體" pitchFamily="65" charset="-120"/>
              </a:rPr>
              <a:t>斷熱性能測試</a:t>
            </a:r>
            <a:r>
              <a:rPr lang="en-US" altLang="zh-TW" smtClean="0">
                <a:latin typeface="標楷體" pitchFamily="65" charset="-120"/>
                <a:ea typeface="標楷體" pitchFamily="65" charset="-120"/>
              </a:rPr>
              <a:t>__</a:t>
            </a:r>
            <a:r>
              <a:rPr lang="zh-TW" altLang="zh-TW" smtClean="0">
                <a:latin typeface="標楷體" pitchFamily="65" charset="-120"/>
                <a:ea typeface="標楷體" pitchFamily="65" charset="-120"/>
              </a:rPr>
              <a:t>完成氣密測試判定合格之低溫容器，應進行斷熱性能測試。</a:t>
            </a:r>
          </a:p>
          <a:p>
            <a:pPr eaLnBrk="1" hangingPunct="1">
              <a:buFont typeface="Arial" charset="0"/>
              <a:buNone/>
            </a:pPr>
            <a:r>
              <a:rPr lang="en-US" altLang="zh-TW" sz="2400" smtClean="0">
                <a:latin typeface="標楷體" pitchFamily="65" charset="-120"/>
                <a:ea typeface="標楷體" pitchFamily="65" charset="-120"/>
              </a:rPr>
              <a:t>  1.</a:t>
            </a:r>
            <a:r>
              <a:rPr lang="zh-TW" altLang="zh-TW" sz="2400" smtClean="0">
                <a:latin typeface="標楷體" pitchFamily="65" charset="-120"/>
                <a:ea typeface="標楷體" pitchFamily="65" charset="-120"/>
              </a:rPr>
              <a:t>依容器原充填氣體類分別使用液氮、液氧、液氬為測試用氣體，同時須</a:t>
            </a:r>
            <a:r>
              <a:rPr lang="zh-TW" altLang="zh-TW" sz="2400" b="1" smtClean="0">
                <a:solidFill>
                  <a:srgbClr val="FF0000"/>
                </a:solidFill>
                <a:latin typeface="標楷體" pitchFamily="65" charset="-120"/>
                <a:ea typeface="標楷體" pitchFamily="65" charset="-120"/>
              </a:rPr>
              <a:t>在通風良好之場所進行測試。</a:t>
            </a:r>
          </a:p>
          <a:p>
            <a:pPr eaLnBrk="1" hangingPunct="1">
              <a:buFont typeface="Arial" charset="0"/>
              <a:buNone/>
            </a:pPr>
            <a:r>
              <a:rPr lang="en-US" altLang="zh-TW" sz="2400" smtClean="0">
                <a:latin typeface="標楷體" pitchFamily="65" charset="-120"/>
                <a:ea typeface="標楷體" pitchFamily="65" charset="-120"/>
              </a:rPr>
              <a:t>  2.</a:t>
            </a:r>
            <a:r>
              <a:rPr lang="zh-TW" altLang="zh-TW" sz="2400" smtClean="0">
                <a:latin typeface="標楷體" pitchFamily="65" charset="-120"/>
                <a:ea typeface="標楷體" pitchFamily="65" charset="-120"/>
              </a:rPr>
              <a:t>斷熱性能試驗可採用重量法或流量計法</a:t>
            </a:r>
            <a:r>
              <a:rPr lang="en-US" altLang="zh-TW" sz="2400" smtClean="0">
                <a:latin typeface="標楷體" pitchFamily="65" charset="-120"/>
                <a:ea typeface="標楷體" pitchFamily="65" charset="-120"/>
              </a:rPr>
              <a:t> </a:t>
            </a:r>
            <a:r>
              <a:rPr lang="zh-TW" altLang="zh-TW" sz="2400" smtClean="0">
                <a:latin typeface="標楷體" pitchFamily="65" charset="-120"/>
                <a:ea typeface="標楷體" pitchFamily="65" charset="-120"/>
              </a:rPr>
              <a:t>。</a:t>
            </a:r>
          </a:p>
          <a:p>
            <a:pPr eaLnBrk="1" hangingPunct="1"/>
            <a:endParaRPr lang="zh-TW" altLang="en-US" smtClean="0">
              <a:latin typeface="標楷體" pitchFamily="65" charset="-120"/>
              <a:ea typeface="標楷體" pitchFamily="65" charset="-120"/>
            </a:endParaRPr>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79473D5F-62F1-4606-9F1E-F439AFF136D7}" type="slidenum">
              <a:rPr lang="en-US" altLang="zh-TW" smtClean="0"/>
              <a:pPr>
                <a:defRPr/>
              </a:pPr>
              <a:t>37</a:t>
            </a:fld>
            <a:endParaRPr lang="en-US" altLang="zh-TW"/>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r>
              <a:rPr lang="en-US" altLang="zh-TW" smtClean="0">
                <a:latin typeface="標楷體" pitchFamily="65" charset="-120"/>
                <a:ea typeface="標楷體" pitchFamily="65" charset="-120"/>
              </a:rPr>
              <a:t>-</a:t>
            </a:r>
            <a:r>
              <a:rPr lang="zh-TW" altLang="en-US" sz="3200" smtClean="0">
                <a:latin typeface="標楷體" pitchFamily="65" charset="-120"/>
                <a:ea typeface="標楷體" pitchFamily="65" charset="-120"/>
              </a:rPr>
              <a:t>附記</a:t>
            </a:r>
            <a:endParaRPr lang="zh-TW" altLang="en-US" smtClean="0"/>
          </a:p>
        </p:txBody>
      </p:sp>
      <p:sp>
        <p:nvSpPr>
          <p:cNvPr id="41987" name="內容版面配置區 2"/>
          <p:cNvSpPr>
            <a:spLocks noGrp="1"/>
          </p:cNvSpPr>
          <p:nvPr>
            <p:ph idx="1"/>
          </p:nvPr>
        </p:nvSpPr>
        <p:spPr/>
        <p:txBody>
          <a:bodyPr/>
          <a:lstStyle/>
          <a:p>
            <a:pPr eaLnBrk="1" hangingPunct="1">
              <a:buFont typeface="Wingdings" pitchFamily="2" charset="2"/>
              <a:buChar char="Ø"/>
            </a:pPr>
            <a:r>
              <a:rPr lang="zh-TW" altLang="zh-TW" sz="2800" smtClean="0">
                <a:latin typeface="標楷體" pitchFamily="65" charset="-120"/>
                <a:ea typeface="標楷體" pitchFamily="65" charset="-120"/>
              </a:rPr>
              <a:t>斷熱性能試驗採用重量法</a:t>
            </a:r>
            <a:r>
              <a:rPr lang="zh-TW" altLang="en-US" sz="2800" smtClean="0">
                <a:latin typeface="標楷體" pitchFamily="65" charset="-120"/>
                <a:ea typeface="標楷體" pitchFamily="65" charset="-120"/>
              </a:rPr>
              <a:t>時，</a:t>
            </a:r>
            <a:r>
              <a:rPr lang="zh-TW" altLang="zh-TW" sz="2800" smtClean="0">
                <a:latin typeface="標楷體" pitchFamily="65" charset="-120"/>
                <a:ea typeface="標楷體" pitchFamily="65" charset="-120"/>
              </a:rPr>
              <a:t>所得測試結果以不超過</a:t>
            </a:r>
            <a:r>
              <a:rPr lang="zh-TW" altLang="en-US" sz="2800" smtClean="0">
                <a:latin typeface="標楷體" pitchFamily="65" charset="-120"/>
                <a:ea typeface="標楷體" pitchFamily="65" charset="-120"/>
              </a:rPr>
              <a:t>下</a:t>
            </a:r>
            <a:r>
              <a:rPr lang="zh-TW" altLang="zh-TW" sz="2800" smtClean="0">
                <a:latin typeface="標楷體" pitchFamily="65" charset="-120"/>
                <a:ea typeface="標楷體" pitchFamily="65" charset="-120"/>
              </a:rPr>
              <a:t>表列時為合格</a:t>
            </a:r>
            <a:r>
              <a:rPr lang="zh-TW" altLang="en-US" sz="2800" smtClean="0">
                <a:latin typeface="標楷體" pitchFamily="65" charset="-120"/>
                <a:ea typeface="標楷體" pitchFamily="65" charset="-120"/>
              </a:rPr>
              <a:t>。</a:t>
            </a:r>
            <a:endParaRPr lang="en-US" altLang="zh-TW" sz="2800" smtClean="0">
              <a:latin typeface="標楷體" pitchFamily="65" charset="-120"/>
              <a:ea typeface="標楷體" pitchFamily="65" charset="-120"/>
            </a:endParaRPr>
          </a:p>
          <a:p>
            <a:pPr eaLnBrk="1" hangingPunct="1">
              <a:buFont typeface="Wingdings" pitchFamily="2" charset="2"/>
              <a:buChar char="Ø"/>
            </a:pPr>
            <a:endParaRPr lang="en-US" altLang="zh-TW" sz="2800" smtClean="0">
              <a:latin typeface="標楷體" pitchFamily="65" charset="-120"/>
              <a:ea typeface="標楷體" pitchFamily="65" charset="-120"/>
            </a:endParaRPr>
          </a:p>
          <a:p>
            <a:pPr eaLnBrk="1" hangingPunct="1">
              <a:buFont typeface="Wingdings" pitchFamily="2" charset="2"/>
              <a:buChar char="Ø"/>
            </a:pPr>
            <a:endParaRPr lang="en-US" altLang="zh-TW" sz="2800" smtClean="0">
              <a:latin typeface="標楷體" pitchFamily="65" charset="-120"/>
              <a:ea typeface="標楷體" pitchFamily="65" charset="-120"/>
            </a:endParaRPr>
          </a:p>
          <a:p>
            <a:pPr eaLnBrk="1" hangingPunct="1">
              <a:buFont typeface="Wingdings" pitchFamily="2" charset="2"/>
              <a:buChar char="Ø"/>
            </a:pPr>
            <a:endParaRPr lang="en-US" altLang="zh-TW" sz="2800" smtClean="0">
              <a:latin typeface="標楷體" pitchFamily="65" charset="-120"/>
              <a:ea typeface="標楷體" pitchFamily="65" charset="-120"/>
            </a:endParaRPr>
          </a:p>
          <a:p>
            <a:pPr eaLnBrk="1" hangingPunct="1">
              <a:buFont typeface="Wingdings" pitchFamily="2" charset="2"/>
              <a:buChar char="Ø"/>
            </a:pPr>
            <a:endParaRPr lang="en-US" altLang="zh-TW" sz="2800" smtClean="0">
              <a:latin typeface="標楷體" pitchFamily="65" charset="-120"/>
              <a:ea typeface="標楷體" pitchFamily="65" charset="-120"/>
            </a:endParaRPr>
          </a:p>
          <a:p>
            <a:pPr eaLnBrk="1" hangingPunct="1">
              <a:buFont typeface="Wingdings" pitchFamily="2" charset="2"/>
              <a:buChar char="Ø"/>
            </a:pPr>
            <a:r>
              <a:rPr lang="zh-TW" altLang="zh-TW" sz="2800" smtClean="0">
                <a:latin typeface="標楷體" pitchFamily="65" charset="-120"/>
                <a:ea typeface="標楷體" pitchFamily="65" charset="-120"/>
              </a:rPr>
              <a:t>斷熱性能試驗採用流量計法</a:t>
            </a:r>
            <a:r>
              <a:rPr lang="zh-TW" altLang="en-US" sz="2800" smtClean="0">
                <a:latin typeface="標楷體" pitchFamily="65" charset="-120"/>
                <a:ea typeface="標楷體" pitchFamily="65" charset="-120"/>
              </a:rPr>
              <a:t>時以</a:t>
            </a:r>
            <a:r>
              <a:rPr lang="zh-TW" altLang="zh-TW" sz="2800" smtClean="0">
                <a:latin typeface="標楷體" pitchFamily="65" charset="-120"/>
                <a:ea typeface="標楷體" pitchFamily="65" charset="-120"/>
              </a:rPr>
              <a:t>侵入熱量計算</a:t>
            </a:r>
            <a:r>
              <a:rPr lang="zh-TW" altLang="en-US" sz="2800" smtClean="0">
                <a:latin typeface="標楷體" pitchFamily="65" charset="-120"/>
                <a:ea typeface="標楷體" pitchFamily="65" charset="-120"/>
              </a:rPr>
              <a:t>，</a:t>
            </a:r>
            <a:r>
              <a:rPr lang="zh-TW" altLang="zh-TW" sz="2800" smtClean="0">
                <a:latin typeface="標楷體" pitchFamily="65" charset="-120"/>
                <a:ea typeface="標楷體" pitchFamily="65" charset="-120"/>
              </a:rPr>
              <a:t>侵入熱量在</a:t>
            </a:r>
            <a:r>
              <a:rPr lang="zh-TW" altLang="zh-TW" sz="2400" b="1" u="sng" smtClean="0">
                <a:latin typeface="標楷體" pitchFamily="65" charset="-120"/>
                <a:ea typeface="標楷體" pitchFamily="65" charset="-120"/>
              </a:rPr>
              <a:t>２焦耳／小時‧℃．公升</a:t>
            </a:r>
            <a:r>
              <a:rPr lang="zh-TW" altLang="zh-TW" sz="2800" smtClean="0">
                <a:latin typeface="標楷體" pitchFamily="65" charset="-120"/>
                <a:ea typeface="標楷體" pitchFamily="65" charset="-120"/>
              </a:rPr>
              <a:t>以下時為合格。</a:t>
            </a:r>
          </a:p>
          <a:p>
            <a:pPr eaLnBrk="1" hangingPunct="1"/>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E955A5AD-DF90-46B2-B81D-2B9AFA78A0B9}" type="slidenum">
              <a:rPr lang="en-US" altLang="zh-TW" smtClean="0"/>
              <a:pPr>
                <a:defRPr/>
              </a:pPr>
              <a:t>38</a:t>
            </a:fld>
            <a:endParaRPr lang="en-US" altLang="zh-TW"/>
          </a:p>
        </p:txBody>
      </p:sp>
      <p:graphicFrame>
        <p:nvGraphicFramePr>
          <p:cNvPr id="6" name="表格 5"/>
          <p:cNvGraphicFramePr>
            <a:graphicFrameLocks noGrp="1"/>
          </p:cNvGraphicFramePr>
          <p:nvPr/>
        </p:nvGraphicFramePr>
        <p:xfrm>
          <a:off x="1066800" y="2819400"/>
          <a:ext cx="6096000" cy="1693863"/>
        </p:xfrm>
        <a:graphic>
          <a:graphicData uri="http://schemas.openxmlformats.org/drawingml/2006/table">
            <a:tbl>
              <a:tblPr/>
              <a:tblGrid>
                <a:gridCol w="2032000"/>
                <a:gridCol w="2032000"/>
                <a:gridCol w="2032000"/>
              </a:tblGrid>
              <a:tr h="3714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3200" b="1" i="0" u="none" strike="noStrike" cap="none" normalizeH="0" baseline="0" smtClean="0">
                          <a:ln>
                            <a:noFill/>
                          </a:ln>
                          <a:solidFill>
                            <a:srgbClr val="FFFFFF"/>
                          </a:solidFill>
                          <a:effectLst/>
                          <a:latin typeface="標楷體" pitchFamily="65" charset="-120"/>
                          <a:ea typeface="標楷體" pitchFamily="65" charset="-120"/>
                        </a:rPr>
                        <a:t>日常蒸發損失率</a:t>
                      </a:r>
                      <a:endParaRPr kumimoji="0" lang="zh-TW" altLang="en-US" sz="3200" b="1" i="0" u="none" strike="noStrike" cap="none" normalizeH="0" baseline="0" smtClean="0">
                        <a:ln>
                          <a:noFill/>
                        </a:ln>
                        <a:solidFill>
                          <a:srgbClr val="FFFFFF"/>
                        </a:solidFill>
                        <a:effectLst/>
                        <a:latin typeface="標楷體" pitchFamily="65" charset="-12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hMerge="1">
                  <a:txBody>
                    <a:bodyPr/>
                    <a:lstStyle/>
                    <a:p>
                      <a:endParaRPr lang="zh-TW" altLang="en-US"/>
                    </a:p>
                  </a:txBody>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液氧</a:t>
                      </a:r>
                      <a:endPar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標楷體" pitchFamily="65" charset="-120"/>
                          <a:ea typeface="標楷體" pitchFamily="65" charset="-120"/>
                        </a:rPr>
                        <a:t>%/</a:t>
                      </a:r>
                      <a:r>
                        <a:rPr kumimoji="0" lang="zh-TW" altLang="zh-TW" sz="2800" b="1" i="0" u="none" strike="noStrike" cap="none" normalizeH="0" baseline="0" smtClean="0">
                          <a:ln>
                            <a:noFill/>
                          </a:ln>
                          <a:solidFill>
                            <a:srgbClr val="000000"/>
                          </a:solidFill>
                          <a:effectLst/>
                          <a:latin typeface="標楷體" pitchFamily="65" charset="-120"/>
                          <a:ea typeface="標楷體" pitchFamily="65" charset="-120"/>
                        </a:rPr>
                        <a:t>天</a:t>
                      </a:r>
                      <a:endParaRPr kumimoji="0" lang="zh-TW" altLang="en-US" sz="2800" b="0" i="0" u="none" strike="noStrike" cap="none" normalizeH="0" baseline="0" smtClean="0">
                        <a:ln>
                          <a:noFill/>
                        </a:ln>
                        <a:solidFill>
                          <a:srgbClr val="000000"/>
                        </a:solidFill>
                        <a:effectLst/>
                        <a:latin typeface="標楷體" pitchFamily="65" charset="-12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標楷體" pitchFamily="65" charset="-120"/>
                          <a:ea typeface="新細明體" charset="-120"/>
                          <a:cs typeface="Times New Roman" pitchFamily="18" charset="0"/>
                        </a:rPr>
                        <a:t>2.0</a:t>
                      </a:r>
                      <a:endParaRPr kumimoji="0" lang="zh-TW" altLang="zh-TW" sz="2000" b="0" i="0" u="none" strike="noStrike" cap="none" normalizeH="0" baseline="0" smtClean="0">
                        <a:ln>
                          <a:noFill/>
                        </a:ln>
                        <a:solidFill>
                          <a:srgbClr val="000000"/>
                        </a:solidFill>
                        <a:effectLst/>
                        <a:latin typeface="Times New Roman" pitchFamily="18"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液氮</a:t>
                      </a:r>
                      <a:endPar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標楷體" pitchFamily="65" charset="-120"/>
                          <a:ea typeface="新細明體" charset="-120"/>
                          <a:cs typeface="Times New Roman" pitchFamily="18" charset="0"/>
                        </a:rPr>
                        <a:t>3.0</a:t>
                      </a:r>
                      <a:endParaRPr kumimoji="0" lang="zh-TW" altLang="zh-TW" sz="2000" b="0" i="0" u="none" strike="noStrike" cap="none" normalizeH="0" baseline="0" smtClean="0">
                        <a:ln>
                          <a:noFill/>
                        </a:ln>
                        <a:solidFill>
                          <a:srgbClr val="000000"/>
                        </a:solidFill>
                        <a:effectLst/>
                        <a:latin typeface="Times New Roman" pitchFamily="18"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液氬</a:t>
                      </a:r>
                      <a:endParaRPr kumimoji="0" lang="zh-TW" sz="2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標楷體" pitchFamily="65" charset="-120"/>
                          <a:ea typeface="新細明體" charset="-120"/>
                          <a:cs typeface="Times New Roman" pitchFamily="18" charset="0"/>
                        </a:rPr>
                        <a:t>2.0</a:t>
                      </a:r>
                      <a:endParaRPr kumimoji="0" lang="zh-TW" altLang="zh-TW" sz="2000" b="0" i="0" u="none" strike="noStrike" cap="none" normalizeH="0" baseline="0" smtClean="0">
                        <a:ln>
                          <a:noFill/>
                        </a:ln>
                        <a:solidFill>
                          <a:srgbClr val="000000"/>
                        </a:solidFill>
                        <a:effectLst/>
                        <a:latin typeface="Times New Roman" pitchFamily="18"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r>
              <a:rPr lang="en-US" altLang="zh-TW" smtClean="0">
                <a:latin typeface="標楷體" pitchFamily="65" charset="-120"/>
                <a:ea typeface="標楷體" pitchFamily="65" charset="-120"/>
              </a:rPr>
              <a:t>-</a:t>
            </a:r>
            <a:r>
              <a:rPr lang="zh-TW" altLang="en-US" sz="3200" smtClean="0">
                <a:latin typeface="標楷體" pitchFamily="65" charset="-120"/>
                <a:ea typeface="標楷體" pitchFamily="65" charset="-120"/>
              </a:rPr>
              <a:t>附記</a:t>
            </a:r>
            <a:endParaRPr lang="zh-TW" altLang="en-US" smtClean="0"/>
          </a:p>
        </p:txBody>
      </p:sp>
      <p:sp>
        <p:nvSpPr>
          <p:cNvPr id="43011" name="內容版面配置區 2"/>
          <p:cNvSpPr>
            <a:spLocks noGrp="1"/>
          </p:cNvSpPr>
          <p:nvPr>
            <p:ph idx="1"/>
          </p:nvPr>
        </p:nvSpPr>
        <p:spPr/>
        <p:txBody>
          <a:bodyPr/>
          <a:lstStyle/>
          <a:p>
            <a:pPr eaLnBrk="1" hangingPunct="1">
              <a:buFont typeface="Wingdings" pitchFamily="2" charset="2"/>
              <a:buChar char="Ø"/>
            </a:pPr>
            <a:r>
              <a:rPr lang="zh-TW" altLang="zh-TW" b="1" smtClean="0">
                <a:latin typeface="標楷體" pitchFamily="65" charset="-120"/>
                <a:ea typeface="標楷體" pitchFamily="65" charset="-120"/>
              </a:rPr>
              <a:t>附屬品檢查</a:t>
            </a:r>
            <a:r>
              <a:rPr lang="zh-TW" altLang="zh-TW" sz="2800" b="1" smtClean="0">
                <a:latin typeface="標楷體" pitchFamily="65" charset="-120"/>
                <a:ea typeface="標楷體" pitchFamily="65" charset="-120"/>
              </a:rPr>
              <a:t>：</a:t>
            </a:r>
          </a:p>
          <a:p>
            <a:pPr eaLnBrk="1" hangingPunct="1">
              <a:buFont typeface="Arial" charset="0"/>
              <a:buNone/>
            </a:pPr>
            <a:r>
              <a:rPr lang="en-US" altLang="zh-TW" sz="2800" smtClean="0">
                <a:latin typeface="標楷體" pitchFamily="65" charset="-120"/>
                <a:ea typeface="標楷體" pitchFamily="65" charset="-120"/>
              </a:rPr>
              <a:t>  </a:t>
            </a:r>
            <a:r>
              <a:rPr lang="en-US" altLang="zh-TW" sz="2400" smtClean="0">
                <a:latin typeface="標楷體" pitchFamily="65" charset="-120"/>
                <a:ea typeface="標楷體" pitchFamily="65" charset="-120"/>
              </a:rPr>
              <a:t>1.</a:t>
            </a:r>
            <a:r>
              <a:rPr lang="zh-TW" altLang="zh-TW" sz="2400" smtClean="0">
                <a:latin typeface="標楷體" pitchFamily="65" charset="-120"/>
                <a:ea typeface="標楷體" pitchFamily="65" charset="-120"/>
              </a:rPr>
              <a:t>容器上方之充填閥、液體使用閥、升壓調整閥、排氣閥及液位計</a:t>
            </a:r>
            <a:r>
              <a:rPr lang="zh-TW" altLang="en-US" sz="2400" smtClean="0">
                <a:latin typeface="標楷體" pitchFamily="65" charset="-120"/>
                <a:ea typeface="標楷體" pitchFamily="65" charset="-120"/>
              </a:rPr>
              <a:t>等</a:t>
            </a:r>
            <a:r>
              <a:rPr lang="zh-TW" altLang="zh-TW" sz="2400" smtClean="0">
                <a:latin typeface="標楷體" pitchFamily="65" charset="-120"/>
                <a:ea typeface="標楷體" pitchFamily="65" charset="-120"/>
              </a:rPr>
              <a:t>。</a:t>
            </a:r>
            <a:endParaRPr lang="en-US" altLang="zh-TW" sz="2400" smtClean="0">
              <a:latin typeface="標楷體" pitchFamily="65" charset="-120"/>
              <a:ea typeface="標楷體" pitchFamily="65" charset="-120"/>
            </a:endParaRPr>
          </a:p>
          <a:p>
            <a:pPr eaLnBrk="1" hangingPunct="1">
              <a:buFont typeface="Arial" charset="0"/>
              <a:buNone/>
            </a:pPr>
            <a:r>
              <a:rPr lang="en-US" altLang="zh-TW" sz="2400" smtClean="0">
                <a:latin typeface="標楷體" pitchFamily="65" charset="-120"/>
                <a:ea typeface="標楷體" pitchFamily="65" charset="-120"/>
              </a:rPr>
              <a:t>  2.</a:t>
            </a:r>
            <a:r>
              <a:rPr lang="zh-TW" altLang="zh-TW" sz="2400" smtClean="0">
                <a:latin typeface="標楷體" pitchFamily="65" charset="-120"/>
                <a:ea typeface="標楷體" pitchFamily="65" charset="-120"/>
              </a:rPr>
              <a:t>內槽安全閥以測試裝置進行動作測試，以容器耐壓測試壓力的８０％以下之壓力作動為準。噴出停止壓力為容器的氣密測試壓力以上。</a:t>
            </a:r>
            <a:endParaRPr lang="en-US" altLang="zh-TW" sz="2400" smtClean="0">
              <a:latin typeface="標楷體" pitchFamily="65" charset="-120"/>
              <a:ea typeface="標楷體" pitchFamily="65" charset="-120"/>
            </a:endParaRPr>
          </a:p>
          <a:p>
            <a:pPr eaLnBrk="1" hangingPunct="1">
              <a:buFont typeface="Arial" charset="0"/>
              <a:buNone/>
            </a:pPr>
            <a:r>
              <a:rPr lang="en-US" altLang="zh-TW" sz="2400" smtClean="0">
                <a:latin typeface="標楷體" pitchFamily="65" charset="-120"/>
                <a:ea typeface="標楷體" pitchFamily="65" charset="-120"/>
              </a:rPr>
              <a:t>  3.</a:t>
            </a:r>
            <a:r>
              <a:rPr lang="zh-TW" altLang="zh-TW" sz="2400" smtClean="0">
                <a:latin typeface="標楷體" pitchFamily="65" charset="-120"/>
                <a:ea typeface="標楷體" pitchFamily="65" charset="-120"/>
              </a:rPr>
              <a:t>安全閥的設定壓力以原製造廠之出廠規定為準。</a:t>
            </a:r>
          </a:p>
          <a:p>
            <a:pPr eaLnBrk="1" hangingPunct="1">
              <a:buFont typeface="Arial" charset="0"/>
              <a:buNone/>
            </a:pPr>
            <a:r>
              <a:rPr lang="en-US" altLang="zh-TW" sz="2400" smtClean="0">
                <a:latin typeface="標楷體" pitchFamily="65" charset="-120"/>
                <a:ea typeface="標楷體" pitchFamily="65" charset="-120"/>
              </a:rPr>
              <a:t>  4.</a:t>
            </a:r>
            <a:r>
              <a:rPr lang="zh-TW" altLang="zh-TW" sz="2400" smtClean="0">
                <a:latin typeface="標楷體" pitchFamily="65" charset="-120"/>
                <a:ea typeface="標楷體" pitchFamily="65" charset="-120"/>
              </a:rPr>
              <a:t>性能測試合格者於氣密測試壓力時不得洩漏。</a:t>
            </a:r>
          </a:p>
          <a:p>
            <a:pPr eaLnBrk="1" hangingPunct="1">
              <a:buFont typeface="Arial" charset="0"/>
              <a:buNone/>
            </a:pPr>
            <a:endParaRPr lang="en-US" altLang="zh-TW" sz="2400" smtClean="0">
              <a:latin typeface="標楷體" pitchFamily="65" charset="-120"/>
              <a:ea typeface="標楷體" pitchFamily="65" charset="-120"/>
            </a:endParaRPr>
          </a:p>
          <a:p>
            <a:pPr eaLnBrk="1" hangingPunct="1">
              <a:buFont typeface="Arial" charset="0"/>
              <a:buNone/>
            </a:pPr>
            <a:endParaRPr lang="zh-TW" altLang="zh-TW" sz="2400" smtClean="0">
              <a:latin typeface="標楷體" pitchFamily="65" charset="-120"/>
              <a:ea typeface="標楷體" pitchFamily="65" charset="-120"/>
            </a:endParaRPr>
          </a:p>
          <a:p>
            <a:pPr eaLnBrk="1" hangingPunct="1">
              <a:buFont typeface="Arial" charset="0"/>
              <a:buNone/>
            </a:pPr>
            <a:endParaRPr lang="zh-TW" altLang="zh-TW" sz="2800" smtClean="0">
              <a:latin typeface="標楷體" pitchFamily="65" charset="-120"/>
              <a:ea typeface="標楷體" pitchFamily="65" charset="-120"/>
            </a:endParaRPr>
          </a:p>
          <a:p>
            <a:pPr eaLnBrk="1" hangingPunct="1"/>
            <a:endParaRPr lang="zh-TW" altLang="en-US" smtClean="0"/>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BF866418-A9CF-45CF-9206-23423C3B0126}" type="slidenum">
              <a:rPr lang="en-US" altLang="zh-TW" smtClean="0"/>
              <a:pPr>
                <a:defRPr/>
              </a:pPr>
              <a:t>39</a:t>
            </a:fld>
            <a:endParaRPr lang="en-US" altLang="zh-TW"/>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8195" name="內容版面配置區 2"/>
          <p:cNvSpPr>
            <a:spLocks noGrp="1"/>
          </p:cNvSpPr>
          <p:nvPr>
            <p:ph idx="1"/>
          </p:nvPr>
        </p:nvSpPr>
        <p:spPr/>
        <p:txBody>
          <a:bodyPr/>
          <a:lstStyle/>
          <a:p>
            <a:pPr eaLnBrk="1" hangingPunct="1">
              <a:buFont typeface="Arial" charset="0"/>
              <a:buNone/>
            </a:pPr>
            <a:r>
              <a:rPr lang="zh-TW" altLang="en-US" b="1" smtClean="0">
                <a:latin typeface="標楷體" pitchFamily="65" charset="-120"/>
                <a:ea typeface="標楷體" pitchFamily="65" charset="-120"/>
              </a:rPr>
              <a:t>檢驗作業流程出現的缺失問題</a:t>
            </a:r>
            <a:endParaRPr lang="en-US" altLang="zh-TW" b="1" smtClean="0">
              <a:latin typeface="標楷體" pitchFamily="65" charset="-120"/>
              <a:ea typeface="標楷體" pitchFamily="65" charset="-120"/>
            </a:endParaRPr>
          </a:p>
          <a:p>
            <a:pPr eaLnBrk="1" hangingPunct="1"/>
            <a:r>
              <a:rPr lang="zh-TW" altLang="en-US" smtClean="0">
                <a:latin typeface="標楷體" pitchFamily="65" charset="-120"/>
                <a:ea typeface="標楷體" pitchFamily="65" charset="-120"/>
              </a:rPr>
              <a:t>未使用原始鋼號登錄資料</a:t>
            </a:r>
            <a:endParaRPr lang="en-US" altLang="zh-TW" smtClean="0">
              <a:latin typeface="標楷體" pitchFamily="65" charset="-120"/>
              <a:ea typeface="標楷體" pitchFamily="65" charset="-120"/>
            </a:endParaRPr>
          </a:p>
          <a:p>
            <a:pPr eaLnBrk="1" hangingPunct="1"/>
            <a:r>
              <a:rPr lang="zh-TW" altLang="en-US" smtClean="0">
                <a:latin typeface="標楷體" pitchFamily="65" charset="-120"/>
                <a:ea typeface="標楷體" pitchFamily="65" charset="-120"/>
              </a:rPr>
              <a:t>跳過一個重要的作業步驟</a:t>
            </a:r>
            <a:r>
              <a:rPr lang="en-US" altLang="zh-TW" smtClean="0">
                <a:latin typeface="標楷體" pitchFamily="65" charset="-120"/>
                <a:ea typeface="標楷體" pitchFamily="65" charset="-120"/>
              </a:rPr>
              <a:t>__</a:t>
            </a:r>
            <a:r>
              <a:rPr lang="zh-TW" altLang="en-US" smtClean="0">
                <a:latin typeface="標楷體" pitchFamily="65" charset="-120"/>
                <a:ea typeface="標楷體" pitchFamily="65" charset="-120"/>
              </a:rPr>
              <a:t>音響檢查</a:t>
            </a:r>
            <a:endParaRPr lang="en-US" altLang="zh-TW" smtClean="0">
              <a:latin typeface="標楷體" pitchFamily="65" charset="-120"/>
              <a:ea typeface="標楷體" pitchFamily="65" charset="-120"/>
            </a:endParaRPr>
          </a:p>
          <a:p>
            <a:pPr eaLnBrk="1" hangingPunct="1"/>
            <a:r>
              <a:rPr lang="zh-TW" altLang="en-US" smtClean="0">
                <a:latin typeface="標楷體" pitchFamily="65" charset="-120"/>
                <a:ea typeface="標楷體" pitchFamily="65" charset="-120"/>
              </a:rPr>
              <a:t>新鋼瓶掛環前置作業未落實</a:t>
            </a:r>
            <a:endParaRPr lang="en-US" altLang="zh-TW" smtClean="0">
              <a:latin typeface="標楷體" pitchFamily="65" charset="-120"/>
              <a:ea typeface="標楷體" pitchFamily="65" charset="-120"/>
            </a:endParaRPr>
          </a:p>
          <a:p>
            <a:pPr eaLnBrk="1" hangingPunct="1"/>
            <a:r>
              <a:rPr lang="zh-TW" altLang="en-US" smtClean="0">
                <a:latin typeface="標楷體" pitchFamily="65" charset="-120"/>
                <a:ea typeface="標楷體" pitchFamily="65" charset="-120"/>
              </a:rPr>
              <a:t>檢查結束鋼印與鋼瓶外觀顏色仍不相符</a:t>
            </a:r>
            <a:endParaRPr lang="en-US" altLang="zh-TW" smtClean="0">
              <a:latin typeface="標楷體" pitchFamily="65" charset="-120"/>
              <a:ea typeface="標楷體" pitchFamily="65" charset="-120"/>
            </a:endParaRPr>
          </a:p>
          <a:p>
            <a:pPr eaLnBrk="1" hangingPunct="1"/>
            <a:endParaRPr lang="en-US" altLang="zh-TW" smtClean="0">
              <a:latin typeface="標楷體" pitchFamily="65" charset="-120"/>
              <a:ea typeface="標楷體" pitchFamily="65" charset="-120"/>
            </a:endParaRPr>
          </a:p>
          <a:p>
            <a:pPr eaLnBrk="1" hangingPunct="1"/>
            <a:endParaRPr lang="zh-TW" altLang="en-US" smtClean="0">
              <a:latin typeface="標楷體" pitchFamily="65" charset="-120"/>
              <a:ea typeface="標楷體" pitchFamily="65" charset="-120"/>
            </a:endParaRPr>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6FA44670-8479-4E4D-90B5-4DCFEC89D7E4}" type="slidenum">
              <a:rPr lang="en-US" altLang="zh-TW"/>
              <a:pPr>
                <a:defRPr/>
              </a:pPr>
              <a:t>4</a:t>
            </a:fld>
            <a:endParaRPr lang="en-US" altLang="zh-TW"/>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457200" y="274638"/>
            <a:ext cx="7696200" cy="1143000"/>
          </a:xfrm>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44035" name="內容版面配置區 2"/>
          <p:cNvSpPr>
            <a:spLocks noGrp="1"/>
          </p:cNvSpPr>
          <p:nvPr>
            <p:ph idx="1"/>
          </p:nvPr>
        </p:nvSpPr>
        <p:spPr>
          <a:xfrm>
            <a:off x="457200" y="1600200"/>
            <a:ext cx="7696200" cy="762000"/>
          </a:xfrm>
        </p:spPr>
        <p:txBody>
          <a:bodyPr/>
          <a:lstStyle/>
          <a:p>
            <a:pPr algn="ctr" eaLnBrk="1" hangingPunct="1">
              <a:buFont typeface="Arial" charset="0"/>
              <a:buNone/>
            </a:pPr>
            <a:r>
              <a:rPr lang="en-US" altLang="zh-TW" sz="4400" smtClean="0"/>
              <a:t>The End</a:t>
            </a:r>
            <a:endParaRPr lang="zh-TW" altLang="en-US" sz="4400" smtClean="0"/>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EDAAF2B6-14FD-47D0-8E9E-D1AE635C1BF5}" type="slidenum">
              <a:rPr lang="en-US" altLang="zh-TW"/>
              <a:pPr>
                <a:defRPr/>
              </a:pPr>
              <a:t>40</a:t>
            </a:fld>
            <a:endParaRPr lang="en-US" altLang="zh-TW"/>
          </a:p>
        </p:txBody>
      </p:sp>
      <p:pic>
        <p:nvPicPr>
          <p:cNvPr id="44038" name="圖片 5" descr="15.jpg"/>
          <p:cNvPicPr>
            <a:picLocks noChangeAspect="1"/>
          </p:cNvPicPr>
          <p:nvPr/>
        </p:nvPicPr>
        <p:blipFill>
          <a:blip r:embed="rId2" cstate="print"/>
          <a:srcRect/>
          <a:stretch>
            <a:fillRect/>
          </a:stretch>
        </p:blipFill>
        <p:spPr bwMode="auto">
          <a:xfrm>
            <a:off x="0" y="3124200"/>
            <a:ext cx="91440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pic>
        <p:nvPicPr>
          <p:cNvPr id="9219" name="內容版面配置區 5" descr="tr10211.jpg"/>
          <p:cNvPicPr>
            <a:picLocks noGrp="1" noChangeAspect="1"/>
          </p:cNvPicPr>
          <p:nvPr>
            <p:ph idx="1"/>
          </p:nvPr>
        </p:nvPicPr>
        <p:blipFill>
          <a:blip r:embed="rId3" cstate="print"/>
          <a:srcRect/>
          <a:stretch>
            <a:fillRect/>
          </a:stretch>
        </p:blipFill>
        <p:spPr>
          <a:xfrm>
            <a:off x="1828800" y="1295400"/>
            <a:ext cx="4930775" cy="5181600"/>
          </a:xfrm>
        </p:spPr>
      </p:pic>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27C64158-E9B2-44E5-8126-B511B6A4CDD0}" type="slidenum">
              <a:rPr lang="en-US" altLang="zh-TW"/>
              <a:pPr>
                <a:defRPr/>
              </a:pPr>
              <a:t>5</a:t>
            </a:fld>
            <a:endParaRPr lang="en-US" altLang="zh-TW"/>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A50303AA-BF61-452D-84EE-F486876D078C}" type="slidenum">
              <a:rPr lang="en-US" altLang="zh-TW"/>
              <a:pPr>
                <a:defRPr/>
              </a:pPr>
              <a:t>6</a:t>
            </a:fld>
            <a:endParaRPr lang="en-US" altLang="zh-TW"/>
          </a:p>
        </p:txBody>
      </p:sp>
      <p:pic>
        <p:nvPicPr>
          <p:cNvPr id="10245" name="Picture 6"/>
          <p:cNvPicPr>
            <a:picLocks noGrp="1" noChangeAspect="1" noChangeArrowheads="1"/>
          </p:cNvPicPr>
          <p:nvPr>
            <p:ph idx="1"/>
          </p:nvPr>
        </p:nvPicPr>
        <p:blipFill>
          <a:blip r:embed="rId2" cstate="print"/>
          <a:srcRect/>
          <a:stretch>
            <a:fillRect/>
          </a:stretch>
        </p:blipFill>
        <p:spPr>
          <a:xfrm>
            <a:off x="838200" y="1371600"/>
            <a:ext cx="7086600"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11267" name="內容版面配置區 2"/>
          <p:cNvSpPr>
            <a:spLocks noGrp="1"/>
          </p:cNvSpPr>
          <p:nvPr>
            <p:ph idx="1"/>
          </p:nvPr>
        </p:nvSpPr>
        <p:spPr/>
        <p:txBody>
          <a:bodyPr/>
          <a:lstStyle/>
          <a:p>
            <a:pPr eaLnBrk="1" hangingPunct="1">
              <a:buFont typeface="Wingdings" pitchFamily="2" charset="2"/>
              <a:buChar char="Ø"/>
            </a:pPr>
            <a:r>
              <a:rPr lang="zh-TW" altLang="en-US" b="1" smtClean="0">
                <a:latin typeface="標楷體" pitchFamily="65" charset="-120"/>
                <a:ea typeface="標楷體" pitchFamily="65" charset="-120"/>
              </a:rPr>
              <a:t>鋼瓶之塗裝顏色</a:t>
            </a:r>
            <a:endParaRPr lang="en-US" altLang="zh-TW" b="1" smtClean="0">
              <a:latin typeface="標楷體" pitchFamily="65" charset="-120"/>
              <a:ea typeface="標楷體" pitchFamily="65" charset="-120"/>
            </a:endParaRPr>
          </a:p>
          <a:p>
            <a:pPr eaLnBrk="1" hangingPunct="1">
              <a:buFont typeface="Wingdings" pitchFamily="2" charset="2"/>
              <a:buChar char="Ø"/>
            </a:pPr>
            <a:endParaRPr lang="en-US" altLang="zh-TW" smtClean="0">
              <a:latin typeface="標楷體" pitchFamily="65" charset="-120"/>
              <a:ea typeface="標楷體" pitchFamily="65" charset="-120"/>
            </a:endParaRPr>
          </a:p>
          <a:p>
            <a:pPr eaLnBrk="1" hangingPunct="1">
              <a:buFont typeface="Wingdings" pitchFamily="2" charset="2"/>
              <a:buChar char="Ø"/>
            </a:pPr>
            <a:endParaRPr lang="en-US" altLang="zh-TW" smtClean="0">
              <a:latin typeface="標楷體" pitchFamily="65" charset="-120"/>
              <a:ea typeface="標楷體" pitchFamily="65" charset="-120"/>
            </a:endParaRPr>
          </a:p>
          <a:p>
            <a:pPr eaLnBrk="1" hangingPunct="1">
              <a:buFont typeface="Wingdings" pitchFamily="2" charset="2"/>
              <a:buChar char="Ø"/>
            </a:pPr>
            <a:endParaRPr lang="en-US" altLang="zh-TW" smtClean="0">
              <a:latin typeface="標楷體" pitchFamily="65" charset="-120"/>
              <a:ea typeface="標楷體" pitchFamily="65" charset="-120"/>
            </a:endParaRPr>
          </a:p>
          <a:p>
            <a:pPr eaLnBrk="1" hangingPunct="1">
              <a:buFont typeface="Arial" charset="0"/>
              <a:buNone/>
            </a:pPr>
            <a:r>
              <a:rPr lang="zh-TW" altLang="zh-TW" sz="2000" b="1" smtClean="0">
                <a:latin typeface="標楷體" pitchFamily="65" charset="-120"/>
                <a:ea typeface="標楷體" pitchFamily="65" charset="-120"/>
              </a:rPr>
              <a:t>註</a:t>
            </a:r>
            <a:r>
              <a:rPr lang="en-US" altLang="zh-TW" sz="2000" b="1" smtClean="0">
                <a:latin typeface="標楷體" pitchFamily="65" charset="-120"/>
                <a:ea typeface="標楷體" pitchFamily="65" charset="-120"/>
              </a:rPr>
              <a:t>:1.</a:t>
            </a:r>
            <a:r>
              <a:rPr lang="zh-TW" altLang="zh-TW" sz="2000" b="1" smtClean="0">
                <a:latin typeface="標楷體" pitchFamily="65" charset="-120"/>
                <a:ea typeface="標楷體" pitchFamily="65" charset="-120"/>
              </a:rPr>
              <a:t>上表未表列之氣體，依中國國家標準</a:t>
            </a:r>
            <a:r>
              <a:rPr lang="en-US" altLang="zh-TW" sz="2000" b="1" smtClean="0">
                <a:latin typeface="標楷體" pitchFamily="65" charset="-120"/>
                <a:ea typeface="標楷體" pitchFamily="65" charset="-120"/>
              </a:rPr>
              <a:t>(CNS)</a:t>
            </a:r>
            <a:r>
              <a:rPr lang="zh-TW" altLang="zh-TW" sz="2000" b="1" smtClean="0">
                <a:latin typeface="標楷體" pitchFamily="65" charset="-120"/>
                <a:ea typeface="標楷體" pitchFamily="65" charset="-120"/>
              </a:rPr>
              <a:t>規定</a:t>
            </a:r>
            <a:endParaRPr lang="en-US" altLang="zh-TW" sz="2000" b="1" smtClean="0">
              <a:latin typeface="標楷體" pitchFamily="65" charset="-120"/>
              <a:ea typeface="標楷體" pitchFamily="65" charset="-120"/>
            </a:endParaRPr>
          </a:p>
          <a:p>
            <a:pPr eaLnBrk="1" hangingPunct="1">
              <a:buFont typeface="Arial" charset="0"/>
              <a:buNone/>
            </a:pPr>
            <a:r>
              <a:rPr lang="en-US" altLang="zh-TW" sz="2000" smtClean="0">
                <a:latin typeface="標楷體" pitchFamily="65" charset="-120"/>
                <a:ea typeface="標楷體" pitchFamily="65" charset="-120"/>
              </a:rPr>
              <a:t>   2.</a:t>
            </a:r>
            <a:r>
              <a:rPr lang="zh-TW" altLang="en-US" sz="2000" smtClean="0">
                <a:latin typeface="標楷體" pitchFamily="65" charset="-120"/>
                <a:ea typeface="標楷體" pitchFamily="65" charset="-120"/>
              </a:rPr>
              <a:t>調和油漆應以原廠指定之有機溶劑調和，千萬不可用松香水調漆。</a:t>
            </a:r>
            <a:endParaRPr lang="zh-TW" altLang="zh-TW" sz="2000" smtClean="0">
              <a:latin typeface="標楷體" pitchFamily="65" charset="-120"/>
              <a:ea typeface="標楷體" pitchFamily="65" charset="-120"/>
            </a:endParaRPr>
          </a:p>
          <a:p>
            <a:pPr eaLnBrk="1" hangingPunct="1"/>
            <a:endParaRPr lang="en-US" altLang="zh-TW" smtClean="0">
              <a:latin typeface="標楷體" pitchFamily="65" charset="-120"/>
              <a:ea typeface="標楷體" pitchFamily="65" charset="-120"/>
            </a:endParaRPr>
          </a:p>
          <a:p>
            <a:pPr eaLnBrk="1" hangingPunct="1"/>
            <a:endParaRPr lang="zh-TW" altLang="en-US" smtClean="0">
              <a:latin typeface="標楷體" pitchFamily="65" charset="-120"/>
              <a:ea typeface="標楷體" pitchFamily="65" charset="-120"/>
            </a:endParaRPr>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3C5CCBD5-A76B-4E3A-B6E2-008781EDA1D4}" type="slidenum">
              <a:rPr lang="en-US" altLang="zh-TW"/>
              <a:pPr>
                <a:defRPr/>
              </a:pPr>
              <a:t>7</a:t>
            </a:fld>
            <a:endParaRPr lang="en-US" altLang="zh-TW"/>
          </a:p>
        </p:txBody>
      </p:sp>
      <p:graphicFrame>
        <p:nvGraphicFramePr>
          <p:cNvPr id="6" name="表格 5"/>
          <p:cNvGraphicFramePr>
            <a:graphicFrameLocks noGrp="1"/>
          </p:cNvGraphicFramePr>
          <p:nvPr/>
        </p:nvGraphicFramePr>
        <p:xfrm>
          <a:off x="609600" y="2362200"/>
          <a:ext cx="8153400" cy="1527175"/>
        </p:xfrm>
        <a:graphic>
          <a:graphicData uri="http://schemas.openxmlformats.org/drawingml/2006/table">
            <a:tbl>
              <a:tblPr/>
              <a:tblGrid>
                <a:gridCol w="1019175"/>
                <a:gridCol w="844550"/>
                <a:gridCol w="854075"/>
                <a:gridCol w="1009650"/>
                <a:gridCol w="854075"/>
                <a:gridCol w="1243013"/>
                <a:gridCol w="1309687"/>
                <a:gridCol w="1019175"/>
              </a:tblGrid>
              <a:tr h="66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500" b="1" i="0" u="none" strike="noStrike" cap="none" normalizeH="0" baseline="0" smtClean="0">
                          <a:ln>
                            <a:noFill/>
                          </a:ln>
                          <a:solidFill>
                            <a:srgbClr val="FFFFFF"/>
                          </a:solidFill>
                          <a:effectLst/>
                          <a:latin typeface="標楷體" pitchFamily="65" charset="-120"/>
                          <a:ea typeface="標楷體" pitchFamily="65" charset="-120"/>
                        </a:rPr>
                        <a:t>高壓氣體之種類</a:t>
                      </a:r>
                      <a:endParaRPr kumimoji="0" lang="zh-TW" altLang="en-US" sz="1500" b="1" i="0" u="none" strike="noStrike" cap="none" normalizeH="0" baseline="0" smtClean="0">
                        <a:ln>
                          <a:noFill/>
                        </a:ln>
                        <a:solidFill>
                          <a:srgbClr val="FFFFFF"/>
                        </a:solidFill>
                        <a:effectLst/>
                        <a:latin typeface="標楷體" pitchFamily="65" charset="-12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42875" marR="0" lvl="0" indent="0" algn="ctr" defTabSz="914400" rtl="0" eaLnBrk="0" fontAlgn="base" latinLnBrk="0" hangingPunct="1">
                        <a:lnSpc>
                          <a:spcPts val="2000"/>
                        </a:lnSpc>
                        <a:spcBef>
                          <a:spcPct val="0"/>
                        </a:spcBef>
                        <a:spcAft>
                          <a:spcPts val="400"/>
                        </a:spcAft>
                        <a:buClrTx/>
                        <a:buSzTx/>
                        <a:buFontTx/>
                        <a:buNone/>
                        <a:tabLst/>
                      </a:pPr>
                      <a:r>
                        <a:rPr kumimoji="0" 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氧</a:t>
                      </a:r>
                      <a:r>
                        <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 </a:t>
                      </a:r>
                      <a:r>
                        <a:rPr kumimoji="0" 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氣</a:t>
                      </a:r>
                      <a:endPar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p>
                      <a:pPr marL="142875" marR="0" lvl="0" indent="0" algn="ctr" defTabSz="914400" rtl="0" eaLnBrk="0" fontAlgn="base" latinLnBrk="0" hangingPunct="1">
                        <a:lnSpc>
                          <a:spcPts val="2000"/>
                        </a:lnSpc>
                        <a:spcBef>
                          <a:spcPct val="0"/>
                        </a:spcBef>
                        <a:spcAft>
                          <a:spcPts val="400"/>
                        </a:spcAft>
                        <a:buClrTx/>
                        <a:buSzTx/>
                        <a:buFontTx/>
                        <a:buNone/>
                        <a:tabLst/>
                      </a:pPr>
                      <a:r>
                        <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O</a:t>
                      </a:r>
                      <a:r>
                        <a:rPr kumimoji="0" lang="en-US" altLang="zh-TW" sz="1500" b="1" i="0" u="none" strike="noStrike" cap="none" normalizeH="0" baseline="-25000" smtClean="0">
                          <a:ln>
                            <a:noFill/>
                          </a:ln>
                          <a:solidFill>
                            <a:srgbClr val="FFFFFF"/>
                          </a:solidFill>
                          <a:effectLst/>
                          <a:latin typeface="標楷體" pitchFamily="65" charset="-120"/>
                          <a:ea typeface="標楷體" pitchFamily="65" charset="-120"/>
                          <a:cs typeface="Times New Roman" pitchFamily="18" charset="0"/>
                        </a:rPr>
                        <a:t>2</a:t>
                      </a:r>
                      <a:endParaRPr kumimoji="0" lang="zh-TW" altLang="zh-TW" sz="1500" b="1" i="0" u="none" strike="noStrike" cap="none" normalizeH="0" baseline="-25000" smtClean="0">
                        <a:ln>
                          <a:noFill/>
                        </a:ln>
                        <a:solidFill>
                          <a:srgbClr val="FFFFFF"/>
                        </a:solidFill>
                        <a:effectLst/>
                        <a:latin typeface="標楷體" pitchFamily="65" charset="-120"/>
                        <a:ea typeface="標楷體" pitchFamily="65" charset="-120"/>
                        <a:cs typeface="Times New Roman" pitchFamily="18" charset="0"/>
                      </a:endParaRPr>
                    </a:p>
                  </a:txBody>
                  <a:tcPr marL="17780" marR="177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1">
                        <a:lnSpc>
                          <a:spcPts val="2000"/>
                        </a:lnSpc>
                        <a:spcBef>
                          <a:spcPct val="0"/>
                        </a:spcBef>
                        <a:spcAft>
                          <a:spcPts val="400"/>
                        </a:spcAft>
                        <a:buClrTx/>
                        <a:buSzTx/>
                        <a:buFontTx/>
                        <a:buNone/>
                        <a:tabLst/>
                      </a:pPr>
                      <a:r>
                        <a:rPr kumimoji="0" lang="zh-TW"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氮</a:t>
                      </a:r>
                      <a:r>
                        <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 </a:t>
                      </a:r>
                      <a:r>
                        <a:rPr kumimoji="0" lang="zh-TW"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氣</a:t>
                      </a:r>
                      <a:endPar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p>
                      <a:pPr marL="0" marR="0" lvl="0" indent="0" algn="ctr" defTabSz="914400" rtl="0" eaLnBrk="0" fontAlgn="base" latinLnBrk="0" hangingPunct="1">
                        <a:lnSpc>
                          <a:spcPts val="2000"/>
                        </a:lnSpc>
                        <a:spcBef>
                          <a:spcPct val="0"/>
                        </a:spcBef>
                        <a:spcAft>
                          <a:spcPts val="400"/>
                        </a:spcAft>
                        <a:buClrTx/>
                        <a:buSzTx/>
                        <a:buFontTx/>
                        <a:buNone/>
                        <a:tabLst/>
                      </a:pPr>
                      <a:r>
                        <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N</a:t>
                      </a:r>
                      <a:r>
                        <a:rPr kumimoji="0" lang="en-US" altLang="zh-TW" sz="1500" b="1" i="0" u="none" strike="noStrike" cap="none" normalizeH="0" baseline="-25000" smtClean="0">
                          <a:ln>
                            <a:noFill/>
                          </a:ln>
                          <a:solidFill>
                            <a:srgbClr val="FFFFFF"/>
                          </a:solidFill>
                          <a:effectLst/>
                          <a:latin typeface="標楷體" pitchFamily="65" charset="-120"/>
                          <a:ea typeface="標楷體" pitchFamily="65" charset="-120"/>
                          <a:cs typeface="Times New Roman" pitchFamily="18" charset="0"/>
                        </a:rPr>
                        <a:t>2</a:t>
                      </a:r>
                      <a:endParaRPr kumimoji="0" lang="zh-TW" altLang="zh-TW" sz="1500" b="1" i="0" u="none" strike="noStrike" cap="none" normalizeH="0" baseline="-25000" smtClean="0">
                        <a:ln>
                          <a:noFill/>
                        </a:ln>
                        <a:solidFill>
                          <a:srgbClr val="FFFFFF"/>
                        </a:solidFill>
                        <a:effectLst/>
                        <a:latin typeface="標楷體" pitchFamily="65" charset="-120"/>
                        <a:ea typeface="標楷體" pitchFamily="65" charset="-120"/>
                        <a:cs typeface="Times New Roman" pitchFamily="18" charset="0"/>
                      </a:endParaRPr>
                    </a:p>
                    <a:p>
                      <a:pPr marL="0" marR="0" lvl="0" indent="0" algn="ctr" defTabSz="914400" rtl="0" eaLnBrk="0" fontAlgn="base" latinLnBrk="0" hangingPunct="1">
                        <a:lnSpc>
                          <a:spcPts val="2000"/>
                        </a:lnSpc>
                        <a:spcBef>
                          <a:spcPct val="0"/>
                        </a:spcBef>
                        <a:spcAft>
                          <a:spcPts val="400"/>
                        </a:spcAft>
                        <a:buClrTx/>
                        <a:buSzTx/>
                        <a:buFontTx/>
                        <a:buNone/>
                        <a:tabLst/>
                      </a:pPr>
                      <a:endParaRPr kumimoji="0" lang="zh-TW"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17780" marR="177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42875" marR="0" lvl="0" indent="0" algn="ctr" defTabSz="914400" rtl="0" eaLnBrk="0" fontAlgn="base" latinLnBrk="0" hangingPunct="1">
                        <a:lnSpc>
                          <a:spcPts val="2000"/>
                        </a:lnSpc>
                        <a:spcBef>
                          <a:spcPct val="0"/>
                        </a:spcBef>
                        <a:spcAft>
                          <a:spcPts val="400"/>
                        </a:spcAft>
                        <a:buClrTx/>
                        <a:buSzTx/>
                        <a:buFontTx/>
                        <a:buNone/>
                        <a:tabLst/>
                      </a:pPr>
                      <a:r>
                        <a:rPr kumimoji="0" 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氬</a:t>
                      </a:r>
                      <a:r>
                        <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 </a:t>
                      </a:r>
                      <a:r>
                        <a:rPr kumimoji="0" 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氣</a:t>
                      </a:r>
                      <a:endPar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p>
                      <a:pPr marL="142875" marR="0" lvl="0" indent="0" algn="ctr" defTabSz="914400" rtl="0" eaLnBrk="0" fontAlgn="base" latinLnBrk="0" hangingPunct="1">
                        <a:lnSpc>
                          <a:spcPts val="2000"/>
                        </a:lnSpc>
                        <a:spcBef>
                          <a:spcPct val="0"/>
                        </a:spcBef>
                        <a:spcAft>
                          <a:spcPts val="400"/>
                        </a:spcAft>
                        <a:buClrTx/>
                        <a:buSzTx/>
                        <a:buFontTx/>
                        <a:buNone/>
                        <a:tabLst/>
                      </a:pPr>
                      <a:r>
                        <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Ar</a:t>
                      </a:r>
                      <a:endParaRPr kumimoji="0" lang="zh-TW"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17780" marR="177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42875" marR="0" lvl="0" indent="0" algn="ctr" defTabSz="914400" rtl="0" eaLnBrk="0" fontAlgn="base" latinLnBrk="0" hangingPunct="1">
                        <a:lnSpc>
                          <a:spcPts val="2000"/>
                        </a:lnSpc>
                        <a:spcBef>
                          <a:spcPct val="0"/>
                        </a:spcBef>
                        <a:spcAft>
                          <a:spcPts val="400"/>
                        </a:spcAft>
                        <a:buClrTx/>
                        <a:buSzTx/>
                        <a:buFontTx/>
                        <a:buNone/>
                        <a:tabLst/>
                      </a:pPr>
                      <a:r>
                        <a:rPr kumimoji="0" 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氦</a:t>
                      </a:r>
                      <a:r>
                        <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 </a:t>
                      </a:r>
                      <a:r>
                        <a:rPr kumimoji="0" 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氣</a:t>
                      </a:r>
                      <a:endPar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p>
                      <a:pPr marL="142875" marR="0" lvl="0" indent="0" algn="ctr" defTabSz="914400" rtl="0" eaLnBrk="0" fontAlgn="base" latinLnBrk="0" hangingPunct="1">
                        <a:lnSpc>
                          <a:spcPts val="2000"/>
                        </a:lnSpc>
                        <a:spcBef>
                          <a:spcPct val="0"/>
                        </a:spcBef>
                        <a:spcAft>
                          <a:spcPts val="400"/>
                        </a:spcAft>
                        <a:buClrTx/>
                        <a:buSzTx/>
                        <a:buFontTx/>
                        <a:buNone/>
                        <a:tabLst/>
                      </a:pPr>
                      <a:r>
                        <a:rPr kumimoji="0" lang="en-US"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He</a:t>
                      </a:r>
                      <a:endParaRPr kumimoji="0" lang="zh-TW" alt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17780" marR="177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42875" marR="0" lvl="0" indent="0" algn="ctr" defTabSz="914400" rtl="0" eaLnBrk="0" fontAlgn="base" latinLnBrk="0" hangingPunct="1">
                        <a:lnSpc>
                          <a:spcPts val="2000"/>
                        </a:lnSpc>
                        <a:spcBef>
                          <a:spcPct val="0"/>
                        </a:spcBef>
                        <a:spcAft>
                          <a:spcPts val="400"/>
                        </a:spcAft>
                        <a:buClrTx/>
                        <a:buSzTx/>
                        <a:buFontTx/>
                        <a:buNone/>
                        <a:tabLst/>
                      </a:pPr>
                      <a:r>
                        <a:rPr kumimoji="0" lang="zh-TW" sz="15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rPr>
                        <a:t>氫氣及可燃性氣體</a:t>
                      </a:r>
                    </a:p>
                  </a:txBody>
                  <a:tcPr marL="17780" marR="177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1">
                        <a:lnSpc>
                          <a:spcPts val="2000"/>
                        </a:lnSpc>
                        <a:spcBef>
                          <a:spcPct val="0"/>
                        </a:spcBef>
                        <a:spcAft>
                          <a:spcPts val="400"/>
                        </a:spcAft>
                        <a:buClrTx/>
                        <a:buSzTx/>
                        <a:buFontTx/>
                        <a:buNone/>
                        <a:tabLst/>
                      </a:pPr>
                      <a:r>
                        <a:rPr kumimoji="0" lang="zh-TW" altLang="zh-TW" sz="1500" b="1" i="0" u="none" strike="noStrike" cap="none" normalizeH="0" baseline="0" smtClean="0">
                          <a:ln>
                            <a:noFill/>
                          </a:ln>
                          <a:solidFill>
                            <a:srgbClr val="FFFFFF"/>
                          </a:solidFill>
                          <a:effectLst/>
                          <a:latin typeface="標楷體" pitchFamily="65" charset="-120"/>
                          <a:ea typeface="標楷體" pitchFamily="65" charset="-120"/>
                        </a:rPr>
                        <a:t>液化二氧化碳</a:t>
                      </a:r>
                      <a:endParaRPr kumimoji="0" lang="en-US" altLang="zh-TW" sz="1500" b="1" i="0" u="none" strike="noStrike" cap="none" normalizeH="0" baseline="0" smtClean="0">
                        <a:ln>
                          <a:noFill/>
                        </a:ln>
                        <a:solidFill>
                          <a:srgbClr val="FFFFFF"/>
                        </a:solidFill>
                        <a:effectLst/>
                        <a:latin typeface="標楷體" pitchFamily="65" charset="-120"/>
                        <a:ea typeface="標楷體" pitchFamily="65" charset="-120"/>
                      </a:endParaRPr>
                    </a:p>
                    <a:p>
                      <a:pPr marL="0" marR="0" lvl="0" indent="0" algn="ctr" defTabSz="914400" rtl="0" eaLnBrk="0" fontAlgn="base" latinLnBrk="0" hangingPunct="1">
                        <a:lnSpc>
                          <a:spcPts val="2000"/>
                        </a:lnSpc>
                        <a:spcBef>
                          <a:spcPct val="0"/>
                        </a:spcBef>
                        <a:spcAft>
                          <a:spcPts val="400"/>
                        </a:spcAft>
                        <a:buClrTx/>
                        <a:buSzTx/>
                        <a:buFontTx/>
                        <a:buNone/>
                        <a:tabLst/>
                      </a:pPr>
                      <a:r>
                        <a:rPr kumimoji="0" lang="en-US" altLang="zh-TW" sz="1500" b="1" i="0" u="none" strike="noStrike" cap="none" normalizeH="0" baseline="0" smtClean="0">
                          <a:ln>
                            <a:noFill/>
                          </a:ln>
                          <a:solidFill>
                            <a:srgbClr val="FFFFFF"/>
                          </a:solidFill>
                          <a:effectLst/>
                          <a:latin typeface="標楷體" pitchFamily="65" charset="-120"/>
                          <a:ea typeface="標楷體" pitchFamily="65" charset="-120"/>
                        </a:rPr>
                        <a:t>CO</a:t>
                      </a:r>
                      <a:r>
                        <a:rPr kumimoji="0" lang="en-US" altLang="zh-TW" sz="1500" b="1" i="0" u="none" strike="noStrike" cap="none" normalizeH="0" baseline="-25000" smtClean="0">
                          <a:ln>
                            <a:noFill/>
                          </a:ln>
                          <a:solidFill>
                            <a:srgbClr val="FFFFFF"/>
                          </a:solidFill>
                          <a:effectLst/>
                          <a:latin typeface="標楷體" pitchFamily="65" charset="-120"/>
                          <a:ea typeface="標楷體" pitchFamily="65" charset="-120"/>
                        </a:rPr>
                        <a:t>2</a:t>
                      </a:r>
                      <a:endParaRPr kumimoji="0" lang="zh-TW" altLang="zh-TW" sz="1500" b="1" i="0" u="none" strike="noStrike" cap="none" normalizeH="0" baseline="-25000" smtClean="0">
                        <a:ln>
                          <a:noFill/>
                        </a:ln>
                        <a:solidFill>
                          <a:srgbClr val="FFFFFF"/>
                        </a:solidFill>
                        <a:effectLst/>
                        <a:latin typeface="標楷體" pitchFamily="65" charset="-120"/>
                        <a:ea typeface="標楷體" pitchFamily="65" charset="-120"/>
                        <a:cs typeface="Times New Roman" pitchFamily="18" charset="0"/>
                      </a:endParaRPr>
                    </a:p>
                  </a:txBody>
                  <a:tcPr marL="17780" marR="177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500" b="1" i="0" u="none" strike="noStrike" cap="none" normalizeH="0" baseline="0" smtClean="0">
                          <a:ln>
                            <a:noFill/>
                          </a:ln>
                          <a:solidFill>
                            <a:srgbClr val="FFFFFF"/>
                          </a:solidFill>
                          <a:effectLst/>
                          <a:latin typeface="標楷體" pitchFamily="65" charset="-120"/>
                          <a:ea typeface="標楷體" pitchFamily="65" charset="-120"/>
                        </a:rPr>
                        <a:t>溶解乙炔</a:t>
                      </a:r>
                      <a:endParaRPr kumimoji="0" lang="zh-TW" altLang="en-US" sz="1500" b="1" i="0" u="none" strike="noStrike" cap="none" normalizeH="0" baseline="0" smtClean="0">
                        <a:ln>
                          <a:noFill/>
                        </a:ln>
                        <a:solidFill>
                          <a:srgbClr val="FFFFFF"/>
                        </a:solidFill>
                        <a:effectLst/>
                        <a:latin typeface="標楷體" pitchFamily="65" charset="-12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6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500" b="1" i="0" u="none" strike="noStrike" cap="none" normalizeH="0" baseline="0" smtClean="0">
                          <a:ln>
                            <a:noFill/>
                          </a:ln>
                          <a:solidFill>
                            <a:srgbClr val="000000"/>
                          </a:solidFill>
                          <a:effectLst/>
                          <a:latin typeface="標楷體" pitchFamily="65" charset="-120"/>
                          <a:ea typeface="標楷體" pitchFamily="65" charset="-120"/>
                        </a:rPr>
                        <a:t>胴體顏色</a:t>
                      </a:r>
                      <a:endParaRPr kumimoji="0" lang="zh-TW" altLang="en-US" sz="1500" b="0" i="0" u="none" strike="noStrike" cap="none" normalizeH="0" baseline="0" smtClean="0">
                        <a:ln>
                          <a:noFill/>
                        </a:ln>
                        <a:solidFill>
                          <a:srgbClr val="000000"/>
                        </a:solidFill>
                        <a:effectLst/>
                        <a:latin typeface="標楷體" pitchFamily="65" charset="-12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42875" marR="0" lvl="0" indent="0" algn="ctr" defTabSz="914400" rtl="0" eaLnBrk="0" fontAlgn="base" latinLnBrk="0" hangingPunct="1">
                        <a:lnSpc>
                          <a:spcPts val="2000"/>
                        </a:lnSpc>
                        <a:spcBef>
                          <a:spcPct val="0"/>
                        </a:spcBef>
                        <a:spcAft>
                          <a:spcPts val="400"/>
                        </a:spcAft>
                        <a:buClrTx/>
                        <a:buSzTx/>
                        <a:buFontTx/>
                        <a:buNone/>
                        <a:tabLst/>
                      </a:pPr>
                      <a:r>
                        <a:rPr kumimoji="0" lang="zh-TW" altLang="zh-TW" sz="16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黑色</a:t>
                      </a:r>
                    </a:p>
                    <a:p>
                      <a:pPr marL="142875" marR="0" lvl="0" indent="0" algn="ctr" defTabSz="914400" rtl="0" eaLnBrk="0" fontAlgn="base" latinLnBrk="0" hangingPunct="1">
                        <a:lnSpc>
                          <a:spcPts val="2000"/>
                        </a:lnSpc>
                        <a:spcBef>
                          <a:spcPct val="0"/>
                        </a:spcBef>
                        <a:spcAft>
                          <a:spcPts val="400"/>
                        </a:spcAft>
                        <a:buClrTx/>
                        <a:buSzTx/>
                        <a:buFontTx/>
                        <a:buNone/>
                        <a:tabLst/>
                      </a:pPr>
                      <a:endParaRPr kumimoji="0" lang="zh-TW" altLang="zh-TW" sz="16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17780" marR="177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1">
                        <a:lnSpc>
                          <a:spcPts val="2000"/>
                        </a:lnSpc>
                        <a:spcBef>
                          <a:spcPct val="0"/>
                        </a:spcBef>
                        <a:spcAft>
                          <a:spcPts val="400"/>
                        </a:spcAft>
                        <a:buClrTx/>
                        <a:buSzTx/>
                        <a:buFontTx/>
                        <a:buNone/>
                        <a:tabLst/>
                      </a:pPr>
                      <a:r>
                        <a:rPr kumimoji="0" lang="zh-TW" sz="16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銀灰色</a:t>
                      </a:r>
                    </a:p>
                  </a:txBody>
                  <a:tcPr marL="17780" marR="177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銀灰色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6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銀灰色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6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硃紅色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6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標楷體" pitchFamily="65" charset="-120"/>
                          <a:ea typeface="標楷體" pitchFamily="65" charset="-120"/>
                        </a:rPr>
                        <a:t>翠綠色</a:t>
                      </a:r>
                      <a:endParaRPr kumimoji="0" lang="zh-TW" altLang="en-US" sz="1600" b="1" i="0" u="none" strike="noStrike" cap="none" normalizeH="0" baseline="0" smtClean="0">
                        <a:ln>
                          <a:noFill/>
                        </a:ln>
                        <a:solidFill>
                          <a:srgbClr val="000000"/>
                        </a:solidFill>
                        <a:effectLst/>
                        <a:latin typeface="標楷體" pitchFamily="65" charset="-12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rgbClr val="000000"/>
                          </a:solidFill>
                          <a:effectLst/>
                          <a:latin typeface="標楷體" pitchFamily="65" charset="-120"/>
                          <a:ea typeface="標楷體" pitchFamily="65" charset="-120"/>
                        </a:rPr>
                        <a:t>咖啡色</a:t>
                      </a:r>
                      <a:endParaRPr kumimoji="0" lang="zh-TW" altLang="en-US" sz="1600" b="1" i="0" u="none" strike="noStrike" cap="none" normalizeH="0" baseline="0" smtClean="0">
                        <a:ln>
                          <a:noFill/>
                        </a:ln>
                        <a:solidFill>
                          <a:srgbClr val="000000"/>
                        </a:solidFill>
                        <a:effectLst/>
                        <a:latin typeface="標楷體" pitchFamily="65" charset="-12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12291" name="內容版面配置區 2"/>
          <p:cNvSpPr>
            <a:spLocks noGrp="1"/>
          </p:cNvSpPr>
          <p:nvPr>
            <p:ph idx="1"/>
          </p:nvPr>
        </p:nvSpPr>
        <p:spPr>
          <a:xfrm>
            <a:off x="457200" y="2362200"/>
            <a:ext cx="8229600" cy="3763963"/>
          </a:xfrm>
        </p:spPr>
        <p:txBody>
          <a:bodyPr/>
          <a:lstStyle/>
          <a:p>
            <a:pPr algn="ctr" eaLnBrk="1" hangingPunct="1">
              <a:buFont typeface="Arial" charset="0"/>
              <a:buNone/>
            </a:pPr>
            <a:r>
              <a:rPr lang="zh-TW" altLang="en-US" sz="5400" smtClean="0">
                <a:latin typeface="標楷體" pitchFamily="65" charset="-120"/>
                <a:ea typeface="標楷體" pitchFamily="65" charset="-120"/>
              </a:rPr>
              <a:t>新瓶檢驗與掛環</a:t>
            </a:r>
            <a:endParaRPr lang="en-US" altLang="zh-TW" sz="5400" smtClean="0">
              <a:latin typeface="標楷體" pitchFamily="65" charset="-120"/>
              <a:ea typeface="標楷體" pitchFamily="65" charset="-120"/>
            </a:endParaRPr>
          </a:p>
        </p:txBody>
      </p:sp>
      <p:sp>
        <p:nvSpPr>
          <p:cNvPr id="4" name="頁尾版面配置區 3"/>
          <p:cNvSpPr>
            <a:spLocks noGrp="1"/>
          </p:cNvSpPr>
          <p:nvPr>
            <p:ph type="ftr" sz="quarter" idx="11"/>
          </p:nvPr>
        </p:nvSpPr>
        <p:spPr/>
        <p:txBody>
          <a:bodyPr/>
          <a:lstStyle/>
          <a:p>
            <a:pPr>
              <a:defRPr/>
            </a:pPr>
            <a:r>
              <a:rPr lang="zh-TW" altLang="en-US" smtClean="0"/>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1FCE6C24-CDD2-4F2D-8889-3F00B5652814}" type="slidenum">
              <a:rPr lang="en-US" altLang="zh-TW" smtClean="0"/>
              <a:pPr>
                <a:defRPr/>
              </a:pPr>
              <a:t>8</a:t>
            </a:fld>
            <a:endParaRPr lang="en-US" altLang="zh-TW"/>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pPr eaLnBrk="1" hangingPunct="1"/>
            <a:r>
              <a:rPr lang="zh-TW" altLang="en-US" smtClean="0">
                <a:latin typeface="標楷體" pitchFamily="65" charset="-120"/>
                <a:ea typeface="標楷體" pitchFamily="65" charset="-120"/>
              </a:rPr>
              <a:t>檢驗實務</a:t>
            </a:r>
            <a:endParaRPr lang="zh-TW" altLang="en-US" smtClean="0"/>
          </a:p>
        </p:txBody>
      </p:sp>
      <p:sp>
        <p:nvSpPr>
          <p:cNvPr id="13315" name="內容版面配置區 2"/>
          <p:cNvSpPr>
            <a:spLocks noGrp="1"/>
          </p:cNvSpPr>
          <p:nvPr>
            <p:ph idx="1"/>
          </p:nvPr>
        </p:nvSpPr>
        <p:spPr>
          <a:xfrm>
            <a:off x="609600" y="1295400"/>
            <a:ext cx="8229600" cy="4525963"/>
          </a:xfrm>
        </p:spPr>
        <p:txBody>
          <a:bodyPr/>
          <a:lstStyle/>
          <a:p>
            <a:pPr eaLnBrk="1" hangingPunct="1">
              <a:buFont typeface="Arial" charset="0"/>
              <a:buNone/>
            </a:pPr>
            <a:r>
              <a:rPr lang="zh-TW" altLang="en-US" b="1" smtClean="0">
                <a:latin typeface="標楷體" pitchFamily="65" charset="-120"/>
                <a:ea typeface="標楷體" pitchFamily="65" charset="-120"/>
              </a:rPr>
              <a:t>新鋼瓶掛環</a:t>
            </a:r>
            <a:endParaRPr lang="en-US" altLang="zh-TW" b="1" smtClean="0">
              <a:latin typeface="標楷體" pitchFamily="65" charset="-120"/>
              <a:ea typeface="標楷體" pitchFamily="65" charset="-120"/>
            </a:endParaRPr>
          </a:p>
          <a:p>
            <a:pPr eaLnBrk="1" hangingPunct="1">
              <a:buFont typeface="Wingdings" pitchFamily="2" charset="2"/>
              <a:buChar char="Ø"/>
            </a:pPr>
            <a:r>
              <a:rPr lang="zh-TW" altLang="zh-TW" sz="2400" smtClean="0">
                <a:latin typeface="標楷體" pitchFamily="65" charset="-120"/>
                <a:ea typeface="標楷體" pitchFamily="65" charset="-120"/>
              </a:rPr>
              <a:t>鋼瓶進口時，須經正常通路以高壓無縫鋼瓶名義申報進口並經標準檢驗局抽驗合格，取得</a:t>
            </a:r>
            <a:r>
              <a:rPr lang="zh-TW" altLang="en-US" sz="2400" smtClean="0">
                <a:latin typeface="標楷體" pitchFamily="65" charset="-120"/>
                <a:ea typeface="標楷體" pitchFamily="65" charset="-120"/>
              </a:rPr>
              <a:t>輸入產品</a:t>
            </a:r>
            <a:r>
              <a:rPr lang="zh-TW" altLang="zh-TW" sz="2400" smtClean="0">
                <a:latin typeface="標楷體" pitchFamily="65" charset="-120"/>
                <a:ea typeface="標楷體" pitchFamily="65" charset="-120"/>
              </a:rPr>
              <a:t>合格</a:t>
            </a:r>
            <a:r>
              <a:rPr lang="zh-TW" altLang="en-US" sz="2400" smtClean="0">
                <a:latin typeface="標楷體" pitchFamily="65" charset="-120"/>
                <a:ea typeface="標楷體" pitchFamily="65" charset="-120"/>
              </a:rPr>
              <a:t>證書並將</a:t>
            </a:r>
            <a:r>
              <a:rPr lang="zh-TW" altLang="zh-TW" sz="2400" smtClean="0">
                <a:latin typeface="標楷體" pitchFamily="65" charset="-120"/>
                <a:ea typeface="標楷體" pitchFamily="65" charset="-120"/>
              </a:rPr>
              <a:t>貼紙張貼於鋼瓶上。</a:t>
            </a:r>
          </a:p>
          <a:p>
            <a:pPr eaLnBrk="1" hangingPunct="1">
              <a:buFont typeface="Wingdings" pitchFamily="2" charset="2"/>
              <a:buChar char="Ø"/>
            </a:pPr>
            <a:r>
              <a:rPr lang="zh-TW" altLang="zh-TW" sz="2400" smtClean="0">
                <a:latin typeface="標楷體" pitchFamily="65" charset="-120"/>
                <a:ea typeface="標楷體" pitchFamily="65" charset="-120"/>
              </a:rPr>
              <a:t>此鋼瓶必須距出廠耐壓試驗，</a:t>
            </a:r>
            <a:r>
              <a:rPr lang="zh-TW" altLang="en-US" sz="2400" smtClean="0">
                <a:solidFill>
                  <a:srgbClr val="FF0000"/>
                </a:solidFill>
                <a:latin typeface="標楷體" pitchFamily="65" charset="-120"/>
                <a:ea typeface="標楷體" pitchFamily="65" charset="-120"/>
              </a:rPr>
              <a:t>出廠</a:t>
            </a:r>
            <a:r>
              <a:rPr lang="zh-TW" altLang="zh-TW" sz="2400" smtClean="0">
                <a:solidFill>
                  <a:srgbClr val="FF0000"/>
                </a:solidFill>
                <a:latin typeface="標楷體" pitchFamily="65" charset="-120"/>
                <a:ea typeface="標楷體" pitchFamily="65" charset="-120"/>
              </a:rPr>
              <a:t>檢驗日期在一年以內</a:t>
            </a:r>
            <a:r>
              <a:rPr lang="zh-TW" altLang="zh-TW" sz="2400" smtClean="0">
                <a:latin typeface="標楷體" pitchFamily="65" charset="-120"/>
                <a:ea typeface="標楷體" pitchFamily="65" charset="-120"/>
              </a:rPr>
              <a:t>。</a:t>
            </a:r>
          </a:p>
          <a:p>
            <a:pPr eaLnBrk="1" hangingPunct="1">
              <a:buFont typeface="Wingdings" pitchFamily="2" charset="2"/>
              <a:buChar char="Ø"/>
            </a:pPr>
            <a:r>
              <a:rPr lang="zh-TW" altLang="zh-TW" sz="2400" smtClean="0">
                <a:latin typeface="標楷體" pitchFamily="65" charset="-120"/>
                <a:ea typeface="標楷體" pitchFamily="65" charset="-120"/>
              </a:rPr>
              <a:t>相關資料及每一支耐壓試驗資料，由本會委託鋼瓶安全檢驗站寄送本會技術委員會審核，確認書面資料無誤。</a:t>
            </a:r>
            <a:endParaRPr lang="en-US" altLang="zh-TW" sz="2400" smtClean="0">
              <a:latin typeface="標楷體" pitchFamily="65" charset="-120"/>
              <a:ea typeface="標楷體" pitchFamily="65" charset="-120"/>
            </a:endParaRPr>
          </a:p>
          <a:p>
            <a:pPr eaLnBrk="1" hangingPunct="1">
              <a:buFont typeface="Wingdings" pitchFamily="2" charset="2"/>
              <a:buChar char="Ø"/>
            </a:pPr>
            <a:r>
              <a:rPr lang="zh-TW" altLang="zh-TW" sz="2400" smtClean="0">
                <a:latin typeface="標楷體" pitchFamily="65" charset="-120"/>
                <a:ea typeface="標楷體" pitchFamily="65" charset="-120"/>
              </a:rPr>
              <a:t>進行逐支外觀檢查及核對鋼印</a:t>
            </a:r>
            <a:r>
              <a:rPr lang="zh-TW" altLang="en-US" sz="2400" smtClean="0">
                <a:latin typeface="標楷體" pitchFamily="65" charset="-120"/>
                <a:ea typeface="標楷體" pitchFamily="65" charset="-120"/>
              </a:rPr>
              <a:t>及重量等</a:t>
            </a:r>
            <a:r>
              <a:rPr lang="zh-TW" altLang="zh-TW" sz="2400" smtClean="0">
                <a:latin typeface="標楷體" pitchFamily="65" charset="-120"/>
                <a:ea typeface="標楷體" pitchFamily="65" charset="-120"/>
              </a:rPr>
              <a:t>，確認後才可掛本會安全識別環。</a:t>
            </a:r>
            <a:endParaRPr lang="en-US" altLang="zh-TW" sz="2400" smtClean="0">
              <a:latin typeface="標楷體" pitchFamily="65" charset="-120"/>
              <a:ea typeface="標楷體" pitchFamily="65" charset="-120"/>
            </a:endParaRPr>
          </a:p>
          <a:p>
            <a:pPr eaLnBrk="1" hangingPunct="1">
              <a:buFont typeface="Wingdings" pitchFamily="2" charset="2"/>
              <a:buChar char="Ø"/>
            </a:pPr>
            <a:r>
              <a:rPr lang="zh-TW" altLang="zh-TW" sz="2400" b="1" smtClean="0">
                <a:solidFill>
                  <a:srgbClr val="FF0000"/>
                </a:solidFill>
                <a:latin typeface="標楷體" pitchFamily="65" charset="-120"/>
                <a:ea typeface="標楷體" pitchFamily="65" charset="-120"/>
              </a:rPr>
              <a:t>本會委託鋼瓶安全檢驗站，如有外觀檢查不實產生檢驗暇疵及爭議，由委託鋼瓶安全檢驗站負全部責任</a:t>
            </a:r>
            <a:endParaRPr lang="zh-TW" altLang="zh-TW" sz="2400" smtClean="0">
              <a:solidFill>
                <a:srgbClr val="FF0000"/>
              </a:solidFill>
              <a:latin typeface="標楷體" pitchFamily="65" charset="-120"/>
              <a:ea typeface="標楷體" pitchFamily="65" charset="-120"/>
            </a:endParaRPr>
          </a:p>
          <a:p>
            <a:pPr eaLnBrk="1" hangingPunct="1"/>
            <a:endParaRPr lang="zh-TW" altLang="zh-TW" sz="2400" smtClean="0">
              <a:latin typeface="標楷體" pitchFamily="65" charset="-120"/>
              <a:ea typeface="標楷體" pitchFamily="65" charset="-120"/>
            </a:endParaRPr>
          </a:p>
          <a:p>
            <a:pPr eaLnBrk="1" hangingPunct="1"/>
            <a:endParaRPr lang="zh-TW" altLang="en-US" smtClean="0"/>
          </a:p>
        </p:txBody>
      </p:sp>
      <p:sp>
        <p:nvSpPr>
          <p:cNvPr id="4" name="頁尾版面配置區 3"/>
          <p:cNvSpPr>
            <a:spLocks noGrp="1"/>
          </p:cNvSpPr>
          <p:nvPr>
            <p:ph type="ftr" sz="quarter" idx="11"/>
          </p:nvPr>
        </p:nvSpPr>
        <p:spPr/>
        <p:txBody>
          <a:bodyPr/>
          <a:lstStyle/>
          <a:p>
            <a:pPr>
              <a:defRPr/>
            </a:pPr>
            <a:r>
              <a:rPr lang="zh-TW" altLang="en-US"/>
              <a:t>中華民國工業氣體協會</a:t>
            </a:r>
            <a:endParaRPr lang="en-US" altLang="zh-TW"/>
          </a:p>
        </p:txBody>
      </p:sp>
      <p:sp>
        <p:nvSpPr>
          <p:cNvPr id="5" name="投影片編號版面配置區 4"/>
          <p:cNvSpPr>
            <a:spLocks noGrp="1"/>
          </p:cNvSpPr>
          <p:nvPr>
            <p:ph type="sldNum" sz="quarter" idx="12"/>
          </p:nvPr>
        </p:nvSpPr>
        <p:spPr/>
        <p:txBody>
          <a:bodyPr/>
          <a:lstStyle/>
          <a:p>
            <a:pPr>
              <a:defRPr/>
            </a:pPr>
            <a:fld id="{39FDF8EA-551F-48F1-8983-919BF2A8F6E5}" type="slidenum">
              <a:rPr lang="en-US" altLang="zh-TW"/>
              <a:pPr>
                <a:defRPr/>
              </a:pPr>
              <a:t>9</a:t>
            </a:fld>
            <a:endParaRPr lang="en-US" altLang="zh-TW"/>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12683</TotalTime>
  <Words>1996</Words>
  <Application>Microsoft Office PowerPoint</Application>
  <PresentationFormat>如螢幕大小 (4:3)</PresentationFormat>
  <Paragraphs>268</Paragraphs>
  <Slides>40</Slides>
  <Notes>1</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40</vt:i4>
      </vt:variant>
    </vt:vector>
  </HeadingPairs>
  <TitlesOfParts>
    <vt:vector size="48" baseType="lpstr">
      <vt:lpstr>Arial</vt:lpstr>
      <vt:lpstr>新細明體</vt:lpstr>
      <vt:lpstr>Calibri</vt:lpstr>
      <vt:lpstr>Times New Roman</vt:lpstr>
      <vt:lpstr>標楷體</vt:lpstr>
      <vt:lpstr>Wingdings</vt:lpstr>
      <vt:lpstr>Office 佈景主題</vt:lpstr>
      <vt:lpstr>Chart</vt:lpstr>
      <vt:lpstr>撰稿:游 仁 傑 2015.11.28</vt:lpstr>
      <vt:lpstr>檢驗實務</vt:lpstr>
      <vt:lpstr>檢驗實務</vt:lpstr>
      <vt:lpstr>檢驗實務</vt:lpstr>
      <vt:lpstr>檢驗實務</vt:lpstr>
      <vt:lpstr>檢驗實務</vt:lpstr>
      <vt:lpstr>檢驗實務</vt:lpstr>
      <vt:lpstr>檢驗實務</vt:lpstr>
      <vt:lpstr>檢驗實務</vt:lpstr>
      <vt:lpstr> </vt:lpstr>
      <vt:lpstr> </vt:lpstr>
      <vt:lpstr> </vt:lpstr>
      <vt:lpstr> </vt:lpstr>
      <vt:lpstr>檢驗實務</vt:lpstr>
      <vt:lpstr>檢驗實務</vt:lpstr>
      <vt:lpstr>檢驗實務</vt:lpstr>
      <vt:lpstr>檢驗實務</vt:lpstr>
      <vt:lpstr>檢驗實務</vt:lpstr>
      <vt:lpstr>檢驗實務</vt:lpstr>
      <vt:lpstr>檢驗實務</vt:lpstr>
      <vt:lpstr>檢驗實務</vt:lpstr>
      <vt:lpstr>檢驗實務</vt:lpstr>
      <vt:lpstr>檢驗實務</vt:lpstr>
      <vt:lpstr>檢驗實務</vt:lpstr>
      <vt:lpstr>檢驗實務</vt:lpstr>
      <vt:lpstr>檢驗實務</vt:lpstr>
      <vt:lpstr>檢驗實務</vt:lpstr>
      <vt:lpstr>檢驗實務</vt:lpstr>
      <vt:lpstr>檢驗實務</vt:lpstr>
      <vt:lpstr>檢驗實務</vt:lpstr>
      <vt:lpstr>檢驗實務</vt:lpstr>
      <vt:lpstr>檢驗實務</vt:lpstr>
      <vt:lpstr>檢驗實務-附記</vt:lpstr>
      <vt:lpstr>  </vt:lpstr>
      <vt:lpstr>檢驗實務-附記</vt:lpstr>
      <vt:lpstr>檢驗實務-附記</vt:lpstr>
      <vt:lpstr>檢驗實務-附記</vt:lpstr>
      <vt:lpstr>檢驗實務-附記</vt:lpstr>
      <vt:lpstr>檢驗實務-附記</vt:lpstr>
      <vt:lpstr>檢驗實務</vt:lpstr>
    </vt:vector>
  </TitlesOfParts>
  <Company>SFCC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staff meeting</dc:title>
  <dc:creator>Yu Zen Chieh (Albert Yu)</dc:creator>
  <cp:lastModifiedBy>mis</cp:lastModifiedBy>
  <cp:revision>570</cp:revision>
  <dcterms:created xsi:type="dcterms:W3CDTF">2001-03-25T14:25:51Z</dcterms:created>
  <dcterms:modified xsi:type="dcterms:W3CDTF">2015-12-01T06:01:02Z</dcterms:modified>
</cp:coreProperties>
</file>