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42"/>
  </p:notesMasterIdLst>
  <p:sldIdLst>
    <p:sldId id="281" r:id="rId2"/>
    <p:sldId id="364" r:id="rId3"/>
    <p:sldId id="319" r:id="rId4"/>
    <p:sldId id="317" r:id="rId5"/>
    <p:sldId id="320" r:id="rId6"/>
    <p:sldId id="321" r:id="rId7"/>
    <p:sldId id="322" r:id="rId8"/>
    <p:sldId id="323" r:id="rId9"/>
    <p:sldId id="324" r:id="rId10"/>
    <p:sldId id="297" r:id="rId11"/>
    <p:sldId id="318" r:id="rId12"/>
    <p:sldId id="344" r:id="rId13"/>
    <p:sldId id="348" r:id="rId14"/>
    <p:sldId id="347" r:id="rId15"/>
    <p:sldId id="346" r:id="rId16"/>
    <p:sldId id="358" r:id="rId17"/>
    <p:sldId id="349" r:id="rId18"/>
    <p:sldId id="350" r:id="rId19"/>
    <p:sldId id="351" r:id="rId20"/>
    <p:sldId id="352" r:id="rId21"/>
    <p:sldId id="353" r:id="rId22"/>
    <p:sldId id="354" r:id="rId23"/>
    <p:sldId id="355" r:id="rId24"/>
    <p:sldId id="356" r:id="rId25"/>
    <p:sldId id="357" r:id="rId26"/>
    <p:sldId id="359" r:id="rId27"/>
    <p:sldId id="282" r:id="rId28"/>
    <p:sldId id="298" r:id="rId29"/>
    <p:sldId id="283" r:id="rId30"/>
    <p:sldId id="316" r:id="rId31"/>
    <p:sldId id="365" r:id="rId32"/>
    <p:sldId id="360" r:id="rId33"/>
    <p:sldId id="361" r:id="rId34"/>
    <p:sldId id="362" r:id="rId35"/>
    <p:sldId id="338" r:id="rId36"/>
    <p:sldId id="339" r:id="rId37"/>
    <p:sldId id="340" r:id="rId38"/>
    <p:sldId id="363" r:id="rId39"/>
    <p:sldId id="305" r:id="rId40"/>
    <p:sldId id="280" r:id="rId41"/>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29" autoAdjust="0"/>
  </p:normalViewPr>
  <p:slideViewPr>
    <p:cSldViewPr>
      <p:cViewPr varScale="1">
        <p:scale>
          <a:sx n="113" d="100"/>
          <a:sy n="113"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3" name="日期版面配置區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8D3AF45-38F4-49D2-B982-9A2CE96C6E8E}" type="datetimeFigureOut">
              <a:rPr lang="en-US" altLang="zh-TW"/>
              <a:pPr>
                <a:defRPr/>
              </a:pPr>
              <a:t>11/13/2015</a:t>
            </a:fld>
            <a:endParaRPr lang="en-US" altLang="zh-TW"/>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備忘稿版面配置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en-US" noProof="0" smtClean="0"/>
          </a:p>
        </p:txBody>
      </p:sp>
      <p:sp>
        <p:nvSpPr>
          <p:cNvPr id="6" name="頁尾版面配置區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7" name="投影片編號版面配置區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A513EF5-0439-4186-A89D-32E22DCD387F}" type="slidenum">
              <a:rPr lang="en-US" altLang="zh-TW"/>
              <a:pPr>
                <a:defRPr/>
              </a:pPr>
              <a:t>‹#›</a:t>
            </a:fld>
            <a:endParaRPr lang="en-US" altLang="zh-TW"/>
          </a:p>
        </p:txBody>
      </p:sp>
    </p:spTree>
    <p:extLst>
      <p:ext uri="{BB962C8B-B14F-4D97-AF65-F5344CB8AC3E}">
        <p14:creationId xmlns:p14="http://schemas.microsoft.com/office/powerpoint/2010/main" val="2602993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11952C-72E6-4C16-8C6E-08682AFEC183}" type="slidenum">
              <a:rPr lang="en-US" altLang="zh-TW" smtClean="0"/>
              <a:pPr/>
              <a:t>0</a:t>
            </a:fld>
            <a:endParaRPr lang="en-US" altLang="zh-TW" smtClean="0"/>
          </a:p>
        </p:txBody>
      </p:sp>
    </p:spTree>
    <p:extLst>
      <p:ext uri="{BB962C8B-B14F-4D97-AF65-F5344CB8AC3E}">
        <p14:creationId xmlns:p14="http://schemas.microsoft.com/office/powerpoint/2010/main" val="3739322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職業安全衛生法是所有職安法的的母法</a:t>
            </a:r>
            <a:endParaRPr lang="en-US" altLang="zh-TW" smtClean="0"/>
          </a:p>
          <a:p>
            <a:pPr eaLnBrk="1" hangingPunct="1">
              <a:spcBef>
                <a:spcPct val="0"/>
              </a:spcBef>
            </a:pPr>
            <a:endParaRPr lang="en-US" altLang="zh-TW" smtClean="0"/>
          </a:p>
          <a:p>
            <a:pPr eaLnBrk="1" hangingPunct="1">
              <a:spcBef>
                <a:spcPct val="0"/>
              </a:spcBef>
            </a:pPr>
            <a:r>
              <a:rPr lang="zh-TW" altLang="en-US" smtClean="0"/>
              <a:t>條、項、款、目</a:t>
            </a:r>
            <a:endParaRPr lang="en-US" altLang="zh-TW" smtClean="0"/>
          </a:p>
          <a:p>
            <a:pPr eaLnBrk="1" hangingPunct="1">
              <a:spcBef>
                <a:spcPct val="0"/>
              </a:spcBef>
            </a:pPr>
            <a:endParaRPr lang="en-US" altLang="zh-TW" smtClean="0"/>
          </a:p>
          <a:p>
            <a:pPr eaLnBrk="1" hangingPunct="1">
              <a:spcBef>
                <a:spcPct val="0"/>
              </a:spcBef>
            </a:pPr>
            <a:r>
              <a:rPr lang="zh-TW" altLang="en-US" smtClean="0"/>
              <a:t>罰則，有罰金及判刑，皆會留前科紀錄</a:t>
            </a:r>
            <a:endParaRPr lang="en-US" altLang="zh-TW" smtClean="0"/>
          </a:p>
          <a:p>
            <a:pPr eaLnBrk="1" hangingPunct="1">
              <a:spcBef>
                <a:spcPct val="0"/>
              </a:spcBef>
            </a:pPr>
            <a:r>
              <a:rPr lang="zh-TW" altLang="en-US" smtClean="0"/>
              <a:t>罰鍰</a:t>
            </a:r>
            <a:r>
              <a:rPr lang="en-US" altLang="zh-TW" smtClean="0"/>
              <a:t>(</a:t>
            </a:r>
            <a:r>
              <a:rPr lang="zh-TW" altLang="en-US" smtClean="0"/>
              <a:t>行政罰</a:t>
            </a:r>
            <a:r>
              <a:rPr lang="en-US" altLang="zh-TW" smtClean="0"/>
              <a:t>)</a:t>
            </a:r>
            <a:r>
              <a:rPr lang="zh-TW" altLang="en-US" smtClean="0"/>
              <a:t>，由主管機關裁罰，上市</a:t>
            </a:r>
            <a:r>
              <a:rPr lang="en-US" altLang="zh-TW" smtClean="0"/>
              <a:t>(</a:t>
            </a:r>
            <a:r>
              <a:rPr lang="zh-TW" altLang="en-US" smtClean="0"/>
              <a:t>櫃</a:t>
            </a:r>
            <a:r>
              <a:rPr lang="en-US" altLang="zh-TW" smtClean="0"/>
              <a:t>)</a:t>
            </a:r>
            <a:r>
              <a:rPr lang="zh-TW" altLang="en-US" smtClean="0"/>
              <a:t>公司雇用勞工</a:t>
            </a:r>
            <a:r>
              <a:rPr lang="en-US" altLang="zh-TW" smtClean="0"/>
              <a:t>300</a:t>
            </a:r>
            <a:r>
              <a:rPr lang="zh-TW" altLang="en-US" smtClean="0"/>
              <a:t>人以上，或承攬金額一億以上，罰金由</a:t>
            </a:r>
            <a:r>
              <a:rPr lang="en-US" altLang="zh-TW" smtClean="0"/>
              <a:t>12</a:t>
            </a:r>
            <a:r>
              <a:rPr lang="zh-TW" altLang="en-US" smtClean="0"/>
              <a:t>萬起跳。</a:t>
            </a:r>
            <a:endParaRPr lang="en-US" altLang="zh-TW" smtClean="0"/>
          </a:p>
          <a:p>
            <a:pPr eaLnBrk="1" hangingPunct="1">
              <a:spcBef>
                <a:spcPct val="0"/>
              </a:spcBef>
            </a:pPr>
            <a:r>
              <a:rPr lang="zh-TW" altLang="en-US" smtClean="0"/>
              <a:t>罰鍰屬於行政罰的一種。行政罰是政府為維持行政上的秩序，達成國家行政的目的，對於達反行政上義務的人民所科的制裁。所以，科罰鍰的法律依據是相關的行政法律，科罰鍰的是這些行政法律所規定的主管機關。</a:t>
            </a:r>
            <a:endParaRPr lang="en-US" altLang="zh-TW" smtClean="0"/>
          </a:p>
          <a:p>
            <a:pPr eaLnBrk="1" hangingPunct="1">
              <a:spcBef>
                <a:spcPct val="0"/>
              </a:spcBef>
            </a:pPr>
            <a:endParaRPr lang="en-US" altLang="zh-TW" smtClean="0"/>
          </a:p>
          <a:p>
            <a:pPr eaLnBrk="1" hangingPunct="1">
              <a:spcBef>
                <a:spcPct val="0"/>
              </a:spcBef>
            </a:pPr>
            <a:r>
              <a:rPr lang="zh-TW" altLang="en-US" smtClean="0"/>
              <a:t>以上以下包括法條內所提數字，若不包括則用超過、未達、未滿。</a:t>
            </a:r>
            <a:br>
              <a:rPr lang="zh-TW" altLang="en-US" smtClean="0"/>
            </a:br>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21ED40-C7A1-48F4-BFBE-0C6F2B2A01E1}" type="slidenum">
              <a:rPr lang="en-US" altLang="zh-TW" smtClean="0">
                <a:latin typeface="Arial" panose="020B0604020202020204" pitchFamily="34" charset="0"/>
              </a:rPr>
              <a:pPr>
                <a:spcBef>
                  <a:spcPct val="0"/>
                </a:spcBef>
              </a:pPr>
              <a:t>9</a:t>
            </a:fld>
            <a:endParaRPr lang="en-US" altLang="zh-TW" smtClean="0">
              <a:latin typeface="Arial" panose="020B0604020202020204" pitchFamily="34" charset="0"/>
            </a:endParaRPr>
          </a:p>
        </p:txBody>
      </p:sp>
    </p:spTree>
    <p:extLst>
      <p:ext uri="{BB962C8B-B14F-4D97-AF65-F5344CB8AC3E}">
        <p14:creationId xmlns:p14="http://schemas.microsoft.com/office/powerpoint/2010/main" val="47515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
            </a:r>
            <a:br>
              <a:rPr lang="zh-TW" altLang="en-US" smtClean="0"/>
            </a:br>
            <a:endParaRPr lang="zh-TW" altLang="en-US" smtClean="0"/>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855364-3EED-43F3-BDA5-63E2637CE4C2}" type="slidenum">
              <a:rPr lang="en-US" altLang="zh-TW" smtClean="0">
                <a:latin typeface="Arial" panose="020B0604020202020204" pitchFamily="34" charset="0"/>
              </a:rPr>
              <a:pPr>
                <a:spcBef>
                  <a:spcPct val="0"/>
                </a:spcBef>
              </a:pPr>
              <a:t>10</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2504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11</a:t>
            </a:fld>
            <a:endParaRPr lang="en-US" altLang="zh-TW" smtClean="0">
              <a:latin typeface="Arial" panose="020B0604020202020204" pitchFamily="34" charset="0"/>
            </a:endParaRPr>
          </a:p>
        </p:txBody>
      </p:sp>
    </p:spTree>
    <p:extLst>
      <p:ext uri="{BB962C8B-B14F-4D97-AF65-F5344CB8AC3E}">
        <p14:creationId xmlns:p14="http://schemas.microsoft.com/office/powerpoint/2010/main" val="130283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12</a:t>
            </a:fld>
            <a:endParaRPr lang="en-US" altLang="zh-TW" smtClean="0">
              <a:latin typeface="Arial" panose="020B0604020202020204" pitchFamily="34" charset="0"/>
            </a:endParaRPr>
          </a:p>
        </p:txBody>
      </p:sp>
    </p:spTree>
    <p:extLst>
      <p:ext uri="{BB962C8B-B14F-4D97-AF65-F5344CB8AC3E}">
        <p14:creationId xmlns:p14="http://schemas.microsoft.com/office/powerpoint/2010/main" val="54821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13</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225884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14</a:t>
            </a:fld>
            <a:endParaRPr lang="en-US" altLang="zh-TW" smtClean="0">
              <a:latin typeface="Arial" panose="020B0604020202020204" pitchFamily="34" charset="0"/>
            </a:endParaRPr>
          </a:p>
        </p:txBody>
      </p:sp>
    </p:spTree>
    <p:extLst>
      <p:ext uri="{BB962C8B-B14F-4D97-AF65-F5344CB8AC3E}">
        <p14:creationId xmlns:p14="http://schemas.microsoft.com/office/powerpoint/2010/main" val="406503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依勞工安全衛生法訂定之勞工安全衛生設施規則（以下簡稱本規則）於六十三年十月 三十日由內政部訂定發布施行，曾經八次修正施行。因勞工安全衛生法於一百零二年 七月三日經 總統令修正公布為職業安全衛生法（以下簡稱本法），施行日期由行政 院定之，配合本法適用範圍擴大至各業，本規則名稱修正為「職業安全衛生設施規則 」。</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0A513EF5-0439-4186-A89D-32E22DCD387F}" type="slidenum">
              <a:rPr lang="en-US" altLang="zh-TW" smtClean="0"/>
              <a:pPr>
                <a:defRPr/>
              </a:pPr>
              <a:t>15</a:t>
            </a:fld>
            <a:endParaRPr lang="en-US" altLang="zh-TW"/>
          </a:p>
        </p:txBody>
      </p:sp>
    </p:spTree>
    <p:extLst>
      <p:ext uri="{BB962C8B-B14F-4D97-AF65-F5344CB8AC3E}">
        <p14:creationId xmlns:p14="http://schemas.microsoft.com/office/powerpoint/2010/main" val="209368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3.</a:t>
            </a:r>
            <a:r>
              <a:rPr lang="zh-TW" altLang="en-US" smtClean="0"/>
              <a:t> 第</a:t>
            </a:r>
            <a:r>
              <a:rPr lang="en-US" altLang="zh-TW" smtClean="0"/>
              <a:t>300</a:t>
            </a:r>
            <a:r>
              <a:rPr lang="zh-TW" altLang="en-US" smtClean="0"/>
              <a:t>條   雇主對於發生噪音之工作場所，應依下列規定辦理：</a:t>
            </a:r>
          </a:p>
          <a:p>
            <a:r>
              <a:rPr lang="zh-TW" altLang="en-US" smtClean="0"/>
              <a:t>一、勞工工作場所因機械設備所發生之聲音超過九十分貝時，雇主應採取工程控制、減少勞工噪音暴露時間，使勞工噪音暴露工作日八小時日時量平均不超過（一）表列之規定值或相當之劑量值，且任何時間不得暴露於峰值超過一百四十分貝之衝擊性噪音或一百十五分貝之連續性噪音；對於勞工八小時日時量平均音壓級超過八十五分貝或暴露劑量超過百分之五十時，雇主應使勞工戴用有效之耳塞、耳罩等防音防護具。</a:t>
            </a:r>
          </a:p>
          <a:p>
            <a:endParaRPr lang="en-US" altLang="zh-TW" smtClean="0"/>
          </a:p>
        </p:txBody>
      </p:sp>
      <p:sp>
        <p:nvSpPr>
          <p:cNvPr id="460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15517A-6F5B-448B-A784-F49E9E4E2982}" type="slidenum">
              <a:rPr lang="en-US" altLang="zh-TW" smtClean="0">
                <a:latin typeface="Arial" panose="020B0604020202020204" pitchFamily="34" charset="0"/>
              </a:rPr>
              <a:pPr>
                <a:spcBef>
                  <a:spcPct val="0"/>
                </a:spcBef>
              </a:pPr>
              <a:t>24</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67427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mtClean="0"/>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0308F8-E097-4742-B832-7038E5C05A61}" type="slidenum">
              <a:rPr lang="en-US" altLang="zh-TW" smtClean="0">
                <a:latin typeface="Arial" panose="020B0604020202020204" pitchFamily="34" charset="0"/>
              </a:rPr>
              <a:pPr>
                <a:spcBef>
                  <a:spcPct val="0"/>
                </a:spcBef>
              </a:pPr>
              <a:t>25</a:t>
            </a:fld>
            <a:endParaRPr lang="en-US" altLang="zh-TW" smtClean="0">
              <a:latin typeface="Arial" panose="020B0604020202020204" pitchFamily="34" charset="0"/>
            </a:endParaRPr>
          </a:p>
        </p:txBody>
      </p:sp>
    </p:spTree>
    <p:extLst>
      <p:ext uri="{BB962C8B-B14F-4D97-AF65-F5344CB8AC3E}">
        <p14:creationId xmlns:p14="http://schemas.microsoft.com/office/powerpoint/2010/main" val="391428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mtClean="0"/>
          </a:p>
        </p:txBody>
      </p:sp>
      <p:sp>
        <p:nvSpPr>
          <p:cNvPr id="31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80308F8-E097-4742-B832-7038E5C05A61}" type="slidenum">
              <a:rPr lang="en-US" altLang="zh-TW" smtClean="0">
                <a:latin typeface="Arial" panose="020B0604020202020204" pitchFamily="34" charset="0"/>
              </a:rPr>
              <a:pPr>
                <a:spcBef>
                  <a:spcPct val="0"/>
                </a:spcBef>
              </a:pPr>
              <a:t>27</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98896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825810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smtClean="0"/>
              <a:t>1.</a:t>
            </a:r>
            <a:r>
              <a:rPr lang="zh-TW" altLang="en-US" b="1" smtClean="0">
                <a:latin typeface="標楷體" panose="03000509000000000000" pitchFamily="65" charset="-120"/>
                <a:ea typeface="標楷體" panose="03000509000000000000" pitchFamily="65" charset="-120"/>
              </a:rPr>
              <a:t>如客液化氣體專用拖車或大型的集束鋼瓶組等。</a:t>
            </a:r>
            <a:endParaRPr lang="zh-TW" altLang="en-US" smtClean="0"/>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03C0AB-1172-4301-A34E-803E00631FF4}" type="slidenum">
              <a:rPr lang="en-US" altLang="zh-TW" smtClean="0">
                <a:latin typeface="Arial" panose="020B0604020202020204" pitchFamily="34" charset="0"/>
              </a:rPr>
              <a:pPr>
                <a:spcBef>
                  <a:spcPct val="0"/>
                </a:spcBef>
              </a:pPr>
              <a:t>28</a:t>
            </a:fld>
            <a:endParaRPr lang="en-US" altLang="zh-TW" smtClean="0">
              <a:latin typeface="Arial" panose="020B0604020202020204" pitchFamily="34" charset="0"/>
            </a:endParaRPr>
          </a:p>
        </p:txBody>
      </p:sp>
    </p:spTree>
    <p:extLst>
      <p:ext uri="{BB962C8B-B14F-4D97-AF65-F5344CB8AC3E}">
        <p14:creationId xmlns:p14="http://schemas.microsoft.com/office/powerpoint/2010/main" val="111042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鋼瓶的材質良莠不齊，使用維修與檢驗也缺乏有系統的訓練與管理，因此，各國都訂有法令來規範鋼瓶品質的標準及鋼瓶管理與檢驗準則。我國也有國家標準</a:t>
            </a:r>
            <a:r>
              <a:rPr lang="en-US" altLang="zh-TW" b="1" smtClean="0">
                <a:ea typeface="標楷體" panose="03000509000000000000" pitchFamily="65" charset="-120"/>
              </a:rPr>
              <a:t>CNS-12242 </a:t>
            </a:r>
            <a:r>
              <a:rPr lang="zh-TW" altLang="en-US" b="1" smtClean="0">
                <a:ea typeface="標楷體" panose="03000509000000000000" pitchFamily="65" charset="-120"/>
              </a:rPr>
              <a:t>無縫鋼製高壓氣體容器、</a:t>
            </a:r>
            <a:r>
              <a:rPr lang="en-US" altLang="zh-TW" b="1" smtClean="0">
                <a:ea typeface="標楷體" panose="03000509000000000000" pitchFamily="65" charset="-120"/>
              </a:rPr>
              <a:t>CNS-10848 </a:t>
            </a:r>
            <a:r>
              <a:rPr lang="zh-TW" altLang="en-US" b="1" smtClean="0">
                <a:ea typeface="標楷體" panose="03000509000000000000" pitchFamily="65" charset="-120"/>
              </a:rPr>
              <a:t>高壓鋼瓶閥與</a:t>
            </a:r>
            <a:r>
              <a:rPr lang="en-US" altLang="zh-TW" b="1" smtClean="0">
                <a:ea typeface="標楷體" panose="03000509000000000000" pitchFamily="65" charset="-120"/>
              </a:rPr>
              <a:t>CNS-10849 </a:t>
            </a:r>
            <a:r>
              <a:rPr lang="zh-TW" altLang="en-US" b="1" smtClean="0">
                <a:ea typeface="標楷體" panose="03000509000000000000" pitchFamily="65" charset="-120"/>
              </a:rPr>
              <a:t>高壓鋼瓶閥螺紋的製造標準，並有</a:t>
            </a:r>
            <a:r>
              <a:rPr lang="en-US" altLang="zh-TW" b="1" smtClean="0">
                <a:ea typeface="標楷體" panose="03000509000000000000" pitchFamily="65" charset="-120"/>
              </a:rPr>
              <a:t>CNS-1261 </a:t>
            </a:r>
            <a:r>
              <a:rPr lang="zh-TW" altLang="en-US" b="1" smtClean="0">
                <a:ea typeface="標楷體" panose="03000509000000000000" pitchFamily="65" charset="-120"/>
              </a:rPr>
              <a:t>的高壓氧氣鋼瓶安全規章及高壓氣體勞工安全規章等。每支鋼瓶必須每三年自行檢查一次，檢查不通過者或沒檢查者不得灌裝氣體。</a:t>
            </a:r>
            <a:endParaRPr lang="en-US" altLang="zh-TW" b="1" smtClean="0">
              <a:ea typeface="標楷體" panose="03000509000000000000" pitchFamily="65" charset="-120"/>
            </a:endParaRPr>
          </a:p>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國外的標準因地區而異，如美國運輸部的 </a:t>
            </a:r>
            <a:r>
              <a:rPr lang="en-US" altLang="zh-TW" b="1" smtClean="0">
                <a:ea typeface="標楷體" panose="03000509000000000000" pitchFamily="65" charset="-120"/>
              </a:rPr>
              <a:t>DOT CRT-49, Section 180.201</a:t>
            </a:r>
            <a:r>
              <a:rPr lang="zh-TW" altLang="en-US" b="1" smtClean="0">
                <a:ea typeface="標楷體" panose="03000509000000000000" pitchFamily="65" charset="-120"/>
              </a:rPr>
              <a:t>。</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2CD1C-C791-4F42-8145-86CF678CD853}" type="slidenum">
              <a:rPr lang="en-US" altLang="zh-TW" smtClean="0">
                <a:latin typeface="Arial" panose="020B0604020202020204" pitchFamily="34" charset="0"/>
              </a:rPr>
              <a:pPr>
                <a:spcBef>
                  <a:spcPct val="0"/>
                </a:spcBef>
              </a:pPr>
              <a:t>29</a:t>
            </a:fld>
            <a:endParaRPr lang="en-US" altLang="zh-TW" smtClean="0">
              <a:latin typeface="Arial" panose="020B0604020202020204" pitchFamily="34" charset="0"/>
            </a:endParaRPr>
          </a:p>
        </p:txBody>
      </p:sp>
    </p:spTree>
    <p:extLst>
      <p:ext uri="{BB962C8B-B14F-4D97-AF65-F5344CB8AC3E}">
        <p14:creationId xmlns:p14="http://schemas.microsoft.com/office/powerpoint/2010/main" val="50488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鋼瓶的材質良莠不齊，使用維修與檢驗也缺乏有系統的訓練與管理，因此，各國都訂有法令來規範鋼瓶品質的標準及鋼瓶管理與檢驗準則。我國也有國家標準</a:t>
            </a:r>
            <a:r>
              <a:rPr lang="en-US" altLang="zh-TW" b="1" smtClean="0">
                <a:ea typeface="標楷體" panose="03000509000000000000" pitchFamily="65" charset="-120"/>
              </a:rPr>
              <a:t>CNS-12242 </a:t>
            </a:r>
            <a:r>
              <a:rPr lang="zh-TW" altLang="en-US" b="1" smtClean="0">
                <a:ea typeface="標楷體" panose="03000509000000000000" pitchFamily="65" charset="-120"/>
              </a:rPr>
              <a:t>無縫鋼製高壓氣體容器、</a:t>
            </a:r>
            <a:r>
              <a:rPr lang="en-US" altLang="zh-TW" b="1" smtClean="0">
                <a:ea typeface="標楷體" panose="03000509000000000000" pitchFamily="65" charset="-120"/>
              </a:rPr>
              <a:t>CNS-10848 </a:t>
            </a:r>
            <a:r>
              <a:rPr lang="zh-TW" altLang="en-US" b="1" smtClean="0">
                <a:ea typeface="標楷體" panose="03000509000000000000" pitchFamily="65" charset="-120"/>
              </a:rPr>
              <a:t>高壓鋼瓶閥與</a:t>
            </a:r>
            <a:r>
              <a:rPr lang="en-US" altLang="zh-TW" b="1" smtClean="0">
                <a:ea typeface="標楷體" panose="03000509000000000000" pitchFamily="65" charset="-120"/>
              </a:rPr>
              <a:t>CNS-10849 </a:t>
            </a:r>
            <a:r>
              <a:rPr lang="zh-TW" altLang="en-US" b="1" smtClean="0">
                <a:ea typeface="標楷體" panose="03000509000000000000" pitchFamily="65" charset="-120"/>
              </a:rPr>
              <a:t>高壓鋼瓶閥螺紋的製造標準，並有</a:t>
            </a:r>
            <a:r>
              <a:rPr lang="en-US" altLang="zh-TW" b="1" smtClean="0">
                <a:ea typeface="標楷體" panose="03000509000000000000" pitchFamily="65" charset="-120"/>
              </a:rPr>
              <a:t>CNS-1261 </a:t>
            </a:r>
            <a:r>
              <a:rPr lang="zh-TW" altLang="en-US" b="1" smtClean="0">
                <a:ea typeface="標楷體" panose="03000509000000000000" pitchFamily="65" charset="-120"/>
              </a:rPr>
              <a:t>的高壓氧氣鋼瓶安全規章及高壓氣體勞工安全規章等。每支鋼瓶必須每三年自行檢查一次，檢查不通過者或沒檢查者不得灌裝氣體。</a:t>
            </a:r>
            <a:endParaRPr lang="en-US" altLang="zh-TW" b="1" smtClean="0">
              <a:ea typeface="標楷體" panose="03000509000000000000" pitchFamily="65" charset="-120"/>
            </a:endParaRPr>
          </a:p>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國外的標準因地區而異，如美國運輸部的 </a:t>
            </a:r>
            <a:r>
              <a:rPr lang="en-US" altLang="zh-TW" b="1" smtClean="0">
                <a:ea typeface="標楷體" panose="03000509000000000000" pitchFamily="65" charset="-120"/>
              </a:rPr>
              <a:t>DOT CRT-49, Section 180.201</a:t>
            </a:r>
            <a:r>
              <a:rPr lang="zh-TW" altLang="en-US" b="1" smtClean="0">
                <a:ea typeface="標楷體" panose="03000509000000000000" pitchFamily="65" charset="-120"/>
              </a:rPr>
              <a:t>。</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2CD1C-C791-4F42-8145-86CF678CD853}" type="slidenum">
              <a:rPr lang="en-US" altLang="zh-TW" smtClean="0">
                <a:latin typeface="Arial" panose="020B0604020202020204" pitchFamily="34" charset="0"/>
              </a:rPr>
              <a:pPr>
                <a:spcBef>
                  <a:spcPct val="0"/>
                </a:spcBef>
              </a:pPr>
              <a:t>30</a:t>
            </a:fld>
            <a:endParaRPr lang="en-US" altLang="zh-TW" smtClean="0">
              <a:latin typeface="Arial" panose="020B0604020202020204" pitchFamily="34" charset="0"/>
            </a:endParaRPr>
          </a:p>
        </p:txBody>
      </p:sp>
    </p:spTree>
    <p:extLst>
      <p:ext uri="{BB962C8B-B14F-4D97-AF65-F5344CB8AC3E}">
        <p14:creationId xmlns:p14="http://schemas.microsoft.com/office/powerpoint/2010/main" val="4071400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鋼瓶的材質良莠不齊，使用維修與檢驗也缺乏有系統的訓練與管理，因此，各國都訂有法令來規範鋼瓶品質的標準及鋼瓶管理與檢驗準則。我國也有國家標準</a:t>
            </a:r>
            <a:r>
              <a:rPr lang="en-US" altLang="zh-TW" b="1" smtClean="0">
                <a:ea typeface="標楷體" panose="03000509000000000000" pitchFamily="65" charset="-120"/>
              </a:rPr>
              <a:t>CNS-12242 </a:t>
            </a:r>
            <a:r>
              <a:rPr lang="zh-TW" altLang="en-US" b="1" smtClean="0">
                <a:ea typeface="標楷體" panose="03000509000000000000" pitchFamily="65" charset="-120"/>
              </a:rPr>
              <a:t>無縫鋼製高壓氣體容器、</a:t>
            </a:r>
            <a:r>
              <a:rPr lang="en-US" altLang="zh-TW" b="1" smtClean="0">
                <a:ea typeface="標楷體" panose="03000509000000000000" pitchFamily="65" charset="-120"/>
              </a:rPr>
              <a:t>CNS-10848 </a:t>
            </a:r>
            <a:r>
              <a:rPr lang="zh-TW" altLang="en-US" b="1" smtClean="0">
                <a:ea typeface="標楷體" panose="03000509000000000000" pitchFamily="65" charset="-120"/>
              </a:rPr>
              <a:t>高壓鋼瓶閥與</a:t>
            </a:r>
            <a:r>
              <a:rPr lang="en-US" altLang="zh-TW" b="1" smtClean="0">
                <a:ea typeface="標楷體" panose="03000509000000000000" pitchFamily="65" charset="-120"/>
              </a:rPr>
              <a:t>CNS-10849 </a:t>
            </a:r>
            <a:r>
              <a:rPr lang="zh-TW" altLang="en-US" b="1" smtClean="0">
                <a:ea typeface="標楷體" panose="03000509000000000000" pitchFamily="65" charset="-120"/>
              </a:rPr>
              <a:t>高壓鋼瓶閥螺紋的製造標準，並有</a:t>
            </a:r>
            <a:r>
              <a:rPr lang="en-US" altLang="zh-TW" b="1" smtClean="0">
                <a:ea typeface="標楷體" panose="03000509000000000000" pitchFamily="65" charset="-120"/>
              </a:rPr>
              <a:t>CNS-1261 </a:t>
            </a:r>
            <a:r>
              <a:rPr lang="zh-TW" altLang="en-US" b="1" smtClean="0">
                <a:ea typeface="標楷體" panose="03000509000000000000" pitchFamily="65" charset="-120"/>
              </a:rPr>
              <a:t>的高壓氧氣鋼瓶安全規章及高壓氣體勞工安全規章等。每支鋼瓶必須每三年自行檢查一次，檢查不通過者或沒檢查者不得灌裝氣體。</a:t>
            </a:r>
            <a:endParaRPr lang="en-US" altLang="zh-TW" b="1" smtClean="0">
              <a:ea typeface="標楷體" panose="03000509000000000000" pitchFamily="65" charset="-120"/>
            </a:endParaRPr>
          </a:p>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國外的標準因地區而異，如美國運輸部的 </a:t>
            </a:r>
            <a:r>
              <a:rPr lang="en-US" altLang="zh-TW" b="1" smtClean="0">
                <a:ea typeface="標楷體" panose="03000509000000000000" pitchFamily="65" charset="-120"/>
              </a:rPr>
              <a:t>DOT CRT-49, Section 180.201</a:t>
            </a:r>
            <a:r>
              <a:rPr lang="zh-TW" altLang="en-US" b="1" smtClean="0">
                <a:ea typeface="標楷體" panose="03000509000000000000" pitchFamily="65" charset="-120"/>
              </a:rPr>
              <a:t>。</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2CD1C-C791-4F42-8145-86CF678CD853}" type="slidenum">
              <a:rPr lang="en-US" altLang="zh-TW" smtClean="0">
                <a:latin typeface="Arial" panose="020B0604020202020204" pitchFamily="34" charset="0"/>
              </a:rPr>
              <a:pPr>
                <a:spcBef>
                  <a:spcPct val="0"/>
                </a:spcBef>
              </a:pPr>
              <a:t>31</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61516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鋼瓶的材質良莠不齊，使用維修與檢驗也缺乏有系統的訓練與管理，因此，各國都訂有法令來規範鋼瓶品質的標準及鋼瓶管理與檢驗準則。我國也有國家標準</a:t>
            </a:r>
            <a:r>
              <a:rPr lang="en-US" altLang="zh-TW" b="1" smtClean="0">
                <a:ea typeface="標楷體" panose="03000509000000000000" pitchFamily="65" charset="-120"/>
              </a:rPr>
              <a:t>CNS-12242 </a:t>
            </a:r>
            <a:r>
              <a:rPr lang="zh-TW" altLang="en-US" b="1" smtClean="0">
                <a:ea typeface="標楷體" panose="03000509000000000000" pitchFamily="65" charset="-120"/>
              </a:rPr>
              <a:t>無縫鋼製高壓氣體容器、</a:t>
            </a:r>
            <a:r>
              <a:rPr lang="en-US" altLang="zh-TW" b="1" smtClean="0">
                <a:ea typeface="標楷體" panose="03000509000000000000" pitchFamily="65" charset="-120"/>
              </a:rPr>
              <a:t>CNS-10848 </a:t>
            </a:r>
            <a:r>
              <a:rPr lang="zh-TW" altLang="en-US" b="1" smtClean="0">
                <a:ea typeface="標楷體" panose="03000509000000000000" pitchFamily="65" charset="-120"/>
              </a:rPr>
              <a:t>高壓鋼瓶閥與</a:t>
            </a:r>
            <a:r>
              <a:rPr lang="en-US" altLang="zh-TW" b="1" smtClean="0">
                <a:ea typeface="標楷體" panose="03000509000000000000" pitchFamily="65" charset="-120"/>
              </a:rPr>
              <a:t>CNS-10849 </a:t>
            </a:r>
            <a:r>
              <a:rPr lang="zh-TW" altLang="en-US" b="1" smtClean="0">
                <a:ea typeface="標楷體" panose="03000509000000000000" pitchFamily="65" charset="-120"/>
              </a:rPr>
              <a:t>高壓鋼瓶閥螺紋的製造標準，並有</a:t>
            </a:r>
            <a:r>
              <a:rPr lang="en-US" altLang="zh-TW" b="1" smtClean="0">
                <a:ea typeface="標楷體" panose="03000509000000000000" pitchFamily="65" charset="-120"/>
              </a:rPr>
              <a:t>CNS-1261 </a:t>
            </a:r>
            <a:r>
              <a:rPr lang="zh-TW" altLang="en-US" b="1" smtClean="0">
                <a:ea typeface="標楷體" panose="03000509000000000000" pitchFamily="65" charset="-120"/>
              </a:rPr>
              <a:t>的高壓氧氣鋼瓶安全規章及高壓氣體勞工安全規章等。每支鋼瓶必須每三年自行檢查一次，檢查不通過者或沒檢查者不得灌裝氣體。</a:t>
            </a:r>
            <a:endParaRPr lang="en-US" altLang="zh-TW" b="1" smtClean="0">
              <a:ea typeface="標楷體" panose="03000509000000000000" pitchFamily="65" charset="-120"/>
            </a:endParaRPr>
          </a:p>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國外的標準因地區而異，如美國運輸部的 </a:t>
            </a:r>
            <a:r>
              <a:rPr lang="en-US" altLang="zh-TW" b="1" smtClean="0">
                <a:ea typeface="標楷體" panose="03000509000000000000" pitchFamily="65" charset="-120"/>
              </a:rPr>
              <a:t>DOT CRT-49, Section 180.201</a:t>
            </a:r>
            <a:r>
              <a:rPr lang="zh-TW" altLang="en-US" b="1" smtClean="0">
                <a:ea typeface="標楷體" panose="03000509000000000000" pitchFamily="65" charset="-120"/>
              </a:rPr>
              <a:t>。</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2CD1C-C791-4F42-8145-86CF678CD853}" type="slidenum">
              <a:rPr lang="en-US" altLang="zh-TW" smtClean="0">
                <a:latin typeface="Arial" panose="020B0604020202020204" pitchFamily="34" charset="0"/>
              </a:rPr>
              <a:pPr>
                <a:spcBef>
                  <a:spcPct val="0"/>
                </a:spcBef>
              </a:pPr>
              <a:t>32</a:t>
            </a:fld>
            <a:endParaRPr lang="en-US" altLang="zh-TW" smtClean="0">
              <a:latin typeface="Arial" panose="020B0604020202020204" pitchFamily="34" charset="0"/>
            </a:endParaRPr>
          </a:p>
        </p:txBody>
      </p:sp>
    </p:spTree>
    <p:extLst>
      <p:ext uri="{BB962C8B-B14F-4D97-AF65-F5344CB8AC3E}">
        <p14:creationId xmlns:p14="http://schemas.microsoft.com/office/powerpoint/2010/main" val="519386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鋼瓶的材質良莠不齊，使用維修與檢驗也缺乏有系統的訓練與管理，因此，各國都訂有法令來規範鋼瓶品質的標準及鋼瓶管理與檢驗準則。我國也有國家標準</a:t>
            </a:r>
            <a:r>
              <a:rPr lang="en-US" altLang="zh-TW" b="1" smtClean="0">
                <a:ea typeface="標楷體" panose="03000509000000000000" pitchFamily="65" charset="-120"/>
              </a:rPr>
              <a:t>CNS-12242 </a:t>
            </a:r>
            <a:r>
              <a:rPr lang="zh-TW" altLang="en-US" b="1" smtClean="0">
                <a:ea typeface="標楷體" panose="03000509000000000000" pitchFamily="65" charset="-120"/>
              </a:rPr>
              <a:t>無縫鋼製高壓氣體容器、</a:t>
            </a:r>
            <a:r>
              <a:rPr lang="en-US" altLang="zh-TW" b="1" smtClean="0">
                <a:ea typeface="標楷體" panose="03000509000000000000" pitchFamily="65" charset="-120"/>
              </a:rPr>
              <a:t>CNS-10848 </a:t>
            </a:r>
            <a:r>
              <a:rPr lang="zh-TW" altLang="en-US" b="1" smtClean="0">
                <a:ea typeface="標楷體" panose="03000509000000000000" pitchFamily="65" charset="-120"/>
              </a:rPr>
              <a:t>高壓鋼瓶閥與</a:t>
            </a:r>
            <a:r>
              <a:rPr lang="en-US" altLang="zh-TW" b="1" smtClean="0">
                <a:ea typeface="標楷體" panose="03000509000000000000" pitchFamily="65" charset="-120"/>
              </a:rPr>
              <a:t>CNS-10849 </a:t>
            </a:r>
            <a:r>
              <a:rPr lang="zh-TW" altLang="en-US" b="1" smtClean="0">
                <a:ea typeface="標楷體" panose="03000509000000000000" pitchFamily="65" charset="-120"/>
              </a:rPr>
              <a:t>高壓鋼瓶閥螺紋的製造標準，並有</a:t>
            </a:r>
            <a:r>
              <a:rPr lang="en-US" altLang="zh-TW" b="1" smtClean="0">
                <a:ea typeface="標楷體" panose="03000509000000000000" pitchFamily="65" charset="-120"/>
              </a:rPr>
              <a:t>CNS-1261 </a:t>
            </a:r>
            <a:r>
              <a:rPr lang="zh-TW" altLang="en-US" b="1" smtClean="0">
                <a:ea typeface="標楷體" panose="03000509000000000000" pitchFamily="65" charset="-120"/>
              </a:rPr>
              <a:t>的高壓氧氣鋼瓶安全規章及高壓氣體勞工安全規章等。每支鋼瓶必須每三年自行檢查一次，檢查不通過者或沒檢查者不得灌裝氣體。</a:t>
            </a:r>
            <a:endParaRPr lang="en-US" altLang="zh-TW" b="1" smtClean="0">
              <a:ea typeface="標楷體" panose="03000509000000000000" pitchFamily="65" charset="-120"/>
            </a:endParaRPr>
          </a:p>
          <a:p>
            <a:pPr eaLnBrk="1" hangingPunct="1">
              <a:lnSpc>
                <a:spcPts val="3600"/>
              </a:lnSpc>
              <a:spcBef>
                <a:spcPts val="600"/>
              </a:spcBef>
              <a:buFont typeface="Wingdings" panose="05000000000000000000" pitchFamily="2" charset="2"/>
              <a:buNone/>
            </a:pPr>
            <a:r>
              <a:rPr lang="zh-TW" altLang="en-US" b="1" smtClean="0">
                <a:ea typeface="標楷體" panose="03000509000000000000" pitchFamily="65" charset="-120"/>
              </a:rPr>
              <a:t>國外的標準因地區而異，如美國運輸部的 </a:t>
            </a:r>
            <a:r>
              <a:rPr lang="en-US" altLang="zh-TW" b="1" smtClean="0">
                <a:ea typeface="標楷體" panose="03000509000000000000" pitchFamily="65" charset="-120"/>
              </a:rPr>
              <a:t>DOT CRT-49, Section 180.201</a:t>
            </a:r>
            <a:r>
              <a:rPr lang="zh-TW" altLang="en-US" b="1" smtClean="0">
                <a:ea typeface="標楷體" panose="03000509000000000000" pitchFamily="65" charset="-120"/>
              </a:rPr>
              <a:t>。</a:t>
            </a: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92CD1C-C791-4F42-8145-86CF678CD853}" type="slidenum">
              <a:rPr lang="en-US" altLang="zh-TW" smtClean="0">
                <a:latin typeface="Arial" panose="020B0604020202020204" pitchFamily="34" charset="0"/>
              </a:rPr>
              <a:pPr>
                <a:spcBef>
                  <a:spcPct val="0"/>
                </a:spcBef>
              </a:pPr>
              <a:t>33</a:t>
            </a:fld>
            <a:endParaRPr lang="en-US" altLang="zh-TW" smtClean="0">
              <a:latin typeface="Arial" panose="020B0604020202020204" pitchFamily="34" charset="0"/>
            </a:endParaRPr>
          </a:p>
        </p:txBody>
      </p:sp>
    </p:spTree>
    <p:extLst>
      <p:ext uri="{BB962C8B-B14F-4D97-AF65-F5344CB8AC3E}">
        <p14:creationId xmlns:p14="http://schemas.microsoft.com/office/powerpoint/2010/main" val="56874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B16004-1B6F-4919-92C3-178529146516}" type="slidenum">
              <a:rPr lang="en-US" altLang="zh-TW" smtClean="0">
                <a:latin typeface="Arial" panose="020B0604020202020204" pitchFamily="34" charset="0"/>
              </a:rPr>
              <a:pPr>
                <a:spcBef>
                  <a:spcPct val="0"/>
                </a:spcBef>
              </a:pPr>
              <a:t>37</a:t>
            </a:fld>
            <a:endParaRPr lang="en-US" altLang="zh-TW" smtClean="0">
              <a:latin typeface="Arial" panose="020B0604020202020204" pitchFamily="34" charset="0"/>
            </a:endParaRPr>
          </a:p>
        </p:txBody>
      </p:sp>
    </p:spTree>
    <p:extLst>
      <p:ext uri="{BB962C8B-B14F-4D97-AF65-F5344CB8AC3E}">
        <p14:creationId xmlns:p14="http://schemas.microsoft.com/office/powerpoint/2010/main" val="3774053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zh-TW"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B16004-1B6F-4919-92C3-178529146516}" type="slidenum">
              <a:rPr lang="en-US" altLang="zh-TW" smtClean="0">
                <a:latin typeface="Arial" panose="020B0604020202020204" pitchFamily="34" charset="0"/>
              </a:rPr>
              <a:pPr>
                <a:spcBef>
                  <a:spcPct val="0"/>
                </a:spcBef>
              </a:pPr>
              <a:t>38</a:t>
            </a:fld>
            <a:endParaRPr lang="en-US" altLang="zh-TW" smtClean="0">
              <a:latin typeface="Arial" panose="020B0604020202020204" pitchFamily="34" charset="0"/>
            </a:endParaRPr>
          </a:p>
        </p:txBody>
      </p:sp>
    </p:spTree>
    <p:extLst>
      <p:ext uri="{BB962C8B-B14F-4D97-AF65-F5344CB8AC3E}">
        <p14:creationId xmlns:p14="http://schemas.microsoft.com/office/powerpoint/2010/main" val="351123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860B-BC82-4419-AA47-A1803BACC638}" type="slidenum">
              <a:rPr lang="en-US" altLang="zh-TW" smtClean="0">
                <a:latin typeface="Arial" panose="020B0604020202020204" pitchFamily="34" charset="0"/>
              </a:rPr>
              <a:pPr>
                <a:spcBef>
                  <a:spcPct val="0"/>
                </a:spcBef>
              </a:pPr>
              <a:t>2</a:t>
            </a:fld>
            <a:endParaRPr lang="en-US" altLang="zh-TW" smtClean="0">
              <a:latin typeface="Arial" panose="020B0604020202020204" pitchFamily="34" charset="0"/>
            </a:endParaRPr>
          </a:p>
        </p:txBody>
      </p:sp>
    </p:spTree>
    <p:extLst>
      <p:ext uri="{BB962C8B-B14F-4D97-AF65-F5344CB8AC3E}">
        <p14:creationId xmlns:p14="http://schemas.microsoft.com/office/powerpoint/2010/main" val="38742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修正緣由－職業安全衛生面臨新挑戰 </a:t>
            </a:r>
          </a:p>
          <a:p>
            <a:endParaRPr lang="en-US" altLang="zh-TW" smtClean="0"/>
          </a:p>
          <a:p>
            <a:r>
              <a:rPr lang="zh-TW" altLang="en-US" smtClean="0"/>
              <a:t>適用範圍檢討（人權公約）</a:t>
            </a:r>
          </a:p>
          <a:p>
            <a:r>
              <a:rPr lang="zh-TW" altLang="en-US" smtClean="0"/>
              <a:t>末端管理落伍（機械、設備及化學品）</a:t>
            </a:r>
          </a:p>
          <a:p>
            <a:r>
              <a:rPr lang="zh-TW" altLang="en-US" smtClean="0"/>
              <a:t>產業結構改變（新興職業疾病產生）</a:t>
            </a:r>
          </a:p>
          <a:p>
            <a:r>
              <a:rPr lang="zh-TW" altLang="en-US" smtClean="0"/>
              <a:t>勞動力變遷（高齡化、派遣化、少子化） </a:t>
            </a:r>
          </a:p>
        </p:txBody>
      </p:sp>
      <p:sp>
        <p:nvSpPr>
          <p:cNvPr id="143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4059C3-38F2-4B5B-849A-E62D164E0F61}" type="slidenum">
              <a:rPr lang="en-US" altLang="zh-TW" smtClean="0">
                <a:latin typeface="Arial" panose="020B0604020202020204" pitchFamily="34" charset="0"/>
              </a:rPr>
              <a:pPr>
                <a:spcBef>
                  <a:spcPct val="0"/>
                </a:spcBef>
              </a:pPr>
              <a:t>3</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63187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63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85A213-9F92-44E4-9F45-28AB394D853D}" type="slidenum">
              <a:rPr lang="en-US" altLang="zh-TW" smtClean="0">
                <a:latin typeface="Arial" panose="020B0604020202020204" pitchFamily="34" charset="0"/>
              </a:rPr>
              <a:pPr>
                <a:spcBef>
                  <a:spcPct val="0"/>
                </a:spcBef>
              </a:pPr>
              <a:t>4</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26888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D07B5-B192-42E7-9101-F816883C23EB}" type="slidenum">
              <a:rPr lang="en-US" altLang="zh-TW" smtClean="0">
                <a:latin typeface="Arial" panose="020B0604020202020204" pitchFamily="34" charset="0"/>
              </a:rPr>
              <a:pPr>
                <a:spcBef>
                  <a:spcPct val="0"/>
                </a:spcBef>
              </a:pPr>
              <a:t>5</a:t>
            </a:fld>
            <a:endParaRPr lang="en-US" altLang="zh-TW" smtClean="0">
              <a:latin typeface="Arial" panose="020B0604020202020204" pitchFamily="34" charset="0"/>
            </a:endParaRPr>
          </a:p>
        </p:txBody>
      </p:sp>
    </p:spTree>
    <p:extLst>
      <p:ext uri="{BB962C8B-B14F-4D97-AF65-F5344CB8AC3E}">
        <p14:creationId xmlns:p14="http://schemas.microsoft.com/office/powerpoint/2010/main" val="138293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27DAA5-0A5A-493E-8F6E-9D2C5FED996A}" type="slidenum">
              <a:rPr lang="en-US" altLang="zh-TW" smtClean="0">
                <a:latin typeface="Arial" panose="020B0604020202020204" pitchFamily="34" charset="0"/>
              </a:rPr>
              <a:pPr>
                <a:spcBef>
                  <a:spcPct val="0"/>
                </a:spcBef>
              </a:pPr>
              <a:t>6</a:t>
            </a:fld>
            <a:endParaRPr lang="en-US" altLang="zh-TW" smtClean="0">
              <a:latin typeface="Arial" panose="020B0604020202020204" pitchFamily="34" charset="0"/>
            </a:endParaRPr>
          </a:p>
        </p:txBody>
      </p:sp>
    </p:spTree>
    <p:extLst>
      <p:ext uri="{BB962C8B-B14F-4D97-AF65-F5344CB8AC3E}">
        <p14:creationId xmlns:p14="http://schemas.microsoft.com/office/powerpoint/2010/main" val="318813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954990-17C4-4694-885D-878562F5EF46}" type="slidenum">
              <a:rPr lang="en-US" altLang="zh-TW" smtClean="0">
                <a:latin typeface="Arial" panose="020B0604020202020204" pitchFamily="34" charset="0"/>
              </a:rPr>
              <a:pPr>
                <a:spcBef>
                  <a:spcPct val="0"/>
                </a:spcBef>
              </a:pPr>
              <a:t>7</a:t>
            </a:fld>
            <a:endParaRPr lang="en-US" altLang="zh-TW" smtClean="0">
              <a:latin typeface="Arial" panose="020B0604020202020204" pitchFamily="34" charset="0"/>
            </a:endParaRPr>
          </a:p>
        </p:txBody>
      </p:sp>
    </p:spTree>
    <p:extLst>
      <p:ext uri="{BB962C8B-B14F-4D97-AF65-F5344CB8AC3E}">
        <p14:creationId xmlns:p14="http://schemas.microsoft.com/office/powerpoint/2010/main" val="123994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5F8C42-29EB-4040-9F80-C3C56761A00C}" type="slidenum">
              <a:rPr lang="en-US" altLang="zh-TW" smtClean="0">
                <a:latin typeface="Arial" panose="020B0604020202020204" pitchFamily="34" charset="0"/>
              </a:rPr>
              <a:pPr>
                <a:spcBef>
                  <a:spcPct val="0"/>
                </a:spcBef>
              </a:pPr>
              <a:t>8</a:t>
            </a:fld>
            <a:endParaRPr lang="en-US" altLang="zh-TW" smtClean="0">
              <a:latin typeface="Arial" panose="020B0604020202020204" pitchFamily="34" charset="0"/>
            </a:endParaRPr>
          </a:p>
        </p:txBody>
      </p:sp>
    </p:spTree>
    <p:extLst>
      <p:ext uri="{BB962C8B-B14F-4D97-AF65-F5344CB8AC3E}">
        <p14:creationId xmlns:p14="http://schemas.microsoft.com/office/powerpoint/2010/main" val="139457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5" name="矩形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6" name="矩形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8" name="標題 7"/>
          <p:cNvSpPr>
            <a:spLocks noGrp="1"/>
          </p:cNvSpPr>
          <p:nvPr>
            <p:ph type="ctrTitle"/>
          </p:nvPr>
        </p:nvSpPr>
        <p:spPr>
          <a:xfrm>
            <a:off x="2362200" y="4038600"/>
            <a:ext cx="6477000" cy="1828800"/>
          </a:xfrm>
        </p:spPr>
        <p:txBody>
          <a:bodyPr anchor="b"/>
          <a:lstStyle>
            <a:lvl1pPr>
              <a:defRPr cap="all" baseline="0"/>
            </a:lvl1pPr>
          </a:lstStyle>
          <a:p>
            <a:r>
              <a:rPr lang="zh-TW" altLang="en-US" smtClean="0"/>
              <a:t>按一下以編輯母片標題樣式</a:t>
            </a:r>
            <a:endParaRPr lang="en-US"/>
          </a:p>
        </p:txBody>
      </p:sp>
      <p:sp>
        <p:nvSpPr>
          <p:cNvPr id="9" name="副標題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7" name="日期版面配置區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BB3CFAB6-7537-47AD-9979-A5BA621C162C}" type="datetime1">
              <a:rPr lang="zh-TW" altLang="en-US"/>
              <a:pPr>
                <a:defRPr/>
              </a:pPr>
              <a:t>2015/11/13</a:t>
            </a:fld>
            <a:endParaRPr lang="en-US" altLang="zh-TW"/>
          </a:p>
        </p:txBody>
      </p:sp>
      <p:sp>
        <p:nvSpPr>
          <p:cNvPr id="10" name="頁尾版面配置區 16"/>
          <p:cNvSpPr>
            <a:spLocks noGrp="1"/>
          </p:cNvSpPr>
          <p:nvPr>
            <p:ph type="ftr" sz="quarter" idx="11"/>
          </p:nvPr>
        </p:nvSpPr>
        <p:spPr>
          <a:xfrm>
            <a:off x="2085975" y="236538"/>
            <a:ext cx="5867400" cy="365125"/>
          </a:xfrm>
        </p:spPr>
        <p:txBody>
          <a:bodyPr/>
          <a:lstStyle>
            <a:lvl1pPr>
              <a:defRPr/>
            </a:lvl1pPr>
          </a:lstStyle>
          <a:p>
            <a:pPr>
              <a:defRPr/>
            </a:pPr>
            <a:endParaRPr lang="zh-TW" altLang="en-US"/>
          </a:p>
        </p:txBody>
      </p:sp>
      <p:sp>
        <p:nvSpPr>
          <p:cNvPr id="11" name="投影片編號版面配置區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4CC198D-3132-4C81-8C85-34F631582315}" type="slidenum">
              <a:rPr lang="zh-TW" altLang="en-US"/>
              <a:pPr>
                <a:defRPr/>
              </a:pPr>
              <a:t>‹#›</a:t>
            </a:fld>
            <a:endParaRPr lang="en-US" altLang="zh-TW"/>
          </a:p>
        </p:txBody>
      </p:sp>
    </p:spTree>
    <p:extLst>
      <p:ext uri="{BB962C8B-B14F-4D97-AF65-F5344CB8AC3E}">
        <p14:creationId xmlns:p14="http://schemas.microsoft.com/office/powerpoint/2010/main" val="21773016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138934F4-B1D4-4357-8C0C-0E43AAB4C104}" type="datetime1">
              <a:rPr lang="zh-TW" altLang="en-US"/>
              <a:pPr>
                <a:defRPr/>
              </a:pPr>
              <a:t>2015/11/13</a:t>
            </a:fld>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zh-TW" altLang="en-US"/>
          </a:p>
        </p:txBody>
      </p:sp>
      <p:sp>
        <p:nvSpPr>
          <p:cNvPr id="6" name="投影片編號版面配置區 22"/>
          <p:cNvSpPr>
            <a:spLocks noGrp="1"/>
          </p:cNvSpPr>
          <p:nvPr>
            <p:ph type="sldNum" sz="quarter" idx="12"/>
          </p:nvPr>
        </p:nvSpPr>
        <p:spPr/>
        <p:txBody>
          <a:bodyPr/>
          <a:lstStyle>
            <a:lvl1pPr>
              <a:defRPr/>
            </a:lvl1pPr>
          </a:lstStyle>
          <a:p>
            <a:pPr>
              <a:defRPr/>
            </a:pPr>
            <a:fld id="{9D56280B-DE20-4BF0-948E-98A4F1375D0B}" type="slidenum">
              <a:rPr lang="zh-TW" altLang="en-US"/>
              <a:pPr>
                <a:defRPr/>
              </a:pPr>
              <a:t>‹#›</a:t>
            </a:fld>
            <a:endParaRPr lang="en-US" altLang="zh-TW"/>
          </a:p>
        </p:txBody>
      </p:sp>
    </p:spTree>
    <p:extLst>
      <p:ext uri="{BB962C8B-B14F-4D97-AF65-F5344CB8AC3E}">
        <p14:creationId xmlns:p14="http://schemas.microsoft.com/office/powerpoint/2010/main" val="15995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5" name="矩形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6" name="矩形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2" name="直排標題 1"/>
          <p:cNvSpPr>
            <a:spLocks noGrp="1"/>
          </p:cNvSpPr>
          <p:nvPr>
            <p:ph type="title" orient="vert"/>
          </p:nvPr>
        </p:nvSpPr>
        <p:spPr>
          <a:xfrm>
            <a:off x="6553200" y="609600"/>
            <a:ext cx="2057400" cy="55165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609600"/>
            <a:ext cx="5562600" cy="551656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a:xfrm>
            <a:off x="6553200" y="6248400"/>
            <a:ext cx="2209800" cy="365125"/>
          </a:xfrm>
        </p:spPr>
        <p:txBody>
          <a:bodyPr/>
          <a:lstStyle>
            <a:lvl1pPr>
              <a:defRPr/>
            </a:lvl1pPr>
          </a:lstStyle>
          <a:p>
            <a:pPr>
              <a:defRPr/>
            </a:pPr>
            <a:fld id="{ACBF8338-3F5A-4AFC-9E3B-71F02973A36D}" type="datetime1">
              <a:rPr lang="zh-TW" altLang="en-US"/>
              <a:pPr>
                <a:defRPr/>
              </a:pPr>
              <a:t>2015/11/13</a:t>
            </a:fld>
            <a:endParaRPr lang="en-US" altLang="zh-TW"/>
          </a:p>
        </p:txBody>
      </p:sp>
      <p:sp>
        <p:nvSpPr>
          <p:cNvPr id="8" name="頁尾版面配置區 4"/>
          <p:cNvSpPr>
            <a:spLocks noGrp="1"/>
          </p:cNvSpPr>
          <p:nvPr>
            <p:ph type="ftr" sz="quarter" idx="11"/>
          </p:nvPr>
        </p:nvSpPr>
        <p:spPr>
          <a:xfrm>
            <a:off x="457200" y="6248400"/>
            <a:ext cx="5573713" cy="365125"/>
          </a:xfrm>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a:xfrm rot="5400000">
            <a:off x="5989638" y="144462"/>
            <a:ext cx="533400" cy="244475"/>
          </a:xfrm>
        </p:spPr>
        <p:txBody>
          <a:bodyPr/>
          <a:lstStyle>
            <a:lvl1pPr>
              <a:defRPr/>
            </a:lvl1pPr>
          </a:lstStyle>
          <a:p>
            <a:pPr>
              <a:defRPr/>
            </a:pPr>
            <a:fld id="{F7353F62-AE81-4D39-8BD9-D9817CACD54C}" type="slidenum">
              <a:rPr lang="zh-TW" altLang="en-US"/>
              <a:pPr>
                <a:defRPr/>
              </a:pPr>
              <a:t>‹#›</a:t>
            </a:fld>
            <a:endParaRPr lang="en-US" altLang="zh-TW"/>
          </a:p>
        </p:txBody>
      </p:sp>
    </p:spTree>
    <p:extLst>
      <p:ext uri="{BB962C8B-B14F-4D97-AF65-F5344CB8AC3E}">
        <p14:creationId xmlns:p14="http://schemas.microsoft.com/office/powerpoint/2010/main" val="17525202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9" descr="LOGO(協會).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64250"/>
            <a:ext cx="7858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612648" y="228600"/>
            <a:ext cx="8153400" cy="680120"/>
          </a:xfrm>
        </p:spPr>
        <p:txBody>
          <a:bodyPr/>
          <a:lstStyle>
            <a:lvl1pPr>
              <a:defRPr sz="3800">
                <a:solidFill>
                  <a:srgbClr val="0000FF"/>
                </a:solidFill>
                <a:latin typeface="華康勘亭流" panose="03000809000000000000" pitchFamily="65" charset="-120"/>
                <a:ea typeface="華康勘亭流" panose="03000809000000000000" pitchFamily="65" charset="-120"/>
              </a:defRPr>
            </a:lvl1pPr>
          </a:lstStyle>
          <a:p>
            <a:r>
              <a:rPr lang="zh-TW" altLang="en-US" dirty="0" smtClean="0"/>
              <a:t>按一下以編輯母片標題樣式</a:t>
            </a:r>
            <a:endParaRPr lang="en-US" dirty="0"/>
          </a:p>
        </p:txBody>
      </p:sp>
      <p:sp>
        <p:nvSpPr>
          <p:cNvPr id="8" name="內容版面配置區 7"/>
          <p:cNvSpPr>
            <a:spLocks noGrp="1"/>
          </p:cNvSpPr>
          <p:nvPr>
            <p:ph sz="quarter" idx="1"/>
          </p:nvPr>
        </p:nvSpPr>
        <p:spPr>
          <a:xfrm>
            <a:off x="612648" y="1600200"/>
            <a:ext cx="81534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fld id="{755E4E3B-3270-479F-AF01-11F34E04BE22}" type="datetime1">
              <a:rPr lang="zh-TW" altLang="en-US"/>
              <a:pPr>
                <a:defRPr/>
              </a:pPr>
              <a:t>2015/11/13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AEC7CA3-2666-4198-8698-7248BE3F6B98}" type="slidenum">
              <a:rPr lang="zh-TW" altLang="en-US"/>
              <a:pPr>
                <a:defRPr/>
              </a:pPr>
              <a:t>‹#›</a:t>
            </a:fld>
            <a:endParaRPr lang="en-US" altLang="zh-TW"/>
          </a:p>
        </p:txBody>
      </p:sp>
    </p:spTree>
    <p:extLst>
      <p:ext uri="{BB962C8B-B14F-4D97-AF65-F5344CB8AC3E}">
        <p14:creationId xmlns:p14="http://schemas.microsoft.com/office/powerpoint/2010/main" val="248751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5" name="矩形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6" name="矩形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3" name="文字版面配置區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 name="標題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zh-TW" altLang="en-US" smtClean="0"/>
              <a:t>按一下以編輯母片標題樣式</a:t>
            </a:r>
            <a:endParaRPr lang="en-US"/>
          </a:p>
        </p:txBody>
      </p:sp>
      <p:sp>
        <p:nvSpPr>
          <p:cNvPr id="7" name="日期版面配置區 11"/>
          <p:cNvSpPr>
            <a:spLocks noGrp="1"/>
          </p:cNvSpPr>
          <p:nvPr>
            <p:ph type="dt" sz="half" idx="10"/>
          </p:nvPr>
        </p:nvSpPr>
        <p:spPr/>
        <p:txBody>
          <a:bodyPr/>
          <a:lstStyle>
            <a:lvl1pPr>
              <a:defRPr/>
            </a:lvl1pPr>
          </a:lstStyle>
          <a:p>
            <a:pPr>
              <a:defRPr/>
            </a:pPr>
            <a:fld id="{78696C0D-1DED-46BD-AFE7-9EC4E36D3AB1}" type="datetime1">
              <a:rPr lang="zh-TW" altLang="en-US"/>
              <a:pPr>
                <a:defRPr/>
              </a:pPr>
              <a:t>2015/11/13</a:t>
            </a:fld>
            <a:endParaRPr lang="en-US" altLang="zh-TW"/>
          </a:p>
        </p:txBody>
      </p:sp>
      <p:sp>
        <p:nvSpPr>
          <p:cNvPr id="8" name="投影片編號版面配置區 12"/>
          <p:cNvSpPr>
            <a:spLocks noGrp="1"/>
          </p:cNvSpPr>
          <p:nvPr>
            <p:ph type="sldNum" sz="quarter" idx="11"/>
          </p:nvPr>
        </p:nvSpPr>
        <p:spPr>
          <a:xfrm>
            <a:off x="0" y="1752600"/>
            <a:ext cx="1295400" cy="701675"/>
          </a:xfrm>
        </p:spPr>
        <p:txBody>
          <a:bodyPr>
            <a:noAutofit/>
          </a:bodyPr>
          <a:lstStyle>
            <a:lvl1pPr>
              <a:defRPr sz="2400"/>
            </a:lvl1pPr>
          </a:lstStyle>
          <a:p>
            <a:pPr>
              <a:defRPr/>
            </a:pPr>
            <a:fld id="{77682DDD-FA58-4931-8B37-6BE56E1C099E}" type="slidenum">
              <a:rPr lang="zh-TW" altLang="en-US"/>
              <a:pPr>
                <a:defRPr/>
              </a:pPr>
              <a:t>‹#›</a:t>
            </a:fld>
            <a:endParaRPr lang="en-US" altLang="zh-TW"/>
          </a:p>
        </p:txBody>
      </p:sp>
      <p:sp>
        <p:nvSpPr>
          <p:cNvPr id="9" name="頁尾版面配置區 13"/>
          <p:cNvSpPr>
            <a:spLocks noGrp="1"/>
          </p:cNvSpPr>
          <p:nvPr>
            <p:ph type="ftr" sz="quarter" idx="12"/>
          </p:nvPr>
        </p:nvSpPr>
        <p:spPr/>
        <p:txBody>
          <a:bodyPr/>
          <a:lstStyle>
            <a:lvl1pPr>
              <a:defRPr/>
            </a:lvl1pPr>
          </a:lstStyle>
          <a:p>
            <a:pPr>
              <a:defRPr/>
            </a:pPr>
            <a:endParaRPr lang="zh-TW" altLang="en-US"/>
          </a:p>
        </p:txBody>
      </p:sp>
    </p:spTree>
    <p:extLst>
      <p:ext uri="{BB962C8B-B14F-4D97-AF65-F5344CB8AC3E}">
        <p14:creationId xmlns:p14="http://schemas.microsoft.com/office/powerpoint/2010/main" val="16345435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609600"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844901" y="1589567"/>
            <a:ext cx="38862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504F1394-7666-430A-9531-7CB173851041}" type="datetime1">
              <a:rPr lang="zh-TW" altLang="en-US"/>
              <a:pPr>
                <a:defRPr/>
              </a:pPr>
              <a:t>2015/11/13</a:t>
            </a:fld>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51C20788-1EE8-4564-925A-64170CA9C22D}" type="slidenum">
              <a:rPr lang="zh-TW" altLang="en-US"/>
              <a:pPr>
                <a:defRPr/>
              </a:pPr>
              <a:t>‹#›</a:t>
            </a:fld>
            <a:endParaRPr lang="en-US" altLang="zh-TW"/>
          </a:p>
        </p:txBody>
      </p:sp>
    </p:spTree>
    <p:extLst>
      <p:ext uri="{BB962C8B-B14F-4D97-AF65-F5344CB8AC3E}">
        <p14:creationId xmlns:p14="http://schemas.microsoft.com/office/powerpoint/2010/main" val="194852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3400" y="273050"/>
            <a:ext cx="8153400" cy="86995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609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800600" y="2438400"/>
            <a:ext cx="3886200" cy="35814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6" name="文字版面配置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15" name="文字版面配置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fld id="{BDC07E89-CA23-4047-BB9B-34A1C57C1964}" type="datetime1">
              <a:rPr lang="zh-TW" altLang="en-US"/>
              <a:pPr>
                <a:defRPr/>
              </a:pPr>
              <a:t>2015/11/13</a:t>
            </a:fld>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zh-TW" altLang="en-US"/>
          </a:p>
        </p:txBody>
      </p:sp>
      <p:sp>
        <p:nvSpPr>
          <p:cNvPr id="9" name="投影片編號版面配置區 22"/>
          <p:cNvSpPr>
            <a:spLocks noGrp="1"/>
          </p:cNvSpPr>
          <p:nvPr>
            <p:ph type="sldNum" sz="quarter" idx="12"/>
          </p:nvPr>
        </p:nvSpPr>
        <p:spPr/>
        <p:txBody>
          <a:bodyPr/>
          <a:lstStyle>
            <a:lvl1pPr>
              <a:defRPr/>
            </a:lvl1pPr>
          </a:lstStyle>
          <a:p>
            <a:pPr>
              <a:defRPr/>
            </a:pPr>
            <a:fld id="{DF3FCF21-1515-4D4E-A9CA-8FC59B81AD83}" type="slidenum">
              <a:rPr lang="zh-TW" altLang="en-US"/>
              <a:pPr>
                <a:defRPr/>
              </a:pPr>
              <a:t>‹#›</a:t>
            </a:fld>
            <a:endParaRPr lang="en-US" altLang="zh-TW"/>
          </a:p>
        </p:txBody>
      </p:sp>
    </p:spTree>
    <p:extLst>
      <p:ext uri="{BB962C8B-B14F-4D97-AF65-F5344CB8AC3E}">
        <p14:creationId xmlns:p14="http://schemas.microsoft.com/office/powerpoint/2010/main" val="382596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13"/>
          <p:cNvSpPr>
            <a:spLocks noGrp="1"/>
          </p:cNvSpPr>
          <p:nvPr>
            <p:ph type="dt" sz="half" idx="10"/>
          </p:nvPr>
        </p:nvSpPr>
        <p:spPr/>
        <p:txBody>
          <a:bodyPr/>
          <a:lstStyle>
            <a:lvl1pPr>
              <a:defRPr/>
            </a:lvl1pPr>
          </a:lstStyle>
          <a:p>
            <a:pPr>
              <a:defRPr/>
            </a:pPr>
            <a:fld id="{F7BF4BF2-8B33-40B9-A783-6327B92D9D77}" type="datetime1">
              <a:rPr lang="zh-TW" altLang="en-US"/>
              <a:pPr>
                <a:defRPr/>
              </a:pPr>
              <a:t>2015/11/13</a:t>
            </a:fld>
            <a:endParaRPr lang="en-US" altLang="zh-TW"/>
          </a:p>
        </p:txBody>
      </p:sp>
      <p:sp>
        <p:nvSpPr>
          <p:cNvPr id="4" name="頁尾版面配置區 2"/>
          <p:cNvSpPr>
            <a:spLocks noGrp="1"/>
          </p:cNvSpPr>
          <p:nvPr>
            <p:ph type="ftr" sz="quarter" idx="11"/>
          </p:nvPr>
        </p:nvSpPr>
        <p:spPr/>
        <p:txBody>
          <a:bodyPr/>
          <a:lstStyle>
            <a:lvl1pPr>
              <a:defRPr/>
            </a:lvl1pPr>
          </a:lstStyle>
          <a:p>
            <a:pPr>
              <a:defRPr/>
            </a:pPr>
            <a:endParaRPr lang="zh-TW" altLang="en-US"/>
          </a:p>
        </p:txBody>
      </p:sp>
      <p:sp>
        <p:nvSpPr>
          <p:cNvPr id="5" name="投影片編號版面配置區 22"/>
          <p:cNvSpPr>
            <a:spLocks noGrp="1"/>
          </p:cNvSpPr>
          <p:nvPr>
            <p:ph type="sldNum" sz="quarter" idx="12"/>
          </p:nvPr>
        </p:nvSpPr>
        <p:spPr/>
        <p:txBody>
          <a:bodyPr/>
          <a:lstStyle>
            <a:lvl1pPr>
              <a:defRPr/>
            </a:lvl1pPr>
          </a:lstStyle>
          <a:p>
            <a:pPr>
              <a:defRPr/>
            </a:pPr>
            <a:fld id="{6C452A3C-34B7-4EC8-AED7-B208FDD5ADE9}" type="slidenum">
              <a:rPr lang="zh-TW" altLang="en-US"/>
              <a:pPr>
                <a:defRPr/>
              </a:pPr>
              <a:t>‹#›</a:t>
            </a:fld>
            <a:endParaRPr lang="en-US" altLang="zh-TW"/>
          </a:p>
        </p:txBody>
      </p:sp>
    </p:spTree>
    <p:extLst>
      <p:ext uri="{BB962C8B-B14F-4D97-AF65-F5344CB8AC3E}">
        <p14:creationId xmlns:p14="http://schemas.microsoft.com/office/powerpoint/2010/main" val="89776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A457C8BD-62EE-4DF2-94CF-806652CA77CF}" type="datetime1">
              <a:rPr lang="zh-TW" altLang="en-US"/>
              <a:pPr>
                <a:defRPr/>
              </a:pPr>
              <a:t>2015/11/13</a:t>
            </a:fld>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0988F5A-2397-4D52-9A16-DB18A4080E7A}" type="slidenum">
              <a:rPr lang="zh-TW" altLang="en-US"/>
              <a:pPr>
                <a:defRPr/>
              </a:pPr>
              <a:t>‹#›</a:t>
            </a:fld>
            <a:endParaRPr lang="en-US" altLang="zh-TW"/>
          </a:p>
        </p:txBody>
      </p:sp>
    </p:spTree>
    <p:extLst>
      <p:ext uri="{BB962C8B-B14F-4D97-AF65-F5344CB8AC3E}">
        <p14:creationId xmlns:p14="http://schemas.microsoft.com/office/powerpoint/2010/main" val="10802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8077200" cy="869950"/>
          </a:xfrm>
        </p:spPr>
        <p:txBody>
          <a:bodyPr/>
          <a:lstStyle>
            <a:lvl1pPr algn="l">
              <a:buNone/>
              <a:defRPr sz="4400" b="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9" name="內容版面配置區 8"/>
          <p:cNvSpPr>
            <a:spLocks noGrp="1"/>
          </p:cNvSpPr>
          <p:nvPr>
            <p:ph sz="quarter" idx="1"/>
          </p:nvPr>
        </p:nvSpPr>
        <p:spPr>
          <a:xfrm>
            <a:off x="2362200" y="1752600"/>
            <a:ext cx="6400800" cy="4419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D7C5F4D9-DDCF-42E2-A999-527483624281}" type="datetime1">
              <a:rPr lang="zh-TW" altLang="en-US"/>
              <a:pPr>
                <a:defRPr/>
              </a:pPr>
              <a:t>2015/11/13</a:t>
            </a:fld>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zh-TW" altLang="en-US"/>
          </a:p>
        </p:txBody>
      </p:sp>
      <p:sp>
        <p:nvSpPr>
          <p:cNvPr id="7" name="投影片編號版面配置區 22"/>
          <p:cNvSpPr>
            <a:spLocks noGrp="1"/>
          </p:cNvSpPr>
          <p:nvPr>
            <p:ph type="sldNum" sz="quarter" idx="12"/>
          </p:nvPr>
        </p:nvSpPr>
        <p:spPr/>
        <p:txBody>
          <a:bodyPr/>
          <a:lstStyle>
            <a:lvl1pPr>
              <a:defRPr/>
            </a:lvl1pPr>
          </a:lstStyle>
          <a:p>
            <a:pPr>
              <a:defRPr/>
            </a:pPr>
            <a:fld id="{C2B91519-DBFA-4515-9092-E85B1DD457A1}" type="slidenum">
              <a:rPr lang="zh-TW" altLang="en-US"/>
              <a:pPr>
                <a:defRPr/>
              </a:pPr>
              <a:t>‹#›</a:t>
            </a:fld>
            <a:endParaRPr lang="en-US" altLang="zh-TW"/>
          </a:p>
        </p:txBody>
      </p:sp>
    </p:spTree>
    <p:extLst>
      <p:ext uri="{BB962C8B-B14F-4D97-AF65-F5344CB8AC3E}">
        <p14:creationId xmlns:p14="http://schemas.microsoft.com/office/powerpoint/2010/main" val="336180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6" name="矩形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7" name="矩形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8" name="矩形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4" name="文字版面配置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zh-TW" altLang="en-US" smtClean="0"/>
              <a:t>按一下以編輯母片文字樣式</a:t>
            </a:r>
          </a:p>
        </p:txBody>
      </p:sp>
      <p:sp>
        <p:nvSpPr>
          <p:cNvPr id="2" name="標題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11"/>
          <p:cNvSpPr>
            <a:spLocks noGrp="1"/>
          </p:cNvSpPr>
          <p:nvPr>
            <p:ph type="dt" sz="half" idx="10"/>
          </p:nvPr>
        </p:nvSpPr>
        <p:spPr>
          <a:xfrm>
            <a:off x="6248400" y="6248400"/>
            <a:ext cx="2667000" cy="365125"/>
          </a:xfrm>
        </p:spPr>
        <p:txBody>
          <a:bodyPr/>
          <a:lstStyle>
            <a:lvl1pPr>
              <a:defRPr/>
            </a:lvl1pPr>
          </a:lstStyle>
          <a:p>
            <a:pPr>
              <a:defRPr/>
            </a:pPr>
            <a:fld id="{5FAE8AFD-F23D-4A3B-8C1A-BEF6039581AE}" type="datetime1">
              <a:rPr lang="zh-TW" altLang="en-US"/>
              <a:pPr>
                <a:defRPr/>
              </a:pPr>
              <a:t>2015/11/13</a:t>
            </a:fld>
            <a:endParaRPr lang="en-US" altLang="zh-TW"/>
          </a:p>
        </p:txBody>
      </p:sp>
      <p:sp>
        <p:nvSpPr>
          <p:cNvPr id="10" name="投影片編號版面配置區 12"/>
          <p:cNvSpPr>
            <a:spLocks noGrp="1"/>
          </p:cNvSpPr>
          <p:nvPr>
            <p:ph type="sldNum" sz="quarter" idx="11"/>
          </p:nvPr>
        </p:nvSpPr>
        <p:spPr>
          <a:xfrm>
            <a:off x="0" y="4667250"/>
            <a:ext cx="1447800" cy="663575"/>
          </a:xfrm>
        </p:spPr>
        <p:txBody>
          <a:bodyPr/>
          <a:lstStyle>
            <a:lvl1pPr>
              <a:defRPr sz="2800"/>
            </a:lvl1pPr>
          </a:lstStyle>
          <a:p>
            <a:pPr>
              <a:defRPr/>
            </a:pPr>
            <a:fld id="{70EFDDB9-7634-4EE0-9783-68B4C5644754}" type="slidenum">
              <a:rPr lang="zh-TW" altLang="en-US"/>
              <a:pPr>
                <a:defRPr/>
              </a:pPr>
              <a:t>‹#›</a:t>
            </a:fld>
            <a:endParaRPr lang="en-US" altLang="zh-TW"/>
          </a:p>
        </p:txBody>
      </p:sp>
      <p:sp>
        <p:nvSpPr>
          <p:cNvPr id="11" name="頁尾版面配置區 13"/>
          <p:cNvSpPr>
            <a:spLocks noGrp="1"/>
          </p:cNvSpPr>
          <p:nvPr>
            <p:ph type="ftr" sz="quarter" idx="12"/>
          </p:nvPr>
        </p:nvSpPr>
        <p:spPr>
          <a:xfrm>
            <a:off x="1600200" y="6248400"/>
            <a:ext cx="4572000" cy="365125"/>
          </a:xfrm>
        </p:spPr>
        <p:txBody>
          <a:bodyPr/>
          <a:lstStyle>
            <a:lvl1pPr>
              <a:defRPr/>
            </a:lvl1pPr>
          </a:lstStyle>
          <a:p>
            <a:pPr>
              <a:defRPr/>
            </a:pPr>
            <a:endParaRPr lang="zh-TW" altLang="en-US"/>
          </a:p>
        </p:txBody>
      </p:sp>
    </p:spTree>
    <p:extLst>
      <p:ext uri="{BB962C8B-B14F-4D97-AF65-F5344CB8AC3E}">
        <p14:creationId xmlns:p14="http://schemas.microsoft.com/office/powerpoint/2010/main" val="348608346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日期版面配置區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Tw Cen MT" pitchFamily="34" charset="0"/>
                <a:ea typeface="新細明體" pitchFamily="18" charset="-120"/>
              </a:defRPr>
            </a:lvl1pPr>
          </a:lstStyle>
          <a:p>
            <a:pPr>
              <a:defRPr/>
            </a:pPr>
            <a:fld id="{DAE3ECE6-5522-43C8-93AC-5A84700FD0EA}" type="datetime1">
              <a:rPr lang="zh-TW" altLang="en-US"/>
              <a:pPr>
                <a:defRPr/>
              </a:pPr>
              <a:t>2015/11/13</a:t>
            </a:fld>
            <a:endParaRPr lang="en-US" altLang="zh-TW"/>
          </a:p>
        </p:txBody>
      </p:sp>
      <p:sp>
        <p:nvSpPr>
          <p:cNvPr id="3" name="頁尾版面配置區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Tw Cen MT" pitchFamily="34" charset="0"/>
                <a:ea typeface="新細明體" pitchFamily="18" charset="-120"/>
              </a:defRPr>
            </a:lvl1pPr>
          </a:lstStyle>
          <a:p>
            <a:pPr>
              <a:defRPr/>
            </a:pPr>
            <a:endParaRPr lang="zh-TW" altLang="en-US"/>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zh-TW" altLang="en-US">
              <a:solidFill>
                <a:srgbClr val="FFFFFF"/>
              </a:solidFill>
              <a:ea typeface="新細明體" pitchFamily="18" charset="-120"/>
            </a:endParaRPr>
          </a:p>
        </p:txBody>
      </p:sp>
      <p:sp>
        <p:nvSpPr>
          <p:cNvPr id="23" name="投影片編號版面配置區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ea typeface="新細明體" panose="02020500000000000000" pitchFamily="18" charset="-120"/>
              </a:defRPr>
            </a:lvl1pPr>
          </a:lstStyle>
          <a:p>
            <a:pPr>
              <a:defRPr/>
            </a:pPr>
            <a:fld id="{44CAD846-3CA2-436B-BACF-651264D0B9D0}"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84" r:id="rId4"/>
    <p:sldLayoutId id="2147483885" r:id="rId5"/>
    <p:sldLayoutId id="2147483886" r:id="rId6"/>
    <p:sldLayoutId id="2147483892" r:id="rId7"/>
    <p:sldLayoutId id="2147483887" r:id="rId8"/>
    <p:sldLayoutId id="2147483893" r:id="rId9"/>
    <p:sldLayoutId id="2147483888" r:id="rId10"/>
    <p:sldLayoutId id="214748389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6DA"/>
        </a:solidFill>
        <a:effectLst/>
      </p:bgPr>
    </p:bg>
    <p:spTree>
      <p:nvGrpSpPr>
        <p:cNvPr id="1" name=""/>
        <p:cNvGrpSpPr/>
        <p:nvPr/>
      </p:nvGrpSpPr>
      <p:grpSpPr>
        <a:xfrm>
          <a:off x="0" y="0"/>
          <a:ext cx="0" cy="0"/>
          <a:chOff x="0" y="0"/>
          <a:chExt cx="0" cy="0"/>
        </a:xfrm>
      </p:grpSpPr>
      <p:sp>
        <p:nvSpPr>
          <p:cNvPr id="9218" name="標題 1"/>
          <p:cNvSpPr>
            <a:spLocks noGrp="1"/>
          </p:cNvSpPr>
          <p:nvPr>
            <p:ph type="ctrTitle" idx="4294967295"/>
          </p:nvPr>
        </p:nvSpPr>
        <p:spPr>
          <a:xfrm>
            <a:off x="0" y="908050"/>
            <a:ext cx="9144000" cy="3424238"/>
          </a:xfrm>
        </p:spPr>
        <p:txBody>
          <a:bodyPr anchor="b"/>
          <a:lstStyle/>
          <a:p>
            <a:pPr algn="ctr" eaLnBrk="1" hangingPunct="1">
              <a:lnSpc>
                <a:spcPct val="150000"/>
              </a:lnSpc>
            </a:pPr>
            <a:r>
              <a:rPr lang="zh-TW" altLang="en-US"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鋼瓶安全檢驗站專業人員</a:t>
            </a:r>
            <a:r>
              <a:rPr lang="en-US" altLang="zh-TW"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
            </a:r>
            <a:br>
              <a:rPr lang="en-US" altLang="zh-TW"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br>
            <a:r>
              <a:rPr lang="en-US" altLang="zh-TW"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104</a:t>
            </a:r>
            <a:r>
              <a:rPr lang="zh-TW" altLang="en-US"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年度教育訓練</a:t>
            </a:r>
            <a:r>
              <a:rPr lang="en-US" altLang="zh-TW"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
            </a:r>
            <a:br>
              <a:rPr lang="en-US" altLang="zh-TW"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br>
            <a:r>
              <a:rPr lang="zh-TW" altLang="en-US" sz="4800" dirty="0" smtClean="0">
                <a:solidFill>
                  <a:srgbClr val="0000FF"/>
                </a:solidFill>
                <a:effectLst>
                  <a:outerShdw blurRad="38100" dist="38100" dir="2700000" algn="tl">
                    <a:srgbClr val="000000">
                      <a:alpha val="43137"/>
                    </a:srgbClr>
                  </a:outerShdw>
                </a:effectLst>
                <a:latin typeface="華康勘亭流" panose="03000809000000000000" pitchFamily="65" charset="-120"/>
                <a:ea typeface="華康勘亭流" panose="03000809000000000000" pitchFamily="65" charset="-120"/>
              </a:rPr>
              <a:t>職業安全衛生相關法規簡介</a:t>
            </a:r>
          </a:p>
        </p:txBody>
      </p:sp>
      <p:sp>
        <p:nvSpPr>
          <p:cNvPr id="9219" name="副標題 2"/>
          <p:cNvSpPr>
            <a:spLocks noGrp="1"/>
          </p:cNvSpPr>
          <p:nvPr>
            <p:ph type="subTitle" idx="4294967295"/>
          </p:nvPr>
        </p:nvSpPr>
        <p:spPr>
          <a:xfrm>
            <a:off x="2362200" y="6049963"/>
            <a:ext cx="6705600" cy="685800"/>
          </a:xfrm>
        </p:spPr>
        <p:txBody>
          <a:bodyPr anchor="ctr"/>
          <a:lstStyle/>
          <a:p>
            <a:pPr marL="0" indent="0" eaLnBrk="1" hangingPunct="1">
              <a:buFont typeface="Wingdings" panose="05000000000000000000" pitchFamily="2" charset="2"/>
              <a:buNone/>
            </a:pPr>
            <a:r>
              <a:rPr lang="zh-TW" altLang="en-US" sz="3600" b="1" smtClean="0">
                <a:solidFill>
                  <a:srgbClr val="FFFFFF"/>
                </a:solidFill>
                <a:latin typeface="華康行書體(P)" panose="03000500000000000000" pitchFamily="66" charset="-120"/>
                <a:ea typeface="華康行書體(P)" panose="03000500000000000000" pitchFamily="66" charset="-120"/>
              </a:rPr>
              <a:t>中華民國工業氣體協會</a:t>
            </a:r>
          </a:p>
        </p:txBody>
      </p:sp>
      <p:pic>
        <p:nvPicPr>
          <p:cNvPr id="9220" name="圖片 3" descr="LOGO(協會).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6064250"/>
            <a:ext cx="7858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594CB8-00BC-4B8A-88C0-2DCC77016A4B}" type="slidenum">
              <a:rPr lang="zh-TW" altLang="en-US" smtClean="0">
                <a:solidFill>
                  <a:schemeClr val="tx2"/>
                </a:solidFill>
                <a:latin typeface="Tw Cen MT" panose="020B0602020104020603" pitchFamily="34" charset="0"/>
              </a:rPr>
              <a:pPr/>
              <a:t>0</a:t>
            </a:fld>
            <a:endParaRPr lang="en-US" altLang="zh-TW" smtClean="0">
              <a:solidFill>
                <a:schemeClr val="tx2"/>
              </a:solidFill>
              <a:latin typeface="Tw Cen MT" panose="020B0602020104020603" pitchFamily="34" charset="0"/>
            </a:endParaRPr>
          </a:p>
        </p:txBody>
      </p:sp>
      <p:sp>
        <p:nvSpPr>
          <p:cNvPr id="2" name="文字方塊 1"/>
          <p:cNvSpPr txBox="1"/>
          <p:nvPr/>
        </p:nvSpPr>
        <p:spPr>
          <a:xfrm>
            <a:off x="6588224" y="5301208"/>
            <a:ext cx="2420888" cy="707886"/>
          </a:xfrm>
          <a:prstGeom prst="rect">
            <a:avLst/>
          </a:prstGeom>
          <a:noFill/>
        </p:spPr>
        <p:txBody>
          <a:bodyPr wrap="square" rtlCol="0">
            <a:spAutoFit/>
          </a:bodyPr>
          <a:lstStyle/>
          <a:p>
            <a:pPr algn="r"/>
            <a:r>
              <a:rPr lang="zh-TW" altLang="en-US"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rPr>
              <a:t>技術委員  羅銘祥</a:t>
            </a:r>
            <a:endParaRPr lang="en-US" altLang="zh-TW"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endParaRPr>
          </a:p>
          <a:p>
            <a:pPr algn="r"/>
            <a:r>
              <a:rPr lang="en-US" altLang="zh-TW"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rPr>
              <a:t>104.11.27</a:t>
            </a:r>
            <a:endParaRPr lang="zh-TW" altLang="en-US" sz="2000" b="1" dirty="0">
              <a:solidFill>
                <a:srgbClr val="7030A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107503" y="228600"/>
            <a:ext cx="8928017"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spc="-200" dirty="0" smtClean="0">
                <a:solidFill>
                  <a:srgbClr val="0000FF"/>
                </a:solidFill>
                <a:latin typeface="華康勘亭流" panose="03000809000000000000" pitchFamily="65" charset="-120"/>
                <a:ea typeface="華康勘亭流" panose="03000809000000000000" pitchFamily="65" charset="-120"/>
              </a:rPr>
              <a:t>一體適用於各業工作者</a:t>
            </a:r>
          </a:p>
        </p:txBody>
      </p:sp>
      <p:sp>
        <p:nvSpPr>
          <p:cNvPr id="9219" name="Rectangle 3"/>
          <p:cNvSpPr>
            <a:spLocks noGrp="1"/>
          </p:cNvSpPr>
          <p:nvPr>
            <p:ph type="body" idx="4294967295"/>
          </p:nvPr>
        </p:nvSpPr>
        <p:spPr>
          <a:xfrm>
            <a:off x="298169" y="1484784"/>
            <a:ext cx="8737352" cy="5382741"/>
          </a:xfrm>
        </p:spPr>
        <p:txBody>
          <a:bodyPr/>
          <a:lstStyle/>
          <a:p>
            <a:pPr marL="804863" indent="-804863" algn="just" eaLnBrk="1" hangingPunct="1">
              <a:lnSpc>
                <a:spcPct val="120000"/>
              </a:lnSpc>
              <a:spcBef>
                <a:spcPts val="300"/>
              </a:spcBef>
              <a:spcAft>
                <a:spcPts val="300"/>
              </a:spcAft>
              <a:buFont typeface="Wingdings" panose="05000000000000000000" pitchFamily="2" charset="2"/>
              <a:buNone/>
              <a:defRPr/>
            </a:pPr>
            <a:r>
              <a:rPr lang="zh-TW" altLang="en-US" sz="1800" b="1" dirty="0" smtClean="0">
                <a:latin typeface="標楷體" pitchFamily="65" charset="-120"/>
                <a:ea typeface="標楷體" pitchFamily="65" charset="-120"/>
              </a:rPr>
              <a:t>第一條 為</a:t>
            </a:r>
            <a:r>
              <a:rPr lang="zh-TW" altLang="en-US" sz="1800" b="1" dirty="0">
                <a:latin typeface="標楷體" pitchFamily="65" charset="-120"/>
                <a:ea typeface="標楷體" pitchFamily="65" charset="-120"/>
              </a:rPr>
              <a:t>防止</a:t>
            </a:r>
            <a:r>
              <a:rPr lang="zh-TW" altLang="en-US" sz="1800" b="1" dirty="0">
                <a:solidFill>
                  <a:srgbClr val="0000FF"/>
                </a:solidFill>
                <a:latin typeface="標楷體" pitchFamily="65" charset="-120"/>
                <a:ea typeface="標楷體" pitchFamily="65" charset="-120"/>
              </a:rPr>
              <a:t>職業災害</a:t>
            </a:r>
            <a:r>
              <a:rPr lang="zh-TW" altLang="en-US" sz="1800" b="1" dirty="0">
                <a:latin typeface="標楷體" pitchFamily="65" charset="-120"/>
                <a:ea typeface="標楷體" pitchFamily="65" charset="-120"/>
              </a:rPr>
              <a:t>，保障</a:t>
            </a:r>
            <a:r>
              <a:rPr lang="zh-TW" altLang="en-US" sz="1800" b="1" dirty="0">
                <a:solidFill>
                  <a:srgbClr val="0000FF"/>
                </a:solidFill>
                <a:latin typeface="標楷體" pitchFamily="65" charset="-120"/>
                <a:ea typeface="標楷體" pitchFamily="65" charset="-120"/>
              </a:rPr>
              <a:t>工作者</a:t>
            </a:r>
            <a:r>
              <a:rPr lang="zh-TW" altLang="en-US" sz="1800" b="1" dirty="0">
                <a:latin typeface="標楷體" pitchFamily="65" charset="-120"/>
                <a:ea typeface="標楷體" pitchFamily="65" charset="-120"/>
              </a:rPr>
              <a:t>安全及健康，特制定本法；其他法律有</a:t>
            </a:r>
            <a:r>
              <a:rPr lang="zh-TW" altLang="en-US" sz="1800" b="1" dirty="0" smtClean="0">
                <a:latin typeface="標楷體" pitchFamily="65" charset="-120"/>
                <a:ea typeface="標楷體" pitchFamily="65" charset="-120"/>
              </a:rPr>
              <a:t>特別規定</a:t>
            </a:r>
            <a:r>
              <a:rPr lang="zh-TW" altLang="en-US" sz="1800" b="1" dirty="0">
                <a:latin typeface="標楷體" pitchFamily="65" charset="-120"/>
                <a:ea typeface="標楷體" pitchFamily="65" charset="-120"/>
              </a:rPr>
              <a:t>者，從其規定。</a:t>
            </a:r>
          </a:p>
          <a:p>
            <a:pPr marL="736600" indent="-736600" algn="just" eaLnBrk="1" hangingPunct="1">
              <a:lnSpc>
                <a:spcPct val="120000"/>
              </a:lnSpc>
              <a:spcBef>
                <a:spcPts val="300"/>
              </a:spcBef>
              <a:spcAft>
                <a:spcPts val="300"/>
              </a:spcAft>
              <a:buFont typeface="Wingdings" panose="05000000000000000000" pitchFamily="2" charset="2"/>
              <a:buNone/>
              <a:defRPr/>
            </a:pPr>
            <a:r>
              <a:rPr lang="zh-TW" altLang="en-US" sz="1800" b="1" dirty="0" smtClean="0">
                <a:latin typeface="標楷體" pitchFamily="65" charset="-120"/>
                <a:ea typeface="標楷體" pitchFamily="65" charset="-120"/>
              </a:rPr>
              <a:t>第二條 本</a:t>
            </a:r>
            <a:r>
              <a:rPr lang="zh-TW" altLang="en-US" sz="1800" b="1" dirty="0">
                <a:latin typeface="標楷體" pitchFamily="65" charset="-120"/>
                <a:ea typeface="標楷體" pitchFamily="65" charset="-120"/>
              </a:rPr>
              <a:t>法用詞，定義如下：</a:t>
            </a:r>
          </a:p>
          <a:p>
            <a:pPr marL="804863" indent="0" algn="just" eaLnBrk="1" hangingPunct="1">
              <a:lnSpc>
                <a:spcPct val="120000"/>
              </a:lnSpc>
              <a:spcBef>
                <a:spcPts val="300"/>
              </a:spcBef>
              <a:spcAft>
                <a:spcPts val="300"/>
              </a:spcAft>
              <a:buClrTx/>
              <a:buSzPct val="100000"/>
              <a:buFont typeface="+mj-ea"/>
              <a:buAutoNum type="ea1ChtPeriod"/>
              <a:defRPr/>
            </a:pPr>
            <a:r>
              <a:rPr lang="zh-TW" altLang="en-US" sz="1800" b="1" dirty="0" smtClean="0">
                <a:latin typeface="標楷體" pitchFamily="65" charset="-120"/>
                <a:ea typeface="標楷體" pitchFamily="65" charset="-120"/>
              </a:rPr>
              <a:t>工作者</a:t>
            </a:r>
            <a:r>
              <a:rPr lang="zh-TW" altLang="en-US" sz="1800" b="1" dirty="0">
                <a:latin typeface="標楷體" pitchFamily="65" charset="-120"/>
                <a:ea typeface="標楷體" pitchFamily="65" charset="-120"/>
              </a:rPr>
              <a:t>：指勞工、</a:t>
            </a:r>
            <a:r>
              <a:rPr lang="zh-TW" altLang="en-US" sz="1800" b="1" dirty="0">
                <a:solidFill>
                  <a:srgbClr val="0000FF"/>
                </a:solidFill>
                <a:latin typeface="標楷體" pitchFamily="65" charset="-120"/>
                <a:ea typeface="標楷體" pitchFamily="65" charset="-120"/>
              </a:rPr>
              <a:t>自營作業者</a:t>
            </a:r>
            <a:r>
              <a:rPr lang="zh-TW" altLang="en-US" sz="1800" b="1" dirty="0">
                <a:latin typeface="標楷體" pitchFamily="65" charset="-120"/>
                <a:ea typeface="標楷體" pitchFamily="65" charset="-120"/>
              </a:rPr>
              <a:t>及</a:t>
            </a:r>
            <a:r>
              <a:rPr lang="zh-TW" altLang="en-US" sz="1800" b="1" dirty="0">
                <a:solidFill>
                  <a:srgbClr val="FF0000"/>
                </a:solidFill>
                <a:latin typeface="標楷體" pitchFamily="65" charset="-120"/>
                <a:ea typeface="標楷體" pitchFamily="65" charset="-120"/>
              </a:rPr>
              <a:t>其他受工作場所負責人指揮或監督</a:t>
            </a:r>
            <a:r>
              <a:rPr lang="zh-TW" altLang="en-US" sz="1800" b="1" dirty="0" smtClean="0">
                <a:solidFill>
                  <a:srgbClr val="FF0000"/>
                </a:solidFill>
                <a:latin typeface="標楷體" pitchFamily="65" charset="-120"/>
                <a:ea typeface="標楷體" pitchFamily="65" charset="-120"/>
              </a:rPr>
              <a:t>從事</a:t>
            </a:r>
            <a:r>
              <a:rPr lang="zh-TW" altLang="en-US" sz="1800" b="1" dirty="0">
                <a:solidFill>
                  <a:srgbClr val="FF0000"/>
                </a:solidFill>
                <a:latin typeface="標楷體" pitchFamily="65" charset="-120"/>
                <a:ea typeface="標楷體" pitchFamily="65" charset="-120"/>
              </a:rPr>
              <a:t>勞動之人員</a:t>
            </a:r>
            <a:r>
              <a:rPr lang="zh-TW" altLang="en-US" sz="1800" b="1" dirty="0" smtClean="0">
                <a:latin typeface="標楷體" pitchFamily="65" charset="-120"/>
                <a:ea typeface="標楷體" pitchFamily="65" charset="-120"/>
              </a:rPr>
              <a:t>。</a:t>
            </a:r>
            <a:endParaRPr lang="en-US" altLang="zh-TW" sz="1800" b="1" dirty="0" smtClean="0">
              <a:latin typeface="標楷體" pitchFamily="65" charset="-120"/>
              <a:ea typeface="標楷體" pitchFamily="65" charset="-120"/>
            </a:endParaRPr>
          </a:p>
          <a:p>
            <a:pPr marL="804863" indent="0" algn="just" eaLnBrk="1" hangingPunct="1">
              <a:lnSpc>
                <a:spcPct val="120000"/>
              </a:lnSpc>
              <a:spcBef>
                <a:spcPts val="300"/>
              </a:spcBef>
              <a:spcAft>
                <a:spcPts val="300"/>
              </a:spcAft>
              <a:buClrTx/>
              <a:buSzPct val="100000"/>
              <a:buFont typeface="+mj-ea"/>
              <a:buAutoNum type="ea1ChtPeriod"/>
              <a:defRPr/>
            </a:pPr>
            <a:r>
              <a:rPr lang="zh-TW" altLang="en-US" sz="1800" b="1" dirty="0">
                <a:latin typeface="標楷體" pitchFamily="65" charset="-120"/>
                <a:ea typeface="標楷體" pitchFamily="65" charset="-120"/>
              </a:rPr>
              <a:t>勞工：指受僱從事工作獲致工資者。</a:t>
            </a:r>
          </a:p>
          <a:p>
            <a:pPr marL="804863" indent="0" algn="just" eaLnBrk="1" hangingPunct="1">
              <a:lnSpc>
                <a:spcPct val="120000"/>
              </a:lnSpc>
              <a:spcBef>
                <a:spcPts val="300"/>
              </a:spcBef>
              <a:spcAft>
                <a:spcPts val="300"/>
              </a:spcAft>
              <a:buClrTx/>
              <a:buSzPct val="100000"/>
              <a:buFont typeface="+mj-ea"/>
              <a:buAutoNum type="ea1ChtPeriod"/>
              <a:defRPr/>
            </a:pPr>
            <a:r>
              <a:rPr lang="zh-TW" altLang="en-US" sz="1800" b="1" dirty="0">
                <a:latin typeface="標楷體" pitchFamily="65" charset="-120"/>
                <a:ea typeface="標楷體" pitchFamily="65" charset="-120"/>
              </a:rPr>
              <a:t>雇主：指事業主或事業之經營負責人。</a:t>
            </a:r>
          </a:p>
          <a:p>
            <a:pPr marL="804863" indent="0" algn="just" eaLnBrk="1" hangingPunct="1">
              <a:lnSpc>
                <a:spcPct val="120000"/>
              </a:lnSpc>
              <a:spcBef>
                <a:spcPts val="300"/>
              </a:spcBef>
              <a:spcAft>
                <a:spcPts val="300"/>
              </a:spcAft>
              <a:buClrTx/>
              <a:buSzPct val="100000"/>
              <a:buFont typeface="+mj-ea"/>
              <a:buAutoNum type="ea1ChtPeriod"/>
              <a:defRPr/>
            </a:pPr>
            <a:r>
              <a:rPr lang="zh-TW" altLang="en-US" sz="1800" b="1" dirty="0">
                <a:latin typeface="標楷體" pitchFamily="65" charset="-120"/>
                <a:ea typeface="標楷體" pitchFamily="65" charset="-120"/>
              </a:rPr>
              <a:t>事業單位：指本法適用範圍內</a:t>
            </a:r>
            <a:r>
              <a:rPr lang="zh-TW" altLang="en-US" sz="1800" b="1" dirty="0">
                <a:solidFill>
                  <a:srgbClr val="7030A0"/>
                </a:solidFill>
                <a:effectLst>
                  <a:outerShdw blurRad="38100" dist="38100" dir="2700000" algn="tl">
                    <a:srgbClr val="000000">
                      <a:alpha val="43137"/>
                    </a:srgbClr>
                  </a:outerShdw>
                </a:effectLst>
                <a:latin typeface="標楷體" pitchFamily="65" charset="-120"/>
                <a:ea typeface="標楷體" pitchFamily="65" charset="-120"/>
              </a:rPr>
              <a:t>僱用</a:t>
            </a:r>
            <a:r>
              <a:rPr lang="zh-TW" altLang="en-US" sz="1800" b="1" dirty="0">
                <a:latin typeface="標楷體" pitchFamily="65" charset="-120"/>
                <a:ea typeface="標楷體" pitchFamily="65" charset="-120"/>
              </a:rPr>
              <a:t>勞工從事工作之機構。</a:t>
            </a:r>
          </a:p>
          <a:p>
            <a:pPr marL="804863" indent="0" algn="just" eaLnBrk="1" hangingPunct="1">
              <a:lnSpc>
                <a:spcPct val="120000"/>
              </a:lnSpc>
              <a:spcBef>
                <a:spcPts val="300"/>
              </a:spcBef>
              <a:spcAft>
                <a:spcPts val="300"/>
              </a:spcAft>
              <a:buClrTx/>
              <a:buSzPct val="100000"/>
              <a:buFont typeface="+mj-ea"/>
              <a:buAutoNum type="ea1ChtPeriod"/>
              <a:defRPr/>
            </a:pPr>
            <a:r>
              <a:rPr lang="zh-TW" altLang="en-US" sz="1800" b="1" dirty="0">
                <a:latin typeface="標楷體" pitchFamily="65" charset="-120"/>
                <a:ea typeface="標楷體" pitchFamily="65" charset="-120"/>
              </a:rPr>
              <a:t>職業災害：指因</a:t>
            </a:r>
            <a:r>
              <a:rPr lang="zh-TW" altLang="en-US" sz="1800" b="1" dirty="0">
                <a:solidFill>
                  <a:srgbClr val="008000"/>
                </a:solidFill>
                <a:effectLst>
                  <a:outerShdw blurRad="38100" dist="38100" dir="2700000" algn="tl">
                    <a:srgbClr val="000000">
                      <a:alpha val="43137"/>
                    </a:srgbClr>
                  </a:outerShdw>
                </a:effectLst>
                <a:latin typeface="標楷體" pitchFamily="65" charset="-120"/>
                <a:ea typeface="標楷體" pitchFamily="65" charset="-120"/>
              </a:rPr>
              <a:t>勞動場所</a:t>
            </a:r>
            <a:r>
              <a:rPr lang="zh-TW" altLang="en-US" sz="1800" b="1" dirty="0">
                <a:latin typeface="標楷體" pitchFamily="65" charset="-120"/>
                <a:ea typeface="標楷體" pitchFamily="65" charset="-120"/>
              </a:rPr>
              <a:t>之建築物、機械、設備、原料、材料、</a:t>
            </a:r>
            <a:r>
              <a:rPr lang="zh-TW" altLang="en-US" sz="1800" b="1" dirty="0" smtClean="0">
                <a:latin typeface="標楷體" pitchFamily="65" charset="-120"/>
                <a:ea typeface="標楷體" pitchFamily="65" charset="-120"/>
              </a:rPr>
              <a:t>化學品</a:t>
            </a:r>
            <a:r>
              <a:rPr lang="zh-TW" altLang="en-US" sz="1800" b="1" dirty="0">
                <a:latin typeface="標楷體" pitchFamily="65" charset="-120"/>
                <a:ea typeface="標楷體" pitchFamily="65" charset="-120"/>
              </a:rPr>
              <a:t>、氣體、蒸氣、粉塵等或作業活動及其他職業上原因引起之</a:t>
            </a:r>
            <a:r>
              <a:rPr lang="zh-TW" altLang="en-US" sz="1800" b="1" dirty="0" smtClean="0">
                <a:latin typeface="標楷體" pitchFamily="65" charset="-120"/>
                <a:ea typeface="標楷體" pitchFamily="65" charset="-120"/>
              </a:rPr>
              <a:t>工作者疾病</a:t>
            </a:r>
            <a:r>
              <a:rPr lang="zh-TW" altLang="en-US" sz="1800" b="1" dirty="0">
                <a:latin typeface="標楷體" pitchFamily="65" charset="-120"/>
                <a:ea typeface="標楷體" pitchFamily="65" charset="-120"/>
              </a:rPr>
              <a:t>、傷害、失能或死亡。</a:t>
            </a:r>
            <a:endParaRPr lang="zh-TW" altLang="en-US" sz="1800" b="1" dirty="0" smtClean="0">
              <a:latin typeface="標楷體" pitchFamily="65" charset="-120"/>
              <a:ea typeface="標楷體" pitchFamily="65" charset="-120"/>
            </a:endParaRPr>
          </a:p>
          <a:p>
            <a:pPr marL="804863" indent="0" algn="just" eaLnBrk="1" hangingPunct="1">
              <a:lnSpc>
                <a:spcPct val="120000"/>
              </a:lnSpc>
              <a:spcBef>
                <a:spcPts val="300"/>
              </a:spcBef>
              <a:spcAft>
                <a:spcPts val="300"/>
              </a:spcAft>
              <a:buFont typeface="Wingdings" panose="05000000000000000000" pitchFamily="2" charset="2"/>
              <a:buNone/>
              <a:defRPr/>
            </a:pPr>
            <a:r>
              <a:rPr lang="zh-TW" altLang="en-US" sz="1800" b="1" dirty="0" smtClean="0">
                <a:latin typeface="標楷體" pitchFamily="65" charset="-120"/>
                <a:ea typeface="標楷體" pitchFamily="65" charset="-120"/>
              </a:rPr>
              <a:t>第三條  本法所稱主管機關：在中央為</a:t>
            </a:r>
            <a:r>
              <a:rPr lang="zh-TW" altLang="en-US" sz="1800" b="1" dirty="0" smtClean="0">
                <a:solidFill>
                  <a:srgbClr val="008000"/>
                </a:solidFill>
                <a:latin typeface="標楷體" pitchFamily="65" charset="-120"/>
                <a:ea typeface="標楷體" pitchFamily="65" charset="-120"/>
              </a:rPr>
              <a:t>行政院勞工委員會</a:t>
            </a:r>
            <a:r>
              <a:rPr lang="zh-TW" altLang="en-US" sz="1800" b="1" dirty="0" smtClean="0">
                <a:latin typeface="標楷體" pitchFamily="65" charset="-120"/>
                <a:ea typeface="標楷體" pitchFamily="65" charset="-120"/>
              </a:rPr>
              <a:t>；在直轄市為直轄市政府；在縣 </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市</a:t>
            </a:r>
            <a:r>
              <a:rPr lang="en-US" altLang="zh-TW" sz="1800" b="1"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為縣 </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市</a:t>
            </a:r>
            <a:r>
              <a:rPr lang="en-US" altLang="zh-TW" sz="1800" b="1"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政府。</a:t>
            </a:r>
          </a:p>
          <a:p>
            <a:pPr marL="736600" indent="68263" algn="just" eaLnBrk="1" hangingPunct="1">
              <a:lnSpc>
                <a:spcPct val="120000"/>
              </a:lnSpc>
              <a:spcBef>
                <a:spcPts val="300"/>
              </a:spcBef>
              <a:spcAft>
                <a:spcPts val="300"/>
              </a:spcAft>
              <a:buFont typeface="Wingdings" panose="05000000000000000000" pitchFamily="2" charset="2"/>
              <a:buNone/>
              <a:defRPr/>
            </a:pPr>
            <a:r>
              <a:rPr lang="zh-TW" altLang="en-US" sz="1800" b="1" dirty="0" smtClean="0">
                <a:latin typeface="標楷體" pitchFamily="65" charset="-120"/>
                <a:ea typeface="標楷體" pitchFamily="65" charset="-120"/>
              </a:rPr>
              <a:t>本法有關衛生事項，中央主管機關應會同中央衛生主管機關辦理。 </a:t>
            </a:r>
          </a:p>
        </p:txBody>
      </p:sp>
      <p:sp>
        <p:nvSpPr>
          <p:cNvPr id="2" name="矩形圖說文字 1"/>
          <p:cNvSpPr/>
          <p:nvPr/>
        </p:nvSpPr>
        <p:spPr>
          <a:xfrm>
            <a:off x="4211960" y="1972169"/>
            <a:ext cx="2374900" cy="720725"/>
          </a:xfrm>
          <a:prstGeom prst="wedgeRectCallout">
            <a:avLst>
              <a:gd name="adj1" fmla="val -66031"/>
              <a:gd name="adj2" fmla="val 504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200" b="1" dirty="0">
                <a:solidFill>
                  <a:srgbClr val="0000FF"/>
                </a:solidFill>
                <a:latin typeface="標楷體" panose="03000509000000000000" pitchFamily="65" charset="-120"/>
                <a:ea typeface="標楷體" panose="03000509000000000000" pitchFamily="65" charset="-120"/>
              </a:rPr>
              <a:t>自營作業者</a:t>
            </a:r>
            <a:r>
              <a:rPr lang="en-US" altLang="zh-TW" sz="1200" b="1" dirty="0">
                <a:solidFill>
                  <a:srgbClr val="0000FF"/>
                </a:solidFill>
                <a:latin typeface="標楷體" panose="03000509000000000000" pitchFamily="65" charset="-120"/>
                <a:ea typeface="標楷體" panose="03000509000000000000" pitchFamily="65" charset="-120"/>
              </a:rPr>
              <a:t>:</a:t>
            </a:r>
            <a:r>
              <a:rPr lang="zh-TW" altLang="en-US" sz="1200" b="1" dirty="0">
                <a:solidFill>
                  <a:srgbClr val="0000FF"/>
                </a:solidFill>
                <a:latin typeface="標楷體" panose="03000509000000000000" pitchFamily="65" charset="-120"/>
                <a:ea typeface="標楷體" panose="03000509000000000000" pitchFamily="65" charset="-120"/>
              </a:rPr>
              <a:t>參照勞工保險條例施行細則第</a:t>
            </a:r>
            <a:r>
              <a:rPr lang="en-US" altLang="zh-TW" sz="1200" b="1" dirty="0">
                <a:solidFill>
                  <a:srgbClr val="0000FF"/>
                </a:solidFill>
                <a:latin typeface="標楷體" panose="03000509000000000000" pitchFamily="65" charset="-120"/>
                <a:ea typeface="標楷體" panose="03000509000000000000" pitchFamily="65" charset="-120"/>
              </a:rPr>
              <a:t>11</a:t>
            </a:r>
            <a:r>
              <a:rPr lang="zh-TW" altLang="en-US" sz="1200" b="1" dirty="0">
                <a:solidFill>
                  <a:srgbClr val="0000FF"/>
                </a:solidFill>
                <a:latin typeface="標楷體" panose="03000509000000000000" pitchFamily="65" charset="-120"/>
                <a:ea typeface="標楷體" panose="03000509000000000000" pitchFamily="65" charset="-120"/>
              </a:rPr>
              <a:t>條，指獨立從事勞動或技藝工作，獲致報酬，且未僱用有酬人員幫同工作者。</a:t>
            </a:r>
          </a:p>
        </p:txBody>
      </p:sp>
      <p:sp>
        <p:nvSpPr>
          <p:cNvPr id="5" name="矩形圖說文字 4"/>
          <p:cNvSpPr/>
          <p:nvPr/>
        </p:nvSpPr>
        <p:spPr>
          <a:xfrm>
            <a:off x="5940152" y="3068960"/>
            <a:ext cx="2879725" cy="935038"/>
          </a:xfrm>
          <a:prstGeom prst="wedgeRectCallout">
            <a:avLst>
              <a:gd name="adj1" fmla="val -61359"/>
              <a:gd name="adj2" fmla="val -57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200" b="1" dirty="0">
                <a:solidFill>
                  <a:srgbClr val="FF0000"/>
                </a:solidFill>
                <a:latin typeface="標楷體" panose="03000509000000000000" pitchFamily="65" charset="-120"/>
                <a:ea typeface="標楷體" panose="03000509000000000000" pitchFamily="65" charset="-120"/>
              </a:rPr>
              <a:t>其他受工作場所負責人指揮或監督從事勞動之人員：指於事業單位工作場所從事勞動之</a:t>
            </a:r>
            <a:r>
              <a:rPr lang="zh-TW" altLang="en-US" sz="1200" b="1" dirty="0">
                <a:solidFill>
                  <a:srgbClr val="008000"/>
                </a:solidFill>
                <a:latin typeface="標楷體" panose="03000509000000000000" pitchFamily="65" charset="-120"/>
                <a:ea typeface="標楷體" panose="03000509000000000000" pitchFamily="65" charset="-120"/>
              </a:rPr>
              <a:t>派遣勞工、養成工、志工、技術生、實習生、見習生、建教生及其他經中央主管機關指定者</a:t>
            </a:r>
            <a:r>
              <a:rPr lang="zh-TW" altLang="en-US" sz="1200" b="1" dirty="0">
                <a:solidFill>
                  <a:srgbClr val="FF0000"/>
                </a:solidFill>
                <a:latin typeface="標楷體" panose="03000509000000000000" pitchFamily="65" charset="-120"/>
                <a:ea typeface="標楷體" panose="03000509000000000000" pitchFamily="65" charset="-120"/>
              </a:rPr>
              <a:t>。</a:t>
            </a:r>
          </a:p>
        </p:txBody>
      </p:sp>
      <p:sp>
        <p:nvSpPr>
          <p:cNvPr id="3" name="投影片編號版面配置區 2"/>
          <p:cNvSpPr>
            <a:spLocks noGrp="1"/>
          </p:cNvSpPr>
          <p:nvPr>
            <p:ph type="sldNum" sz="quarter" idx="12"/>
          </p:nvPr>
        </p:nvSpPr>
        <p:spPr/>
        <p:txBody>
          <a:bodyPr>
            <a:normAutofit fontScale="85000" lnSpcReduction="20000"/>
          </a:bodyPr>
          <a:lstStyle/>
          <a:p>
            <a:pPr>
              <a:defRPr/>
            </a:pPr>
            <a:fld id="{7583B6A4-77C3-4829-A3AA-5CC35459A682}" type="slidenum">
              <a:rPr lang="zh-TW" altLang="en-US" smtClean="0"/>
              <a:pPr>
                <a:defRPr/>
              </a:pPr>
              <a:t>9</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義務主體</a:t>
            </a:r>
          </a:p>
        </p:txBody>
      </p:sp>
      <p:sp>
        <p:nvSpPr>
          <p:cNvPr id="9219" name="Rectangle 3"/>
          <p:cNvSpPr>
            <a:spLocks noGrp="1"/>
          </p:cNvSpPr>
          <p:nvPr>
            <p:ph type="body" idx="4294967295"/>
          </p:nvPr>
        </p:nvSpPr>
        <p:spPr>
          <a:xfrm>
            <a:off x="468313" y="1484313"/>
            <a:ext cx="5256212" cy="5373687"/>
          </a:xfrm>
        </p:spPr>
        <p:txBody>
          <a:bodyPr/>
          <a:lstStyle/>
          <a:p>
            <a:pPr marL="736600" indent="-736600" eaLnBrk="1" hangingPunct="1">
              <a:lnSpc>
                <a:spcPct val="110000"/>
              </a:lnSpc>
              <a:spcBef>
                <a:spcPts val="0"/>
              </a:spcBef>
              <a:buFont typeface="Wingdings" panose="05000000000000000000" pitchFamily="2" charset="2"/>
              <a:buNone/>
              <a:defRPr/>
            </a:pPr>
            <a:r>
              <a:rPr lang="zh-TW" altLang="en-US" sz="1800" b="1" dirty="0">
                <a:latin typeface="Garamond" panose="02020404030301010803" pitchFamily="18" charset="0"/>
                <a:ea typeface="標楷體" pitchFamily="65" charset="-120"/>
              </a:rPr>
              <a:t>僱傭關係</a:t>
            </a:r>
            <a:r>
              <a:rPr lang="en-US" altLang="zh-TW" sz="1800" b="1" dirty="0">
                <a:latin typeface="Garamond" panose="02020404030301010803" pitchFamily="18" charset="0"/>
                <a:ea typeface="標楷體" pitchFamily="65" charset="-120"/>
              </a:rPr>
              <a:t>:</a:t>
            </a:r>
          </a:p>
          <a:p>
            <a:pPr indent="-55563"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雇主</a:t>
            </a:r>
            <a:r>
              <a:rPr lang="zh-TW" altLang="en-US" sz="1800" b="1" dirty="0">
                <a:latin typeface="Garamond" panose="02020404030301010803" pitchFamily="18" charset="0"/>
                <a:ea typeface="標楷體" pitchFamily="65" charset="-120"/>
              </a:rPr>
              <a:t>：</a:t>
            </a:r>
            <a:r>
              <a:rPr lang="zh-TW" altLang="en-US" sz="1800" b="1" dirty="0">
                <a:solidFill>
                  <a:srgbClr val="0000FF"/>
                </a:solidFill>
                <a:latin typeface="Garamond" panose="02020404030301010803" pitchFamily="18" charset="0"/>
                <a:ea typeface="標楷體" pitchFamily="65" charset="-120"/>
              </a:rPr>
              <a:t>指事業主或事業之經營負責人</a:t>
            </a:r>
            <a:r>
              <a:rPr lang="zh-TW" altLang="en-US" sz="1800" b="1" dirty="0" smtClean="0">
                <a:latin typeface="Garamond" panose="02020404030301010803" pitchFamily="18" charset="0"/>
                <a:ea typeface="標楷體" pitchFamily="65" charset="-120"/>
              </a:rPr>
              <a:t>。</a:t>
            </a:r>
            <a:endParaRPr lang="en-US" altLang="zh-TW" sz="1800" b="1" dirty="0" smtClean="0">
              <a:latin typeface="Garamond" panose="02020404030301010803" pitchFamily="18" charset="0"/>
              <a:ea typeface="標楷體" pitchFamily="65" charset="-120"/>
            </a:endParaRP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a:latin typeface="Garamond" panose="02020404030301010803" pitchFamily="18" charset="0"/>
                <a:ea typeface="標楷體" pitchFamily="65" charset="-120"/>
              </a:rPr>
              <a:t>事業單位：指本法適用範圍內僱用勞工從事工作之機構</a:t>
            </a:r>
            <a:r>
              <a:rPr lang="zh-TW" altLang="en-US" sz="1800" b="1" dirty="0" smtClean="0">
                <a:latin typeface="Garamond" panose="02020404030301010803" pitchFamily="18" charset="0"/>
                <a:ea typeface="標楷體" pitchFamily="65" charset="-120"/>
              </a:rPr>
              <a:t>。</a:t>
            </a:r>
            <a:endParaRPr lang="en-US" altLang="zh-TW" sz="1800" b="1" dirty="0" smtClean="0">
              <a:latin typeface="Garamond" panose="02020404030301010803" pitchFamily="18" charset="0"/>
              <a:ea typeface="標楷體" pitchFamily="65" charset="-120"/>
            </a:endParaRPr>
          </a:p>
          <a:p>
            <a:pPr indent="-55563"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勞工</a:t>
            </a:r>
            <a:endParaRPr lang="en-US" altLang="zh-TW" sz="1800" b="1" dirty="0">
              <a:latin typeface="Garamond" panose="02020404030301010803" pitchFamily="18" charset="0"/>
              <a:ea typeface="標楷體" pitchFamily="65" charset="-120"/>
            </a:endParaRPr>
          </a:p>
          <a:p>
            <a:pPr marL="0" indent="0" eaLnBrk="1" hangingPunct="1">
              <a:lnSpc>
                <a:spcPct val="110000"/>
              </a:lnSpc>
              <a:spcBef>
                <a:spcPts val="0"/>
              </a:spcBef>
              <a:buClrTx/>
              <a:buSzPct val="100000"/>
              <a:buFont typeface="Wingdings" panose="05000000000000000000" pitchFamily="2" charset="2"/>
              <a:buNone/>
              <a:defRPr/>
            </a:pPr>
            <a:r>
              <a:rPr lang="zh-TW" altLang="en-US" sz="1800" b="1" dirty="0">
                <a:latin typeface="Garamond" panose="02020404030301010803" pitchFamily="18" charset="0"/>
                <a:ea typeface="標楷體" pitchFamily="65" charset="-120"/>
              </a:rPr>
              <a:t>非僱傭關係</a:t>
            </a:r>
            <a:r>
              <a:rPr lang="en-US" altLang="zh-TW" sz="1800" b="1" dirty="0">
                <a:latin typeface="Garamond" panose="02020404030301010803" pitchFamily="18" charset="0"/>
                <a:ea typeface="標楷體" pitchFamily="65" charset="-120"/>
              </a:rPr>
              <a:t>:</a:t>
            </a: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指定</a:t>
            </a:r>
            <a:r>
              <a:rPr lang="zh-TW" altLang="en-US" sz="1800" b="1" dirty="0">
                <a:latin typeface="Garamond" panose="02020404030301010803" pitchFamily="18" charset="0"/>
                <a:ea typeface="標楷體" pitchFamily="65" charset="-120"/>
              </a:rPr>
              <a:t>機械器具設備之製造者、輸入者、供應者</a:t>
            </a:r>
            <a:r>
              <a:rPr lang="en-US" altLang="zh-TW" sz="1800" b="1" dirty="0">
                <a:latin typeface="Garamond" panose="02020404030301010803" pitchFamily="18" charset="0"/>
                <a:ea typeface="標楷體" pitchFamily="65" charset="-120"/>
              </a:rPr>
              <a:t>(7)</a:t>
            </a: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公告</a:t>
            </a:r>
            <a:r>
              <a:rPr lang="zh-TW" altLang="en-US" sz="1800" b="1" dirty="0">
                <a:latin typeface="Garamond" panose="02020404030301010803" pitchFamily="18" charset="0"/>
                <a:ea typeface="標楷體" pitchFamily="65" charset="-120"/>
              </a:rPr>
              <a:t>列入型式驗證之機械、設備或器具及新化學品之製造者或輸入者</a:t>
            </a:r>
            <a:r>
              <a:rPr lang="en-US" altLang="zh-TW" sz="1800" b="1" dirty="0">
                <a:latin typeface="Garamond" panose="02020404030301010803" pitchFamily="18" charset="0"/>
                <a:ea typeface="標楷體" pitchFamily="65" charset="-120"/>
              </a:rPr>
              <a:t>(8,13)</a:t>
            </a: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管制</a:t>
            </a:r>
            <a:r>
              <a:rPr lang="zh-TW" altLang="en-US" sz="1800" b="1" dirty="0">
                <a:latin typeface="Garamond" panose="02020404030301010803" pitchFamily="18" charset="0"/>
                <a:ea typeface="標楷體" pitchFamily="65" charset="-120"/>
              </a:rPr>
              <a:t>性化學品及優先管理化學品之製造者、輸入者、供應者</a:t>
            </a:r>
            <a:r>
              <a:rPr lang="en-US" altLang="zh-TW" sz="1800" b="1" dirty="0">
                <a:latin typeface="Garamond" panose="02020404030301010803" pitchFamily="18" charset="0"/>
                <a:ea typeface="標楷體" pitchFamily="65" charset="-120"/>
              </a:rPr>
              <a:t>(14)</a:t>
            </a: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機械</a:t>
            </a:r>
            <a:r>
              <a:rPr lang="zh-TW" altLang="en-US" sz="1800" b="1" dirty="0">
                <a:latin typeface="Garamond" panose="02020404030301010803" pitchFamily="18" charset="0"/>
                <a:ea typeface="標楷體" pitchFamily="65" charset="-120"/>
              </a:rPr>
              <a:t>、設備、器具、原料、材料等物件之設計、製造或輸入者及工程之設計或施工者</a:t>
            </a:r>
            <a:r>
              <a:rPr lang="en-US" altLang="zh-TW" sz="1800" b="1" dirty="0" smtClean="0">
                <a:latin typeface="Garamond" panose="02020404030301010803" pitchFamily="18" charset="0"/>
                <a:ea typeface="標楷體" pitchFamily="65" charset="-120"/>
              </a:rPr>
              <a:t>(5)</a:t>
            </a:r>
            <a:endParaRPr lang="en-US" altLang="zh-TW" sz="1800" b="1" dirty="0">
              <a:latin typeface="Garamond" panose="02020404030301010803" pitchFamily="18" charset="0"/>
              <a:ea typeface="標楷體" pitchFamily="65" charset="-120"/>
            </a:endParaRPr>
          </a:p>
          <a:p>
            <a:pPr marL="447675" indent="-184150" eaLnBrk="1" hangingPunct="1">
              <a:lnSpc>
                <a:spcPct val="110000"/>
              </a:lnSpc>
              <a:spcBef>
                <a:spcPts val="0"/>
              </a:spcBef>
              <a:buClrTx/>
              <a:buSzPct val="100000"/>
              <a:buFont typeface="Wingdings" panose="05000000000000000000" pitchFamily="2" charset="2"/>
              <a:buChar char="Ø"/>
              <a:defRPr/>
            </a:pPr>
            <a:r>
              <a:rPr lang="zh-TW" altLang="en-US" sz="1800" b="1" dirty="0" smtClean="0">
                <a:latin typeface="Garamond" panose="02020404030301010803" pitchFamily="18" charset="0"/>
                <a:ea typeface="標楷體" pitchFamily="65" charset="-120"/>
              </a:rPr>
              <a:t>代</a:t>
            </a:r>
            <a:r>
              <a:rPr lang="zh-TW" altLang="en-US" sz="1800" b="1" dirty="0">
                <a:latin typeface="Garamond" panose="02020404030301010803" pitchFamily="18" charset="0"/>
                <a:ea typeface="標楷體" pitchFamily="65" charset="-120"/>
              </a:rPr>
              <a:t>行檢查機構、訓練單位、驗證機構、監測機構、醫療機構及顧問服務</a:t>
            </a:r>
            <a:r>
              <a:rPr lang="zh-TW" altLang="en-US" sz="1800" b="1" dirty="0" smtClean="0">
                <a:latin typeface="Garamond" panose="02020404030301010803" pitchFamily="18" charset="0"/>
                <a:ea typeface="標楷體" pitchFamily="65" charset="-120"/>
              </a:rPr>
              <a:t>機構</a:t>
            </a:r>
            <a:endParaRPr lang="en-US" altLang="zh-TW" sz="1800" b="1" dirty="0">
              <a:latin typeface="Garamond" panose="02020404030301010803" pitchFamily="18" charset="0"/>
              <a:ea typeface="標楷體" pitchFamily="65" charset="-120"/>
            </a:endParaRPr>
          </a:p>
        </p:txBody>
      </p:sp>
      <p:sp>
        <p:nvSpPr>
          <p:cNvPr id="5" name="矩形圖說文字 4"/>
          <p:cNvSpPr/>
          <p:nvPr/>
        </p:nvSpPr>
        <p:spPr>
          <a:xfrm>
            <a:off x="6443663" y="1628775"/>
            <a:ext cx="2463800" cy="1512888"/>
          </a:xfrm>
          <a:prstGeom prst="wedgeRectCallout">
            <a:avLst>
              <a:gd name="adj1" fmla="val -120887"/>
              <a:gd name="adj2" fmla="val -224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400" b="1" dirty="0">
                <a:solidFill>
                  <a:srgbClr val="0000FF"/>
                </a:solidFill>
                <a:latin typeface="標楷體" panose="03000509000000000000" pitchFamily="65" charset="-120"/>
                <a:ea typeface="標楷體" panose="03000509000000000000" pitchFamily="65" charset="-120"/>
              </a:rPr>
              <a:t>事業主</a:t>
            </a:r>
            <a:r>
              <a:rPr lang="en-US" altLang="zh-TW" sz="1400" b="1" dirty="0">
                <a:solidFill>
                  <a:srgbClr val="0000FF"/>
                </a:solidFill>
                <a:latin typeface="標楷體" panose="03000509000000000000" pitchFamily="65" charset="-120"/>
                <a:ea typeface="標楷體" panose="03000509000000000000" pitchFamily="65" charset="-120"/>
              </a:rPr>
              <a:t>:</a:t>
            </a:r>
            <a:r>
              <a:rPr lang="zh-TW" altLang="en-US" sz="1400" b="1" dirty="0">
                <a:solidFill>
                  <a:srgbClr val="0000FF"/>
                </a:solidFill>
                <a:latin typeface="標楷體" panose="03000509000000000000" pitchFamily="65" charset="-120"/>
                <a:ea typeface="標楷體" panose="03000509000000000000" pitchFamily="65" charset="-120"/>
              </a:rPr>
              <a:t>指事業之經營主體，在法人組織時為該法人，在個人企業為企業之業主</a:t>
            </a:r>
          </a:p>
          <a:p>
            <a:pPr algn="just">
              <a:defRPr/>
            </a:pPr>
            <a:r>
              <a:rPr lang="zh-TW" altLang="en-US" sz="1400" b="1" dirty="0">
                <a:solidFill>
                  <a:srgbClr val="0000FF"/>
                </a:solidFill>
                <a:latin typeface="標楷體" panose="03000509000000000000" pitchFamily="65" charset="-120"/>
                <a:ea typeface="標楷體" panose="03000509000000000000" pitchFamily="65" charset="-120"/>
              </a:rPr>
              <a:t>事業之經營負責人</a:t>
            </a:r>
            <a:r>
              <a:rPr lang="en-US" altLang="zh-TW" sz="1400" b="1" dirty="0">
                <a:solidFill>
                  <a:srgbClr val="0000FF"/>
                </a:solidFill>
                <a:latin typeface="標楷體" panose="03000509000000000000" pitchFamily="65" charset="-120"/>
                <a:ea typeface="標楷體" panose="03000509000000000000" pitchFamily="65" charset="-120"/>
              </a:rPr>
              <a:t>:</a:t>
            </a:r>
            <a:r>
              <a:rPr lang="zh-TW" altLang="en-US" sz="1400" b="1" dirty="0">
                <a:solidFill>
                  <a:srgbClr val="0000FF"/>
                </a:solidFill>
                <a:latin typeface="標楷體" panose="03000509000000000000" pitchFamily="65" charset="-120"/>
                <a:ea typeface="標楷體" panose="03000509000000000000" pitchFamily="65" charset="-120"/>
              </a:rPr>
              <a:t>指法人之代表人、經授權實際管理企業體或事業單位之實際負責人</a:t>
            </a:r>
            <a:r>
              <a:rPr lang="en-US" altLang="zh-TW" sz="1400" b="1" dirty="0">
                <a:solidFill>
                  <a:srgbClr val="0000FF"/>
                </a:solidFill>
                <a:latin typeface="標楷體" panose="03000509000000000000" pitchFamily="65" charset="-120"/>
                <a:ea typeface="標楷體" panose="03000509000000000000" pitchFamily="65" charset="-120"/>
              </a:rPr>
              <a:t>(</a:t>
            </a:r>
            <a:r>
              <a:rPr lang="zh-TW" altLang="en-US" sz="1400" b="1" dirty="0">
                <a:solidFill>
                  <a:srgbClr val="0000FF"/>
                </a:solidFill>
                <a:latin typeface="標楷體" panose="03000509000000000000" pitchFamily="65" charset="-120"/>
                <a:ea typeface="標楷體" panose="03000509000000000000" pitchFamily="65" charset="-120"/>
              </a:rPr>
              <a:t>如廠長、經理人等</a:t>
            </a:r>
            <a:r>
              <a:rPr lang="en-US" altLang="zh-TW" sz="1400" b="1" dirty="0">
                <a:solidFill>
                  <a:srgbClr val="0000FF"/>
                </a:solidFill>
                <a:latin typeface="標楷體" panose="03000509000000000000" pitchFamily="65" charset="-120"/>
                <a:ea typeface="標楷體" panose="03000509000000000000" pitchFamily="65" charset="-120"/>
              </a:rPr>
              <a:t>) </a:t>
            </a:r>
            <a:r>
              <a:rPr lang="zh-TW" altLang="en-US" sz="1400" b="1" dirty="0">
                <a:solidFill>
                  <a:srgbClr val="0000FF"/>
                </a:solidFill>
                <a:latin typeface="標楷體" panose="03000509000000000000" pitchFamily="65" charset="-120"/>
                <a:ea typeface="標楷體" panose="03000509000000000000" pitchFamily="65" charset="-120"/>
              </a:rPr>
              <a:t>。</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A94DF8A7-86CA-4EF2-9364-07E9B24A5A01}" type="slidenum">
              <a:rPr lang="zh-TW" altLang="en-US" smtClean="0"/>
              <a:pPr>
                <a:defRPr/>
              </a:pPr>
              <a:t>10</a:t>
            </a:fld>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安全衛生設施</a:t>
            </a:r>
          </a:p>
        </p:txBody>
      </p:sp>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11</a:t>
            </a:fld>
            <a:endParaRPr lang="en-US" altLang="zh-TW"/>
          </a:p>
        </p:txBody>
      </p:sp>
      <p:pic>
        <p:nvPicPr>
          <p:cNvPr id="8" name="圖片 7"/>
          <p:cNvPicPr>
            <a:picLocks noChangeAspect="1"/>
          </p:cNvPicPr>
          <p:nvPr/>
        </p:nvPicPr>
        <p:blipFill>
          <a:blip r:embed="rId3"/>
          <a:stretch>
            <a:fillRect/>
          </a:stretch>
        </p:blipFill>
        <p:spPr>
          <a:xfrm>
            <a:off x="7164288" y="5187736"/>
            <a:ext cx="1660045" cy="1657275"/>
          </a:xfrm>
          <a:prstGeom prst="rect">
            <a:avLst/>
          </a:prstGeom>
        </p:spPr>
      </p:pic>
      <p:pic>
        <p:nvPicPr>
          <p:cNvPr id="7" name="圖片 6"/>
          <p:cNvPicPr>
            <a:picLocks noChangeAspect="1"/>
          </p:cNvPicPr>
          <p:nvPr/>
        </p:nvPicPr>
        <p:blipFill>
          <a:blip r:embed="rId4"/>
          <a:stretch>
            <a:fillRect/>
          </a:stretch>
        </p:blipFill>
        <p:spPr>
          <a:xfrm>
            <a:off x="7096141" y="1704917"/>
            <a:ext cx="1728192" cy="2997102"/>
          </a:xfrm>
          <a:prstGeom prst="rect">
            <a:avLst/>
          </a:prstGeom>
        </p:spPr>
      </p:pic>
      <p:sp>
        <p:nvSpPr>
          <p:cNvPr id="5" name="矩形 4"/>
          <p:cNvSpPr/>
          <p:nvPr/>
        </p:nvSpPr>
        <p:spPr>
          <a:xfrm>
            <a:off x="211667" y="1700808"/>
            <a:ext cx="6088525" cy="4678204"/>
          </a:xfrm>
          <a:prstGeom prst="rect">
            <a:avLst/>
          </a:prstGeom>
        </p:spPr>
        <p:txBody>
          <a:bodyPr wrap="square">
            <a:spAutoFit/>
          </a:bodyPr>
          <a:lstStyle/>
          <a:p>
            <a:pPr marL="1073150" indent="-1073150"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第</a:t>
            </a:r>
            <a:r>
              <a:rPr lang="en-US" altLang="zh-TW" sz="1600" b="1" dirty="0">
                <a:latin typeface="Garamond" panose="02020404030301010803" pitchFamily="18" charset="0"/>
                <a:ea typeface="標楷體" panose="03000509000000000000" pitchFamily="65" charset="-120"/>
                <a:sym typeface="Marlett" pitchFamily="2" charset="2"/>
              </a:rPr>
              <a:t>6</a:t>
            </a:r>
            <a:r>
              <a:rPr lang="zh-TW" altLang="en-US" sz="1600" b="1" dirty="0">
                <a:latin typeface="Garamond" panose="02020404030301010803" pitchFamily="18" charset="0"/>
                <a:ea typeface="標楷體" panose="03000509000000000000" pitchFamily="65" charset="-120"/>
                <a:sym typeface="Marlett" pitchFamily="2" charset="2"/>
              </a:rPr>
              <a:t>條 雇主對下列事項應有符合規定之必要安全衛生設備及措施：</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一、防止</a:t>
            </a:r>
            <a:r>
              <a:rPr lang="zh-TW" altLang="en-US" sz="1600" b="1" dirty="0" smtClean="0">
                <a:solidFill>
                  <a:srgbClr val="7030A0"/>
                </a:solidFill>
                <a:latin typeface="Garamond" panose="02020404030301010803" pitchFamily="18" charset="0"/>
                <a:ea typeface="標楷體" panose="03000509000000000000" pitchFamily="65" charset="-120"/>
                <a:sym typeface="Marlett" pitchFamily="2" charset="2"/>
              </a:rPr>
              <a:t>機械、設備或器具</a:t>
            </a:r>
            <a:r>
              <a:rPr lang="zh-TW" altLang="en-US" sz="1600" b="1" dirty="0" smtClean="0">
                <a:latin typeface="Garamond" panose="02020404030301010803" pitchFamily="18" charset="0"/>
                <a:ea typeface="標楷體" panose="03000509000000000000" pitchFamily="65" charset="-120"/>
                <a:sym typeface="Marlett" pitchFamily="2" charset="2"/>
              </a:rPr>
              <a:t>等引起之危害。</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二、防止</a:t>
            </a:r>
            <a:r>
              <a:rPr lang="zh-TW" altLang="en-US" sz="16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爆炸性</a:t>
            </a:r>
            <a:r>
              <a:rPr lang="zh-TW" altLang="en-US" sz="1600" b="1" dirty="0" smtClean="0">
                <a:latin typeface="Garamond" panose="02020404030301010803" pitchFamily="18" charset="0"/>
                <a:ea typeface="標楷體" panose="03000509000000000000" pitchFamily="65" charset="-120"/>
                <a:sym typeface="Marlett" pitchFamily="2" charset="2"/>
              </a:rPr>
              <a:t>或發火性等物質引起之危害。</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三、防止</a:t>
            </a:r>
            <a:r>
              <a:rPr lang="zh-TW" altLang="en-US" sz="16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電、熱</a:t>
            </a:r>
            <a:r>
              <a:rPr lang="zh-TW" altLang="en-US" sz="1600" b="1" dirty="0" smtClean="0">
                <a:latin typeface="Garamond" panose="02020404030301010803" pitchFamily="18" charset="0"/>
                <a:ea typeface="標楷體" panose="03000509000000000000" pitchFamily="65" charset="-120"/>
                <a:sym typeface="Marlett" pitchFamily="2" charset="2"/>
              </a:rPr>
              <a:t>或其他之能引起之危害。</a:t>
            </a:r>
          </a:p>
          <a:p>
            <a:pPr marL="982663" indent="-441325"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五、防止有</a:t>
            </a:r>
            <a:r>
              <a:rPr lang="zh-TW" altLang="en-US" sz="1600" b="1" dirty="0" smtClean="0">
                <a:solidFill>
                  <a:srgbClr val="0000FF"/>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墜落</a:t>
            </a:r>
            <a:r>
              <a:rPr lang="zh-TW" altLang="en-US" sz="1600" b="1" dirty="0" smtClean="0">
                <a:latin typeface="Garamond" panose="02020404030301010803" pitchFamily="18" charset="0"/>
                <a:ea typeface="標楷體" panose="03000509000000000000" pitchFamily="65" charset="-120"/>
                <a:sym typeface="Marlett" pitchFamily="2" charset="2"/>
              </a:rPr>
              <a:t>、物體飛落或崩塌等之虞之作業場所引起之危害。</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六、防止</a:t>
            </a:r>
            <a:r>
              <a:rPr lang="zh-TW" altLang="en-US" sz="1600" b="1" dirty="0" smtClean="0">
                <a:solidFill>
                  <a:srgbClr val="FFC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高壓氣體</a:t>
            </a:r>
            <a:r>
              <a:rPr lang="zh-TW" altLang="en-US" sz="1600" b="1" dirty="0" smtClean="0">
                <a:latin typeface="Garamond" panose="02020404030301010803" pitchFamily="18" charset="0"/>
                <a:ea typeface="標楷體" panose="03000509000000000000" pitchFamily="65" charset="-120"/>
                <a:sym typeface="Marlett" pitchFamily="2" charset="2"/>
              </a:rPr>
              <a:t>引起之危害。</a:t>
            </a:r>
          </a:p>
          <a:p>
            <a:pPr marL="982663" indent="-441325"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八、防止輻射、</a:t>
            </a:r>
            <a:r>
              <a:rPr lang="zh-TW" altLang="en-US" sz="1600" b="1" dirty="0" smtClean="0">
                <a:solidFill>
                  <a:schemeClr val="accent5"/>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高溫、低溫</a:t>
            </a:r>
            <a:r>
              <a:rPr lang="zh-TW" altLang="en-US" sz="1600" b="1" dirty="0" smtClean="0">
                <a:latin typeface="Garamond" panose="02020404030301010803" pitchFamily="18" charset="0"/>
                <a:ea typeface="標楷體" panose="03000509000000000000" pitchFamily="65" charset="-120"/>
                <a:sym typeface="Marlett" pitchFamily="2" charset="2"/>
              </a:rPr>
              <a:t>、超音波、</a:t>
            </a:r>
            <a:r>
              <a:rPr lang="zh-TW" altLang="en-US" sz="1600" b="1" dirty="0" smtClean="0">
                <a:solidFill>
                  <a:schemeClr val="accent5"/>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噪音</a:t>
            </a:r>
            <a:r>
              <a:rPr lang="zh-TW" altLang="en-US" sz="1600" b="1" dirty="0" smtClean="0">
                <a:latin typeface="Garamond" panose="02020404030301010803" pitchFamily="18" charset="0"/>
                <a:ea typeface="標楷體" panose="03000509000000000000" pitchFamily="65" charset="-120"/>
                <a:sym typeface="Marlett" pitchFamily="2" charset="2"/>
              </a:rPr>
              <a:t>、振動或異常氣壓等引起之危害。</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十一、防止水患或</a:t>
            </a:r>
            <a:r>
              <a:rPr lang="zh-TW" altLang="en-US" sz="16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火災</a:t>
            </a:r>
            <a:r>
              <a:rPr lang="zh-TW" altLang="en-US" sz="1600" b="1" dirty="0" smtClean="0">
                <a:latin typeface="Garamond" panose="02020404030301010803" pitchFamily="18" charset="0"/>
                <a:ea typeface="標楷體" panose="03000509000000000000" pitchFamily="65" charset="-120"/>
                <a:sym typeface="Marlett" pitchFamily="2" charset="2"/>
              </a:rPr>
              <a:t>等引起之危害。</a:t>
            </a:r>
          </a:p>
          <a:p>
            <a:pPr marL="1073150" indent="-53181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十三、防止</a:t>
            </a:r>
            <a:r>
              <a:rPr lang="zh-TW" altLang="en-US" sz="1600" b="1" dirty="0" smtClean="0">
                <a:solidFill>
                  <a:srgbClr val="0070C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通道、地板或階梯</a:t>
            </a:r>
            <a:r>
              <a:rPr lang="zh-TW" altLang="en-US" sz="1600" b="1" dirty="0" smtClean="0">
                <a:latin typeface="Garamond" panose="02020404030301010803" pitchFamily="18" charset="0"/>
                <a:ea typeface="標楷體" panose="03000509000000000000" pitchFamily="65" charset="-120"/>
                <a:sym typeface="Marlett" pitchFamily="2" charset="2"/>
              </a:rPr>
              <a:t>等引起之危害。</a:t>
            </a:r>
          </a:p>
          <a:p>
            <a:pPr marL="1168400" indent="-627063" algn="just" eaLnBrk="1" hangingPunct="1">
              <a:spcBef>
                <a:spcPts val="600"/>
              </a:spcBef>
              <a:spcAft>
                <a:spcPts val="600"/>
              </a:spcAft>
              <a:buFont typeface="Wingdings" pitchFamily="2" charset="2"/>
              <a:buNone/>
            </a:pPr>
            <a:r>
              <a:rPr lang="zh-TW" altLang="en-US" sz="1600" b="1" dirty="0" smtClean="0">
                <a:latin typeface="Garamond" panose="02020404030301010803" pitchFamily="18" charset="0"/>
                <a:ea typeface="標楷體" panose="03000509000000000000" pitchFamily="65" charset="-120"/>
                <a:sym typeface="Marlett" pitchFamily="2" charset="2"/>
              </a:rPr>
              <a:t>十四、</a:t>
            </a:r>
            <a:r>
              <a:rPr lang="zh-TW" altLang="en-US" sz="1600" b="1" spc="-150" dirty="0" smtClean="0">
                <a:latin typeface="Garamond" panose="02020404030301010803" pitchFamily="18" charset="0"/>
                <a:ea typeface="標楷體" panose="03000509000000000000" pitchFamily="65" charset="-120"/>
                <a:sym typeface="Marlett" pitchFamily="2" charset="2"/>
              </a:rPr>
              <a:t>防止未採取充足</a:t>
            </a:r>
            <a:r>
              <a:rPr lang="zh-TW" altLang="en-US" sz="1600" b="1" spc="-150" dirty="0" smtClean="0">
                <a:solidFill>
                  <a:srgbClr val="00B05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通風、採光、照明</a:t>
            </a:r>
            <a:r>
              <a:rPr lang="zh-TW" altLang="en-US" sz="1600" b="1" spc="-150" dirty="0" smtClean="0">
                <a:latin typeface="Garamond" panose="02020404030301010803" pitchFamily="18" charset="0"/>
                <a:ea typeface="標楷體" panose="03000509000000000000" pitchFamily="65" charset="-120"/>
                <a:sym typeface="Marlett" pitchFamily="2" charset="2"/>
              </a:rPr>
              <a:t>、保溫或防濕等引起之危害。</a:t>
            </a:r>
          </a:p>
        </p:txBody>
      </p:sp>
    </p:spTree>
    <p:extLst>
      <p:ext uri="{BB962C8B-B14F-4D97-AF65-F5344CB8AC3E}">
        <p14:creationId xmlns:p14="http://schemas.microsoft.com/office/powerpoint/2010/main" val="3499417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12</a:t>
            </a:fld>
            <a:endParaRPr lang="en-US" altLang="zh-TW"/>
          </a:p>
        </p:txBody>
      </p:sp>
      <p:sp>
        <p:nvSpPr>
          <p:cNvPr id="5" name="矩形 4"/>
          <p:cNvSpPr/>
          <p:nvPr/>
        </p:nvSpPr>
        <p:spPr>
          <a:xfrm>
            <a:off x="533400" y="1700808"/>
            <a:ext cx="7350968" cy="2677656"/>
          </a:xfrm>
          <a:prstGeom prst="rect">
            <a:avLst/>
          </a:prstGeom>
        </p:spPr>
        <p:txBody>
          <a:bodyPr wrap="square">
            <a:spAutoFit/>
          </a:bodyPr>
          <a:lstStyle/>
          <a:p>
            <a:pPr marL="1168400" indent="-1168400" algn="just" eaLnBrk="1" hangingPunct="1">
              <a:spcBef>
                <a:spcPts val="600"/>
              </a:spcBef>
              <a:spcAft>
                <a:spcPts val="600"/>
              </a:spcAft>
              <a:buFont typeface="Wingdings" pitchFamily="2" charset="2"/>
              <a:buNone/>
            </a:pPr>
            <a:r>
              <a:rPr lang="zh-TW" altLang="en-US" sz="2800" b="1" dirty="0" smtClean="0">
                <a:latin typeface="Garamond" panose="02020404030301010803" pitchFamily="18" charset="0"/>
                <a:ea typeface="標楷體" panose="03000509000000000000" pitchFamily="65" charset="-120"/>
                <a:sym typeface="Marlett" pitchFamily="2" charset="2"/>
              </a:rPr>
              <a:t>第</a:t>
            </a:r>
            <a:r>
              <a:rPr lang="en-US" altLang="zh-TW" sz="2800" b="1" dirty="0" smtClean="0">
                <a:latin typeface="Garamond" panose="02020404030301010803" pitchFamily="18" charset="0"/>
                <a:ea typeface="標楷體" panose="03000509000000000000" pitchFamily="65" charset="-120"/>
                <a:sym typeface="Marlett" pitchFamily="2" charset="2"/>
              </a:rPr>
              <a:t>16</a:t>
            </a:r>
            <a:r>
              <a:rPr lang="zh-TW" altLang="en-US" sz="2800" b="1" dirty="0" smtClean="0">
                <a:latin typeface="Garamond" panose="02020404030301010803" pitchFamily="18" charset="0"/>
                <a:ea typeface="標楷體" panose="03000509000000000000" pitchFamily="65" charset="-120"/>
                <a:sym typeface="Marlett" pitchFamily="2" charset="2"/>
              </a:rPr>
              <a:t>條 雇主對於經中央主管機關指定具有</a:t>
            </a:r>
            <a:r>
              <a:rPr lang="zh-TW" altLang="en-US" sz="28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危險性之機械或設備，非經檢查機構或中央主管機關指定之代行檢查機構檢查合格，不得使用</a:t>
            </a:r>
            <a:r>
              <a:rPr lang="zh-TW" altLang="en-US" sz="2800" b="1" dirty="0" smtClean="0">
                <a:latin typeface="Garamond" panose="02020404030301010803" pitchFamily="18" charset="0"/>
                <a:ea typeface="標楷體" panose="03000509000000000000" pitchFamily="65" charset="-120"/>
                <a:sym typeface="Marlett" pitchFamily="2" charset="2"/>
              </a:rPr>
              <a:t>；其使用超過規定期間者，非經再檢查合格，不得繼續使用。 </a:t>
            </a:r>
            <a:r>
              <a:rPr lang="en-US" altLang="zh-TW" sz="2800" b="1" dirty="0" smtClean="0">
                <a:latin typeface="Garamond" panose="02020404030301010803" pitchFamily="18" charset="0"/>
                <a:ea typeface="標楷體" panose="03000509000000000000" pitchFamily="65" charset="-120"/>
                <a:sym typeface="Marlett" pitchFamily="2" charset="2"/>
              </a:rPr>
              <a:t>…….</a:t>
            </a:r>
          </a:p>
        </p:txBody>
      </p:sp>
      <p:pic>
        <p:nvPicPr>
          <p:cNvPr id="4" name="圖片 3"/>
          <p:cNvPicPr>
            <a:picLocks noChangeAspect="1"/>
          </p:cNvPicPr>
          <p:nvPr/>
        </p:nvPicPr>
        <p:blipFill>
          <a:blip r:embed="rId3"/>
          <a:stretch>
            <a:fillRect/>
          </a:stretch>
        </p:blipFill>
        <p:spPr>
          <a:xfrm>
            <a:off x="899592" y="4509120"/>
            <a:ext cx="2456830" cy="1708900"/>
          </a:xfrm>
          <a:prstGeom prst="rect">
            <a:avLst/>
          </a:prstGeom>
        </p:spPr>
      </p:pic>
      <p:pic>
        <p:nvPicPr>
          <p:cNvPr id="6" name="圖片 5"/>
          <p:cNvPicPr>
            <a:picLocks noChangeAspect="1"/>
          </p:cNvPicPr>
          <p:nvPr/>
        </p:nvPicPr>
        <p:blipFill>
          <a:blip r:embed="rId4"/>
          <a:stretch>
            <a:fillRect/>
          </a:stretch>
        </p:blipFill>
        <p:spPr>
          <a:xfrm>
            <a:off x="4067944" y="4507925"/>
            <a:ext cx="2362200" cy="1682569"/>
          </a:xfrm>
          <a:prstGeom prst="rect">
            <a:avLst/>
          </a:prstGeom>
        </p:spPr>
      </p:pic>
      <p:sp>
        <p:nvSpPr>
          <p:cNvPr id="10" name="Rectangle 2"/>
          <p:cNvSpPr>
            <a:spLocks noGrp="1"/>
          </p:cNvSpPr>
          <p:nvPr>
            <p:ph type="title" idx="4294967295"/>
          </p:nvPr>
        </p:nvSpPr>
        <p:spPr>
          <a:xfrm>
            <a:off x="609600" y="228600"/>
            <a:ext cx="8153400"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安全衛生設施</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續</a:t>
            </a:r>
            <a:r>
              <a:rPr lang="en-US" altLang="zh-TW" sz="3800" dirty="0" smtClean="0">
                <a:solidFill>
                  <a:srgbClr val="0000FF"/>
                </a:solidFill>
                <a:latin typeface="華康勘亭流" panose="03000809000000000000" pitchFamily="65" charset="-120"/>
                <a:ea typeface="華康勘亭流" panose="03000809000000000000" pitchFamily="65" charset="-120"/>
              </a:rPr>
              <a:t>)</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pic>
        <p:nvPicPr>
          <p:cNvPr id="2" name="圖片 1"/>
          <p:cNvPicPr>
            <a:picLocks noChangeAspect="1"/>
          </p:cNvPicPr>
          <p:nvPr/>
        </p:nvPicPr>
        <p:blipFill>
          <a:blip r:embed="rId5"/>
          <a:stretch>
            <a:fillRect/>
          </a:stretch>
        </p:blipFill>
        <p:spPr>
          <a:xfrm>
            <a:off x="6693743" y="4221088"/>
            <a:ext cx="2381250" cy="2381250"/>
          </a:xfrm>
          <a:prstGeom prst="rect">
            <a:avLst/>
          </a:prstGeom>
        </p:spPr>
      </p:pic>
    </p:spTree>
    <p:extLst>
      <p:ext uri="{BB962C8B-B14F-4D97-AF65-F5344CB8AC3E}">
        <p14:creationId xmlns:p14="http://schemas.microsoft.com/office/powerpoint/2010/main" val="2575373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13</a:t>
            </a:fld>
            <a:endParaRPr lang="en-US" altLang="zh-TW"/>
          </a:p>
        </p:txBody>
      </p:sp>
      <p:sp>
        <p:nvSpPr>
          <p:cNvPr id="5" name="矩形 4"/>
          <p:cNvSpPr/>
          <p:nvPr/>
        </p:nvSpPr>
        <p:spPr>
          <a:xfrm>
            <a:off x="533400" y="1700808"/>
            <a:ext cx="7927032" cy="2246769"/>
          </a:xfrm>
          <a:prstGeom prst="rect">
            <a:avLst/>
          </a:prstGeom>
        </p:spPr>
        <p:txBody>
          <a:bodyPr wrap="square">
            <a:spAutoFit/>
          </a:bodyPr>
          <a:lstStyle/>
          <a:p>
            <a:pPr marL="1168400" indent="-1168400" algn="just" eaLnBrk="1" hangingPunct="1">
              <a:spcBef>
                <a:spcPts val="600"/>
              </a:spcBef>
              <a:spcAft>
                <a:spcPts val="600"/>
              </a:spcAft>
              <a:buFont typeface="Wingdings" pitchFamily="2" charset="2"/>
              <a:buNone/>
            </a:pPr>
            <a:r>
              <a:rPr lang="zh-TW" altLang="en-US" sz="2600" b="1" dirty="0" smtClean="0">
                <a:latin typeface="Garamond" panose="02020404030301010803" pitchFamily="18" charset="0"/>
                <a:ea typeface="標楷體" panose="03000509000000000000" pitchFamily="65" charset="-120"/>
                <a:sym typeface="Marlett" pitchFamily="2" charset="2"/>
              </a:rPr>
              <a:t>第</a:t>
            </a:r>
            <a:r>
              <a:rPr lang="en-US" altLang="zh-TW" sz="2600" b="1" dirty="0" smtClean="0">
                <a:latin typeface="Garamond" panose="02020404030301010803" pitchFamily="18" charset="0"/>
                <a:ea typeface="標楷體" panose="03000509000000000000" pitchFamily="65" charset="-120"/>
                <a:sym typeface="Marlett" pitchFamily="2" charset="2"/>
              </a:rPr>
              <a:t>23</a:t>
            </a:r>
            <a:r>
              <a:rPr lang="zh-TW" altLang="en-US" sz="2600" b="1" dirty="0" smtClean="0">
                <a:latin typeface="Garamond" panose="02020404030301010803" pitchFamily="18" charset="0"/>
                <a:ea typeface="標楷體" panose="03000509000000000000" pitchFamily="65" charset="-120"/>
                <a:sym typeface="Marlett" pitchFamily="2" charset="2"/>
              </a:rPr>
              <a:t>條 </a:t>
            </a:r>
            <a:r>
              <a:rPr lang="zh-TW" altLang="en-US" sz="2600" b="1" spc="-150" dirty="0" smtClean="0">
                <a:latin typeface="Garamond" panose="02020404030301010803" pitchFamily="18" charset="0"/>
                <a:ea typeface="標楷體" panose="03000509000000000000" pitchFamily="65" charset="-120"/>
                <a:sym typeface="Marlett" pitchFamily="2" charset="2"/>
              </a:rPr>
              <a:t>雇主應依其事業之規模、性質訂定</a:t>
            </a:r>
            <a:r>
              <a:rPr lang="zh-TW" altLang="en-US" sz="2600" b="1" spc="-150"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職業安全衛生管理計畫</a:t>
            </a:r>
            <a:r>
              <a:rPr lang="zh-TW" altLang="en-US" sz="2600" b="1" spc="-150" dirty="0" smtClean="0">
                <a:latin typeface="Garamond" panose="02020404030301010803" pitchFamily="18" charset="0"/>
                <a:ea typeface="標楷體" panose="03000509000000000000" pitchFamily="65" charset="-120"/>
                <a:sym typeface="Marlett" pitchFamily="2" charset="2"/>
              </a:rPr>
              <a:t>；並設置</a:t>
            </a:r>
            <a:r>
              <a:rPr lang="zh-TW" altLang="en-US" sz="2600" b="1" spc="-150" dirty="0" smtClean="0">
                <a:solidFill>
                  <a:schemeClr val="accent2"/>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勞工安全衛生組織、人員</a:t>
            </a:r>
            <a:r>
              <a:rPr lang="zh-TW" altLang="en-US" sz="2600" b="1" spc="-150" dirty="0" smtClean="0">
                <a:latin typeface="Garamond" panose="02020404030301010803" pitchFamily="18" charset="0"/>
                <a:ea typeface="標楷體" panose="03000509000000000000" pitchFamily="65" charset="-120"/>
                <a:sym typeface="Marlett" pitchFamily="2" charset="2"/>
              </a:rPr>
              <a:t>。 </a:t>
            </a:r>
          </a:p>
          <a:p>
            <a:pPr marL="1168400" indent="-1168400" algn="just" eaLnBrk="1" hangingPunct="1">
              <a:spcBef>
                <a:spcPts val="600"/>
              </a:spcBef>
              <a:spcAft>
                <a:spcPts val="600"/>
              </a:spcAft>
              <a:buFont typeface="Wingdings" pitchFamily="2" charset="2"/>
              <a:buNone/>
            </a:pPr>
            <a:r>
              <a:rPr lang="zh-TW" altLang="en-US" sz="2600" b="1" dirty="0" smtClean="0">
                <a:latin typeface="Garamond" panose="02020404030301010803" pitchFamily="18" charset="0"/>
                <a:ea typeface="標楷體" panose="03000509000000000000" pitchFamily="65" charset="-120"/>
                <a:sym typeface="Marlett" pitchFamily="2" charset="2"/>
              </a:rPr>
              <a:t>第</a:t>
            </a:r>
            <a:r>
              <a:rPr lang="en-US" altLang="zh-TW" sz="2600" b="1" dirty="0" smtClean="0">
                <a:latin typeface="Garamond" panose="02020404030301010803" pitchFamily="18" charset="0"/>
                <a:ea typeface="標楷體" panose="03000509000000000000" pitchFamily="65" charset="-120"/>
                <a:sym typeface="Marlett" pitchFamily="2" charset="2"/>
              </a:rPr>
              <a:t>24</a:t>
            </a:r>
            <a:r>
              <a:rPr lang="zh-TW" altLang="en-US" sz="2600" b="1" dirty="0" smtClean="0">
                <a:latin typeface="Garamond" panose="02020404030301010803" pitchFamily="18" charset="0"/>
                <a:ea typeface="標楷體" panose="03000509000000000000" pitchFamily="65" charset="-120"/>
                <a:sym typeface="Marlett" pitchFamily="2" charset="2"/>
              </a:rPr>
              <a:t>條 經中央主管機關指定具有</a:t>
            </a:r>
            <a:r>
              <a:rPr lang="zh-TW" altLang="en-US" sz="2600" b="1" dirty="0" smtClean="0">
                <a:solidFill>
                  <a:schemeClr val="accent2"/>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危險性機械或設備之操作人員</a:t>
            </a:r>
            <a:r>
              <a:rPr lang="zh-TW" altLang="en-US" sz="2600" b="1" dirty="0" smtClean="0">
                <a:latin typeface="Garamond" panose="02020404030301010803" pitchFamily="18" charset="0"/>
                <a:ea typeface="標楷體" panose="03000509000000000000" pitchFamily="65" charset="-120"/>
                <a:sym typeface="Marlett" pitchFamily="2" charset="2"/>
              </a:rPr>
              <a:t>，雇主應僱用</a:t>
            </a:r>
            <a:r>
              <a:rPr lang="zh-TW" altLang="en-US" sz="2600" b="1" dirty="0" smtClean="0">
                <a:solidFill>
                  <a:srgbClr val="D82E3A"/>
                </a:solidFill>
                <a:latin typeface="Garamond" panose="02020404030301010803" pitchFamily="18" charset="0"/>
                <a:ea typeface="標楷體" panose="03000509000000000000" pitchFamily="65" charset="-120"/>
                <a:sym typeface="Marlett" pitchFamily="2" charset="2"/>
              </a:rPr>
              <a:t>經中央主管機關認可之訓練或經技能檢定之合格人員充任之</a:t>
            </a:r>
            <a:r>
              <a:rPr lang="zh-TW" altLang="en-US" sz="2600" b="1" dirty="0" smtClean="0">
                <a:latin typeface="Garamond" panose="02020404030301010803" pitchFamily="18" charset="0"/>
                <a:ea typeface="標楷體" panose="03000509000000000000" pitchFamily="65" charset="-120"/>
                <a:sym typeface="Marlett" pitchFamily="2" charset="2"/>
              </a:rPr>
              <a:t>。 </a:t>
            </a:r>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4132322"/>
            <a:ext cx="3888432" cy="2601104"/>
          </a:xfrm>
          <a:prstGeom prst="rect">
            <a:avLst/>
          </a:prstGeom>
        </p:spPr>
      </p:pic>
      <p:sp>
        <p:nvSpPr>
          <p:cNvPr id="10" name="Rectangle 2"/>
          <p:cNvSpPr>
            <a:spLocks noGrp="1"/>
          </p:cNvSpPr>
          <p:nvPr>
            <p:ph type="title" idx="4294967295"/>
          </p:nvPr>
        </p:nvSpPr>
        <p:spPr>
          <a:xfrm>
            <a:off x="609600" y="228600"/>
            <a:ext cx="8153400"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安全衛生管理</a:t>
            </a:r>
          </a:p>
        </p:txBody>
      </p:sp>
      <p:pic>
        <p:nvPicPr>
          <p:cNvPr id="11" name="Picture 4" descr="MCBD10492_0000[1]"/>
          <p:cNvPicPr>
            <a:picLocks noChangeAspect="1" noChangeArrowheads="1"/>
          </p:cNvPicPr>
          <p:nvPr/>
        </p:nvPicPr>
        <p:blipFill>
          <a:blip r:embed="rId4" cstate="print"/>
          <a:srcRect/>
          <a:stretch>
            <a:fillRect/>
          </a:stretch>
        </p:blipFill>
        <p:spPr bwMode="auto">
          <a:xfrm>
            <a:off x="7020272" y="4132322"/>
            <a:ext cx="1588816" cy="2601105"/>
          </a:xfrm>
          <a:prstGeom prst="rect">
            <a:avLst/>
          </a:prstGeom>
          <a:noFill/>
          <a:ln w="9525">
            <a:noFill/>
            <a:miter lim="800000"/>
            <a:headEnd/>
            <a:tailEnd/>
          </a:ln>
        </p:spPr>
      </p:pic>
    </p:spTree>
    <p:extLst>
      <p:ext uri="{BB962C8B-B14F-4D97-AF65-F5344CB8AC3E}">
        <p14:creationId xmlns:p14="http://schemas.microsoft.com/office/powerpoint/2010/main" val="4047993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監督與檢查</a:t>
            </a:r>
          </a:p>
        </p:txBody>
      </p:sp>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14</a:t>
            </a:fld>
            <a:endParaRPr lang="en-US" altLang="zh-TW"/>
          </a:p>
        </p:txBody>
      </p:sp>
      <p:sp>
        <p:nvSpPr>
          <p:cNvPr id="5" name="矩形 4"/>
          <p:cNvSpPr/>
          <p:nvPr/>
        </p:nvSpPr>
        <p:spPr>
          <a:xfrm>
            <a:off x="533400" y="1700808"/>
            <a:ext cx="8503096" cy="4524315"/>
          </a:xfrm>
          <a:prstGeom prst="rect">
            <a:avLst/>
          </a:prstGeom>
        </p:spPr>
        <p:txBody>
          <a:bodyPr wrap="square">
            <a:spAutoFit/>
          </a:bodyPr>
          <a:lstStyle/>
          <a:p>
            <a:pPr marL="719138" indent="-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第</a:t>
            </a:r>
            <a:r>
              <a:rPr lang="en-US" altLang="zh-TW" sz="1600" b="1" dirty="0" smtClean="0">
                <a:latin typeface="Garamond" panose="02020404030301010803" pitchFamily="18" charset="0"/>
                <a:ea typeface="標楷體" panose="03000509000000000000" pitchFamily="65" charset="-120"/>
                <a:sym typeface="Marlett" pitchFamily="2" charset="2"/>
              </a:rPr>
              <a:t>36</a:t>
            </a:r>
            <a:r>
              <a:rPr lang="zh-TW" altLang="en-US" sz="1600" b="1" dirty="0" smtClean="0">
                <a:latin typeface="Garamond" panose="02020404030301010803" pitchFamily="18" charset="0"/>
                <a:ea typeface="標楷體" panose="03000509000000000000" pitchFamily="65" charset="-120"/>
                <a:sym typeface="Marlett" pitchFamily="2" charset="2"/>
              </a:rPr>
              <a:t>條 中央主管機關及勞動檢查機構對於各事業單位勞動場所得實施檢查。其有不合規定者，應告知違反法令條款，並通知限期改善；屆期未改善或已發生職業災害，或有發生職業災害之虞時，得通知其部分或全部停工。勞工於停工期間應由雇主照給工資。</a:t>
            </a:r>
            <a:r>
              <a:rPr lang="en-US" altLang="zh-TW" sz="1600" b="1" dirty="0" smtClean="0">
                <a:latin typeface="Garamond" panose="02020404030301010803" pitchFamily="18" charset="0"/>
                <a:ea typeface="標楷體" panose="03000509000000000000" pitchFamily="65" charset="-120"/>
                <a:sym typeface="Marlett" pitchFamily="2" charset="2"/>
              </a:rPr>
              <a:t>…</a:t>
            </a:r>
            <a:endParaRPr lang="zh-TW" altLang="en-US" sz="1600" b="1" dirty="0" smtClean="0">
              <a:latin typeface="Garamond" panose="02020404030301010803" pitchFamily="18" charset="0"/>
              <a:ea typeface="標楷體" panose="03000509000000000000" pitchFamily="65" charset="-120"/>
              <a:sym typeface="Marlett" pitchFamily="2" charset="2"/>
            </a:endParaRPr>
          </a:p>
          <a:p>
            <a:pPr marL="719138" indent="-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第</a:t>
            </a:r>
            <a:r>
              <a:rPr lang="en-US" altLang="zh-TW" sz="1600" b="1" dirty="0" smtClean="0">
                <a:latin typeface="Garamond" panose="02020404030301010803" pitchFamily="18" charset="0"/>
                <a:ea typeface="標楷體" panose="03000509000000000000" pitchFamily="65" charset="-120"/>
                <a:sym typeface="Marlett" pitchFamily="2" charset="2"/>
              </a:rPr>
              <a:t>37</a:t>
            </a:r>
            <a:r>
              <a:rPr lang="zh-TW" altLang="en-US" sz="1600" b="1" dirty="0" smtClean="0">
                <a:latin typeface="Garamond" panose="02020404030301010803" pitchFamily="18" charset="0"/>
                <a:ea typeface="標楷體" panose="03000509000000000000" pitchFamily="65" charset="-120"/>
                <a:sym typeface="Marlett" pitchFamily="2" charset="2"/>
              </a:rPr>
              <a:t>條 事業單位工作場所發生職業災害，雇主應即採取必要之急救、搶救等措施，並會同勞工代表實施調查、分析及作成紀錄。</a:t>
            </a:r>
          </a:p>
          <a:p>
            <a:pPr marL="719138" algn="just" eaLnBrk="1" hangingPunct="1">
              <a:spcBef>
                <a:spcPts val="600"/>
              </a:spcBef>
              <a:spcAft>
                <a:spcPts val="600"/>
              </a:spcAft>
            </a:pPr>
            <a:r>
              <a:rPr lang="zh-TW" altLang="en-US" sz="16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anose="03000509000000000000" pitchFamily="65" charset="-120"/>
                <a:sym typeface="Marlett" pitchFamily="2" charset="2"/>
              </a:rPr>
              <a:t>事業單位勞動場所發生下列職業災害之一者，雇主應於八小時內通報勞動檢查機構：</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一、發生死亡災害。</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二、發生災害之罹災人數在三人以上。</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三、發生災害之罹災人數在一人以上，且需住院治療。</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四、其他經中央主管機關指定公告之災害。</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勞動檢查機構接獲前項報告後，應就工作場所發生死亡或重傷之災害派員檢查。</a:t>
            </a:r>
          </a:p>
          <a:p>
            <a:pPr marL="719138" algn="just" eaLnBrk="1" hangingPunct="1">
              <a:spcBef>
                <a:spcPts val="600"/>
              </a:spcBef>
              <a:spcAft>
                <a:spcPts val="600"/>
              </a:spcAft>
            </a:pPr>
            <a:r>
              <a:rPr lang="zh-TW" altLang="en-US" sz="1600" b="1" dirty="0" smtClean="0">
                <a:latin typeface="Garamond" panose="02020404030301010803" pitchFamily="18" charset="0"/>
                <a:ea typeface="標楷體" panose="03000509000000000000" pitchFamily="65" charset="-120"/>
                <a:sym typeface="Marlett" pitchFamily="2" charset="2"/>
              </a:rPr>
              <a:t>事業單位發生第二項之災害，除必要之急救、搶救外，雇主非經司法機關或勞動檢查機構許可，不得移動或破壞現場。 </a:t>
            </a:r>
          </a:p>
        </p:txBody>
      </p:sp>
      <p:pic>
        <p:nvPicPr>
          <p:cNvPr id="2" name="圖片 1"/>
          <p:cNvPicPr>
            <a:picLocks noChangeAspect="1"/>
          </p:cNvPicPr>
          <p:nvPr/>
        </p:nvPicPr>
        <p:blipFill>
          <a:blip r:embed="rId3"/>
          <a:stretch>
            <a:fillRect/>
          </a:stretch>
        </p:blipFill>
        <p:spPr>
          <a:xfrm>
            <a:off x="6444208" y="3573016"/>
            <a:ext cx="2466975" cy="1631826"/>
          </a:xfrm>
          <a:prstGeom prst="rect">
            <a:avLst/>
          </a:prstGeom>
        </p:spPr>
      </p:pic>
    </p:spTree>
    <p:extLst>
      <p:ext uri="{BB962C8B-B14F-4D97-AF65-F5344CB8AC3E}">
        <p14:creationId xmlns:p14="http://schemas.microsoft.com/office/powerpoint/2010/main" val="375619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par>
                          <p:cTn id="11" fill="hold">
                            <p:stCondLst>
                              <p:cond delay="4500"/>
                            </p:stCondLst>
                            <p:childTnLst>
                              <p:par>
                                <p:cTn id="12" presetID="2" presetClass="exit" presetSubtype="2" fill="hold" nodeType="afterEffect">
                                  <p:stCondLst>
                                    <p:cond delay="0"/>
                                  </p:stCondLst>
                                  <p:childTnLst>
                                    <p:anim calcmode="lin" valueType="num">
                                      <p:cBhvr additive="base">
                                        <p:cTn id="13" dur="1000"/>
                                        <p:tgtEl>
                                          <p:spTgt spid="2"/>
                                        </p:tgtEl>
                                        <p:attrNameLst>
                                          <p:attrName>ppt_x</p:attrName>
                                        </p:attrNameLst>
                                      </p:cBhvr>
                                      <p:tavLst>
                                        <p:tav tm="0">
                                          <p:val>
                                            <p:strVal val="ppt_x"/>
                                          </p:val>
                                        </p:tav>
                                        <p:tav tm="100000">
                                          <p:val>
                                            <p:strVal val="1+ppt_w/2"/>
                                          </p:val>
                                        </p:tav>
                                      </p:tavLst>
                                    </p:anim>
                                    <p:anim calcmode="lin" valueType="num">
                                      <p:cBhvr additive="base">
                                        <p:cTn id="14" dur="1000"/>
                                        <p:tgtEl>
                                          <p:spTgt spid="2"/>
                                        </p:tgtEl>
                                        <p:attrNameLst>
                                          <p:attrName>ppt_y</p:attrName>
                                        </p:attrNameLst>
                                      </p:cBhvr>
                                      <p:tavLst>
                                        <p:tav tm="0">
                                          <p:val>
                                            <p:strVal val="ppt_y"/>
                                          </p:val>
                                        </p:tav>
                                        <p:tav tm="100000">
                                          <p:val>
                                            <p:strVal val="ppt_y"/>
                                          </p:val>
                                        </p:tav>
                                      </p:tavLst>
                                    </p:anim>
                                    <p:set>
                                      <p:cBhvr>
                                        <p:cTn id="15" dur="1" fill="hold">
                                          <p:stCondLst>
                                            <p:cond delay="999"/>
                                          </p:stCondLst>
                                        </p:cTn>
                                        <p:tgtEl>
                                          <p:spTgt spid="2"/>
                                        </p:tgtEl>
                                        <p:attrNameLst>
                                          <p:attrName>style.visibility</p:attrName>
                                        </p:attrNameLst>
                                      </p:cBhvr>
                                      <p:to>
                                        <p:strVal val="hidden"/>
                                      </p:to>
                                    </p:set>
                                  </p:childTnLst>
                                </p:cTn>
                              </p:par>
                            </p:childTnLst>
                          </p:cTn>
                        </p:par>
                        <p:par>
                          <p:cTn id="16" fill="hold">
                            <p:stCondLst>
                              <p:cond delay="5500"/>
                            </p:stCondLst>
                            <p:childTnLst>
                              <p:par>
                                <p:cTn id="17" presetID="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0-#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32" presetClass="emph" presetSubtype="0" repeatCount="5000" fill="hold" nodeType="withEffect">
                                  <p:stCondLst>
                                    <p:cond delay="0"/>
                                  </p:stCondLst>
                                  <p:childTnLst>
                                    <p:animRot by="120000">
                                      <p:cBhvr>
                                        <p:cTn id="22" dur="150" fill="hold">
                                          <p:stCondLst>
                                            <p:cond delay="0"/>
                                          </p:stCondLst>
                                        </p:cTn>
                                        <p:tgtEl>
                                          <p:spTgt spid="2"/>
                                        </p:tgtEl>
                                        <p:attrNameLst>
                                          <p:attrName>r</p:attrName>
                                        </p:attrNameLst>
                                      </p:cBhvr>
                                    </p:animRot>
                                    <p:animRot by="-240000">
                                      <p:cBhvr>
                                        <p:cTn id="23" dur="300" fill="hold">
                                          <p:stCondLst>
                                            <p:cond delay="300"/>
                                          </p:stCondLst>
                                        </p:cTn>
                                        <p:tgtEl>
                                          <p:spTgt spid="2"/>
                                        </p:tgtEl>
                                        <p:attrNameLst>
                                          <p:attrName>r</p:attrName>
                                        </p:attrNameLst>
                                      </p:cBhvr>
                                    </p:animRot>
                                    <p:animRot by="240000">
                                      <p:cBhvr>
                                        <p:cTn id="24" dur="300" fill="hold">
                                          <p:stCondLst>
                                            <p:cond delay="600"/>
                                          </p:stCondLst>
                                        </p:cTn>
                                        <p:tgtEl>
                                          <p:spTgt spid="2"/>
                                        </p:tgtEl>
                                        <p:attrNameLst>
                                          <p:attrName>r</p:attrName>
                                        </p:attrNameLst>
                                      </p:cBhvr>
                                    </p:animRot>
                                    <p:animRot by="-240000">
                                      <p:cBhvr>
                                        <p:cTn id="25" dur="300" fill="hold">
                                          <p:stCondLst>
                                            <p:cond delay="900"/>
                                          </p:stCondLst>
                                        </p:cTn>
                                        <p:tgtEl>
                                          <p:spTgt spid="2"/>
                                        </p:tgtEl>
                                        <p:attrNameLst>
                                          <p:attrName>r</p:attrName>
                                        </p:attrNameLst>
                                      </p:cBhvr>
                                    </p:animRot>
                                    <p:animRot by="120000">
                                      <p:cBhvr>
                                        <p:cTn id="26" dur="300" fill="hold">
                                          <p:stCondLst>
                                            <p:cond delay="12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899592" y="2204864"/>
            <a:ext cx="7632848" cy="2952328"/>
          </a:xfrm>
        </p:spPr>
        <p:txBody>
          <a:bodyPr/>
          <a:lstStyle/>
          <a:p>
            <a:pPr eaLnBrk="1" hangingPunct="1">
              <a:lnSpc>
                <a:spcPct val="150000"/>
              </a:lnSpc>
            </a:pPr>
            <a:r>
              <a:rPr lang="zh-TW" altLang="en-US" sz="3000" b="1" dirty="0" smtClean="0">
                <a:solidFill>
                  <a:srgbClr val="0000FF"/>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職業安全衛生設施規則</a:t>
            </a:r>
            <a:r>
              <a:rPr lang="en-US" altLang="zh-TW" b="1" dirty="0" smtClean="0">
                <a:solidFill>
                  <a:srgbClr val="0000FF"/>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
            </a:r>
            <a:br>
              <a:rPr lang="en-US" altLang="zh-TW" b="1" dirty="0" smtClean="0">
                <a:solidFill>
                  <a:srgbClr val="0000FF"/>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br>
            <a:r>
              <a:rPr lang="zh-TW" altLang="en-US" sz="2800" b="1" dirty="0" smtClean="0">
                <a:solidFill>
                  <a:srgbClr val="0000FF"/>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本規則依職業安全衛生法第六條第三項規定訂定之</a:t>
            </a:r>
            <a:r>
              <a:rPr lang="en-US" altLang="zh-TW"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(103.07.01</a:t>
            </a:r>
            <a:r>
              <a:rPr lang="zh-TW" altLang="en-US"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修正，</a:t>
            </a:r>
            <a:r>
              <a:rPr lang="en-US" altLang="zh-TW"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103.07.03</a:t>
            </a:r>
            <a:r>
              <a:rPr lang="zh-TW" altLang="en-US"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施行</a:t>
            </a:r>
            <a:r>
              <a:rPr lang="en-US" altLang="zh-TW"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a:t>
            </a:r>
            <a:endParaRPr lang="zh-TW" altLang="en-US" sz="2800" b="1" dirty="0" smtClean="0">
              <a:solidFill>
                <a:srgbClr val="00800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5C8E48D1-BF31-4F76-BE6C-BB9B7F251053}" type="slidenum">
              <a:rPr lang="zh-TW" altLang="en-US" smtClean="0"/>
              <a:pPr>
                <a:defRPr/>
              </a:pPr>
              <a:t>15</a:t>
            </a:fld>
            <a:endParaRPr lang="en-US" altLang="zh-TW"/>
          </a:p>
        </p:txBody>
      </p:sp>
      <p:sp>
        <p:nvSpPr>
          <p:cNvPr id="7" name="Rectangle 2"/>
          <p:cNvSpPr>
            <a:spLocks noGrp="1"/>
          </p:cNvSpPr>
          <p:nvPr>
            <p:ph type="title" idx="4294967295"/>
          </p:nvPr>
        </p:nvSpPr>
        <p:spPr>
          <a:xfrm>
            <a:off x="609600" y="228600"/>
            <a:ext cx="8153400"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p>
        </p:txBody>
      </p:sp>
    </p:spTree>
    <p:extLst>
      <p:ext uri="{BB962C8B-B14F-4D97-AF65-F5344CB8AC3E}">
        <p14:creationId xmlns:p14="http://schemas.microsoft.com/office/powerpoint/2010/main" val="479796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250825" y="228600"/>
            <a:ext cx="8893175"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工作場所</a:t>
            </a:r>
          </a:p>
        </p:txBody>
      </p:sp>
      <p:sp>
        <p:nvSpPr>
          <p:cNvPr id="11267" name="Rectangle 3"/>
          <p:cNvSpPr>
            <a:spLocks noGrp="1"/>
          </p:cNvSpPr>
          <p:nvPr>
            <p:ph type="body" idx="4294967295"/>
          </p:nvPr>
        </p:nvSpPr>
        <p:spPr>
          <a:xfrm>
            <a:off x="266700" y="1539102"/>
            <a:ext cx="7416948" cy="1768921"/>
          </a:xfrm>
        </p:spPr>
        <p:txBody>
          <a:bodyPr/>
          <a:lstStyle/>
          <a:p>
            <a:pPr marL="982663" indent="-982663" algn="just" eaLnBrk="1" hangingPunct="1">
              <a:lnSpc>
                <a:spcPct val="150000"/>
              </a:lnSpc>
              <a:spcBef>
                <a:spcPts val="600"/>
              </a:spcBef>
              <a:spcAft>
                <a:spcPts val="600"/>
              </a:spcAft>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第</a:t>
            </a:r>
            <a:r>
              <a:rPr lang="en-US" altLang="zh-TW" sz="2400" b="1" dirty="0" smtClean="0">
                <a:latin typeface="Garamond" panose="02020404030301010803" pitchFamily="18" charset="0"/>
                <a:ea typeface="標楷體" pitchFamily="65" charset="-120"/>
              </a:rPr>
              <a:t>21</a:t>
            </a:r>
            <a:r>
              <a:rPr lang="zh-TW" altLang="en-US" sz="2400" b="1" dirty="0" smtClean="0">
                <a:latin typeface="Garamond" panose="02020404030301010803" pitchFamily="18" charset="0"/>
                <a:ea typeface="標楷體" pitchFamily="65" charset="-120"/>
              </a:rPr>
              <a:t>條 雇主</a:t>
            </a:r>
            <a:r>
              <a:rPr lang="zh-TW" altLang="en-US" sz="2400" b="1" dirty="0">
                <a:latin typeface="Garamond" panose="02020404030301010803" pitchFamily="18" charset="0"/>
                <a:ea typeface="標楷體" pitchFamily="65" charset="-120"/>
              </a:rPr>
              <a:t>對於勞工工作場所之</a:t>
            </a:r>
            <a:r>
              <a:rPr lang="zh-TW" altLang="en-US" sz="2400" b="1" dirty="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通道</a:t>
            </a:r>
            <a:r>
              <a:rPr lang="zh-TW" altLang="en-US" sz="2400" b="1" dirty="0">
                <a:latin typeface="Garamond" panose="02020404030301010803" pitchFamily="18" charset="0"/>
                <a:ea typeface="標楷體" pitchFamily="65" charset="-120"/>
              </a:rPr>
              <a:t>、</a:t>
            </a:r>
            <a:r>
              <a:rPr lang="zh-TW" altLang="en-US" sz="2400" b="1" dirty="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地板</a:t>
            </a:r>
            <a:r>
              <a:rPr lang="zh-TW" altLang="en-US" sz="2400" b="1" dirty="0">
                <a:latin typeface="Garamond" panose="02020404030301010803" pitchFamily="18" charset="0"/>
                <a:ea typeface="標楷體" pitchFamily="65" charset="-120"/>
              </a:rPr>
              <a:t>、</a:t>
            </a:r>
            <a:r>
              <a:rPr lang="zh-TW" altLang="en-US" sz="2400" b="1" dirty="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階梯</a:t>
            </a:r>
            <a:r>
              <a:rPr lang="zh-TW" altLang="en-US" sz="2400" b="1" dirty="0">
                <a:latin typeface="Garamond" panose="02020404030301010803" pitchFamily="18" charset="0"/>
                <a:ea typeface="標楷體" pitchFamily="65" charset="-120"/>
              </a:rPr>
              <a:t>，應保持不致使勞工跌倒、</a:t>
            </a:r>
            <a:r>
              <a:rPr lang="zh-TW" altLang="en-US" sz="2400" b="1" dirty="0" smtClean="0">
                <a:latin typeface="Garamond" panose="02020404030301010803" pitchFamily="18" charset="0"/>
                <a:ea typeface="標楷體" pitchFamily="65" charset="-120"/>
              </a:rPr>
              <a:t>滑倒</a:t>
            </a:r>
            <a:r>
              <a:rPr lang="zh-TW" altLang="en-US" sz="2400" b="1" dirty="0">
                <a:latin typeface="Garamond" panose="02020404030301010803" pitchFamily="18" charset="0"/>
                <a:ea typeface="標楷體" pitchFamily="65" charset="-120"/>
              </a:rPr>
              <a:t>、踩傷等之安全狀態，或採取必要之預防措施</a:t>
            </a:r>
            <a:r>
              <a:rPr lang="zh-TW" altLang="en-US" sz="2400" b="1" dirty="0" smtClean="0">
                <a:latin typeface="Garamond" panose="02020404030301010803" pitchFamily="18" charset="0"/>
                <a:ea typeface="標楷體" pitchFamily="65" charset="-120"/>
              </a:rPr>
              <a:t>。</a:t>
            </a:r>
            <a:endParaRPr lang="en-US" altLang="zh-TW" sz="2400" b="1" dirty="0" smtClean="0">
              <a:latin typeface="Garamond" panose="02020404030301010803" pitchFamily="18" charset="0"/>
              <a:ea typeface="標楷體" pitchFamily="65" charset="-120"/>
            </a:endParaRPr>
          </a:p>
          <a:p>
            <a:pPr marL="1252538" indent="-1252538" algn="just" eaLnBrk="1" hangingPunct="1">
              <a:lnSpc>
                <a:spcPct val="150000"/>
              </a:lnSpc>
              <a:spcBef>
                <a:spcPts val="600"/>
              </a:spcBef>
              <a:spcAft>
                <a:spcPts val="600"/>
              </a:spcAft>
              <a:buFont typeface="Wingdings" panose="05000000000000000000" pitchFamily="2" charset="2"/>
              <a:buNone/>
              <a:defRPr/>
            </a:pPr>
            <a:endParaRPr lang="zh-TW" altLang="en-US" sz="2200" b="1" dirty="0">
              <a:latin typeface="Garamond" panose="02020404030301010803" pitchFamily="18" charset="0"/>
              <a:ea typeface="標楷體" pitchFamily="65" charset="-120"/>
            </a:endParaRPr>
          </a:p>
          <a:p>
            <a:pPr marL="1069975" indent="-1069975" eaLnBrk="1" hangingPunct="1">
              <a:lnSpc>
                <a:spcPct val="150000"/>
              </a:lnSpc>
              <a:spcBef>
                <a:spcPts val="600"/>
              </a:spcBef>
              <a:spcAft>
                <a:spcPts val="600"/>
              </a:spcAft>
              <a:buFont typeface="Wingdings" panose="05000000000000000000" pitchFamily="2" charset="2"/>
              <a:buNone/>
              <a:defRPr/>
            </a:pPr>
            <a:endParaRPr lang="zh-TW" altLang="en-US" sz="2200" b="1" dirty="0" smtClean="0">
              <a:latin typeface="Garamond" panose="02020404030301010803" pitchFamily="18" charset="0"/>
              <a:ea typeface="標楷體" pitchFamily="65" charset="-120"/>
            </a:endParaRPr>
          </a:p>
          <a:p>
            <a:pPr marL="736600" indent="-736600" eaLnBrk="1" hangingPunct="1">
              <a:lnSpc>
                <a:spcPct val="150000"/>
              </a:lnSpc>
              <a:spcBef>
                <a:spcPts val="600"/>
              </a:spcBef>
              <a:spcAft>
                <a:spcPts val="600"/>
              </a:spcAft>
              <a:buFont typeface="Wingdings" panose="05000000000000000000" pitchFamily="2" charset="2"/>
              <a:buNone/>
              <a:defRPr/>
            </a:pPr>
            <a:endParaRPr lang="zh-TW" altLang="en-US" sz="2200" b="1" dirty="0" smtClean="0">
              <a:latin typeface="Garamond" panose="02020404030301010803" pitchFamily="18" charset="0"/>
              <a:ea typeface="標楷體" pitchFamily="65" charset="-120"/>
            </a:endParaRPr>
          </a:p>
          <a:p>
            <a:pPr marL="736600" indent="-736600" eaLnBrk="1" hangingPunct="1">
              <a:lnSpc>
                <a:spcPct val="150000"/>
              </a:lnSpc>
              <a:spcBef>
                <a:spcPts val="600"/>
              </a:spcBef>
              <a:spcAft>
                <a:spcPts val="600"/>
              </a:spcAft>
              <a:buFont typeface="Wingdings" panose="05000000000000000000" pitchFamily="2" charset="2"/>
              <a:buNone/>
              <a:defRPr/>
            </a:pPr>
            <a:r>
              <a:rPr lang="zh-TW" altLang="en-US" sz="2200" b="1" dirty="0" smtClean="0">
                <a:latin typeface="Garamond" panose="02020404030301010803" pitchFamily="18" charset="0"/>
                <a:ea typeface="標楷體" pitchFamily="65" charset="-120"/>
              </a:rPr>
              <a:t> </a:t>
            </a:r>
            <a:endParaRPr lang="en-US" altLang="zh-TW" sz="2200" b="1" dirty="0" smtClean="0">
              <a:latin typeface="Garamond" panose="02020404030301010803" pitchFamily="18" charset="0"/>
              <a:ea typeface="標楷體" pitchFamily="65" charset="-120"/>
            </a:endParaRPr>
          </a:p>
          <a:p>
            <a:pPr marL="736600" indent="-736600" eaLnBrk="1" hangingPunct="1">
              <a:lnSpc>
                <a:spcPct val="150000"/>
              </a:lnSpc>
              <a:spcBef>
                <a:spcPts val="600"/>
              </a:spcBef>
              <a:spcAft>
                <a:spcPts val="600"/>
              </a:spcAft>
              <a:buFont typeface="Wingdings" panose="05000000000000000000" pitchFamily="2" charset="2"/>
              <a:buNone/>
              <a:defRPr/>
            </a:pPr>
            <a:r>
              <a:rPr lang="zh-TW" altLang="en-US" sz="2200" dirty="0" smtClean="0">
                <a:latin typeface="Garamond" panose="02020404030301010803" pitchFamily="18" charset="0"/>
                <a:ea typeface="標楷體" pitchFamily="65" charset="-120"/>
              </a:rPr>
              <a:t> </a:t>
            </a:r>
            <a:endParaRPr lang="en-US" altLang="zh-TW" sz="22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5C8E48D1-BF31-4F76-BE6C-BB9B7F251053}" type="slidenum">
              <a:rPr lang="zh-TW" altLang="en-US" smtClean="0"/>
              <a:pPr>
                <a:defRPr/>
              </a:pPr>
              <a:t>16</a:t>
            </a:fld>
            <a:endParaRPr lang="en-US" altLang="zh-TW"/>
          </a:p>
        </p:txBody>
      </p:sp>
      <p:pic>
        <p:nvPicPr>
          <p:cNvPr id="3686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13894"/>
            <a:ext cx="2916237" cy="2187575"/>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6870"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17032"/>
            <a:ext cx="2085975" cy="2781300"/>
          </a:xfrm>
          <a:prstGeom prst="rect">
            <a:avLst/>
          </a:prstGeom>
          <a:noFill/>
          <a:ln w="127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2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250825" y="228600"/>
            <a:ext cx="8893175"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工作場所</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續</a:t>
            </a:r>
            <a:r>
              <a:rPr lang="en-US" altLang="zh-TW" sz="3800" dirty="0" smtClean="0">
                <a:solidFill>
                  <a:srgbClr val="0000FF"/>
                </a:solidFill>
                <a:latin typeface="華康勘亭流" panose="03000809000000000000" pitchFamily="65" charset="-120"/>
                <a:ea typeface="華康勘亭流" panose="03000809000000000000" pitchFamily="65" charset="-120"/>
              </a:rPr>
              <a:t>)</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11267" name="Rectangle 3"/>
          <p:cNvSpPr>
            <a:spLocks noGrp="1"/>
          </p:cNvSpPr>
          <p:nvPr>
            <p:ph type="body" idx="4294967295"/>
          </p:nvPr>
        </p:nvSpPr>
        <p:spPr>
          <a:xfrm>
            <a:off x="179388" y="1600200"/>
            <a:ext cx="6480175" cy="5141913"/>
          </a:xfrm>
        </p:spPr>
        <p:txBody>
          <a:bodyPr/>
          <a:lstStyle/>
          <a:p>
            <a:pPr marL="1074738" indent="-1074738" algn="just" eaLnBrk="1" hangingPunct="1">
              <a:lnSpc>
                <a:spcPct val="150000"/>
              </a:lnSpc>
              <a:spcBef>
                <a:spcPts val="600"/>
              </a:spcBef>
              <a:spcAft>
                <a:spcPts val="600"/>
              </a:spcAft>
              <a:buFont typeface="Wingdings" panose="05000000000000000000" pitchFamily="2" charset="2"/>
              <a:buNone/>
              <a:defRPr/>
            </a:pPr>
            <a:r>
              <a:rPr lang="zh-TW" altLang="en-US" sz="2400" b="1" dirty="0">
                <a:latin typeface="Garamond" panose="02020404030301010803" pitchFamily="18" charset="0"/>
                <a:ea typeface="標楷體" pitchFamily="65" charset="-120"/>
              </a:rPr>
              <a:t>第</a:t>
            </a:r>
            <a:r>
              <a:rPr lang="en-US" altLang="zh-TW" sz="2400" b="1" dirty="0">
                <a:latin typeface="Garamond" panose="02020404030301010803" pitchFamily="18" charset="0"/>
                <a:ea typeface="標楷體" pitchFamily="65" charset="-120"/>
              </a:rPr>
              <a:t>22</a:t>
            </a:r>
            <a:r>
              <a:rPr lang="zh-TW" altLang="en-US" sz="2400" b="1" dirty="0">
                <a:latin typeface="Garamond" panose="02020404030301010803" pitchFamily="18" charset="0"/>
                <a:ea typeface="標楷體" pitchFamily="65" charset="-120"/>
              </a:rPr>
              <a:t>條 雇主應使勞工於機械、器具或設備之</a:t>
            </a:r>
            <a:r>
              <a:rPr lang="zh-TW" altLang="en-US" sz="24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操作</a:t>
            </a:r>
            <a:r>
              <a:rPr lang="zh-TW" altLang="en-US" sz="2400" b="1" dirty="0">
                <a:latin typeface="Garamond" panose="02020404030301010803" pitchFamily="18" charset="0"/>
                <a:ea typeface="標楷體" pitchFamily="65" charset="-120"/>
              </a:rPr>
              <a:t>、</a:t>
            </a:r>
            <a:r>
              <a:rPr lang="zh-TW" altLang="en-US" sz="24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修理</a:t>
            </a:r>
            <a:r>
              <a:rPr lang="zh-TW" altLang="en-US" sz="2400" b="1" dirty="0">
                <a:latin typeface="Garamond" panose="02020404030301010803" pitchFamily="18" charset="0"/>
                <a:ea typeface="標楷體" pitchFamily="65" charset="-120"/>
              </a:rPr>
              <a:t>、</a:t>
            </a:r>
            <a:r>
              <a:rPr lang="zh-TW" altLang="en-US" sz="24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調整</a:t>
            </a:r>
            <a:r>
              <a:rPr lang="zh-TW" altLang="en-US" sz="2400" b="1" dirty="0">
                <a:latin typeface="Garamond" panose="02020404030301010803" pitchFamily="18" charset="0"/>
                <a:ea typeface="標楷體" pitchFamily="65" charset="-120"/>
              </a:rPr>
              <a:t>及其他工作過程中，有足夠之活動空間，不得因機械、器具或設備之原料或產品等置放致對勞工活動、避難、救難有不利因素。</a:t>
            </a:r>
          </a:p>
          <a:p>
            <a:pPr marL="1074738" indent="0" eaLnBrk="1" hangingPunct="1">
              <a:lnSpc>
                <a:spcPct val="150000"/>
              </a:lnSpc>
              <a:spcBef>
                <a:spcPts val="600"/>
              </a:spcBef>
              <a:spcAft>
                <a:spcPts val="600"/>
              </a:spcAft>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雇主使</a:t>
            </a:r>
            <a:r>
              <a:rPr lang="zh-TW" altLang="en-US" sz="2400" b="1" dirty="0">
                <a:latin typeface="Garamond" panose="02020404030301010803" pitchFamily="18" charset="0"/>
                <a:ea typeface="標楷體" pitchFamily="65" charset="-120"/>
              </a:rPr>
              <a:t>勞工從事前項作業，有接觸機械、器具或設備之</a:t>
            </a:r>
            <a:r>
              <a:rPr lang="zh-TW" altLang="en-US" sz="2400" b="1" dirty="0">
                <a:solidFill>
                  <a:srgbClr val="FF0000"/>
                </a:solidFill>
                <a:latin typeface="Garamond" panose="02020404030301010803" pitchFamily="18" charset="0"/>
                <a:ea typeface="標楷體" pitchFamily="65" charset="-120"/>
              </a:rPr>
              <a:t>高溫熱表面</a:t>
            </a:r>
            <a:r>
              <a:rPr lang="zh-TW" altLang="en-US" sz="2400" b="1" dirty="0">
                <a:latin typeface="Garamond" panose="02020404030301010803" pitchFamily="18" charset="0"/>
                <a:ea typeface="標楷體" pitchFamily="65" charset="-120"/>
              </a:rPr>
              <a:t>引起灼燙傷之虞時，</a:t>
            </a:r>
            <a:r>
              <a:rPr lang="zh-TW" altLang="en-US" sz="2400" b="1" dirty="0">
                <a:solidFill>
                  <a:srgbClr val="FF0000"/>
                </a:solidFill>
                <a:latin typeface="Garamond" panose="02020404030301010803" pitchFamily="18" charset="0"/>
                <a:ea typeface="標楷體" pitchFamily="65" charset="-120"/>
              </a:rPr>
              <a:t>應設置警示標誌、適當之隔熱</a:t>
            </a:r>
            <a:r>
              <a:rPr lang="zh-TW" altLang="en-US" sz="2400" b="1" dirty="0">
                <a:latin typeface="Garamond" panose="02020404030301010803" pitchFamily="18" charset="0"/>
                <a:ea typeface="標楷體" pitchFamily="65" charset="-120"/>
              </a:rPr>
              <a:t>等必要之安全設施。</a:t>
            </a:r>
            <a:endParaRPr lang="en-US" altLang="zh-TW" sz="2400" b="1" dirty="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F3E2EB4E-606F-4865-909E-A6F8486CAD94}" type="slidenum">
              <a:rPr lang="zh-TW" altLang="en-US" smtClean="0"/>
              <a:pPr>
                <a:defRPr/>
              </a:pPr>
              <a:t>17</a:t>
            </a:fld>
            <a:endParaRPr lang="en-US" altLang="zh-TW"/>
          </a:p>
        </p:txBody>
      </p:sp>
      <p:pic>
        <p:nvPicPr>
          <p:cNvPr id="37893"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4473575"/>
            <a:ext cx="1590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872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250825" y="228600"/>
            <a:ext cx="8893175"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通路</a:t>
            </a:r>
          </a:p>
        </p:txBody>
      </p:sp>
      <p:sp>
        <p:nvSpPr>
          <p:cNvPr id="11267" name="Rectangle 3"/>
          <p:cNvSpPr>
            <a:spLocks noGrp="1"/>
          </p:cNvSpPr>
          <p:nvPr>
            <p:ph type="body" idx="4294967295"/>
          </p:nvPr>
        </p:nvSpPr>
        <p:spPr>
          <a:xfrm>
            <a:off x="250825" y="1600200"/>
            <a:ext cx="8642350" cy="5257800"/>
          </a:xfrm>
        </p:spPr>
        <p:txBody>
          <a:bodyPr/>
          <a:lstStyle/>
          <a:p>
            <a:pPr marL="896938" indent="-896938" algn="just" eaLnBrk="1" hangingPunct="1">
              <a:spcBef>
                <a:spcPts val="600"/>
              </a:spcBef>
              <a:spcAft>
                <a:spcPts val="600"/>
              </a:spcAft>
              <a:buFont typeface="Wingdings" panose="05000000000000000000" pitchFamily="2" charset="2"/>
              <a:buNone/>
              <a:defRPr/>
            </a:pPr>
            <a:r>
              <a:rPr lang="zh-TW" altLang="en-US" sz="2200" b="1" dirty="0" smtClean="0">
                <a:latin typeface="Garamond" panose="02020404030301010803" pitchFamily="18" charset="0"/>
                <a:ea typeface="標楷體" pitchFamily="65" charset="-120"/>
              </a:rPr>
              <a:t>第</a:t>
            </a:r>
            <a:r>
              <a:rPr lang="en-US" altLang="zh-TW" sz="2200" b="1" dirty="0" smtClean="0">
                <a:latin typeface="Garamond" panose="02020404030301010803" pitchFamily="18" charset="0"/>
                <a:ea typeface="標楷體" pitchFamily="65" charset="-120"/>
              </a:rPr>
              <a:t>30</a:t>
            </a:r>
            <a:r>
              <a:rPr lang="zh-TW" altLang="en-US" sz="2200" b="1" dirty="0" smtClean="0">
                <a:latin typeface="Garamond" panose="02020404030301010803" pitchFamily="18" charset="0"/>
                <a:ea typeface="標楷體" pitchFamily="65" charset="-120"/>
              </a:rPr>
              <a:t>條 雇主</a:t>
            </a:r>
            <a:r>
              <a:rPr lang="zh-TW" altLang="en-US" sz="2200" b="1" dirty="0">
                <a:latin typeface="Garamond" panose="02020404030301010803" pitchFamily="18" charset="0"/>
                <a:ea typeface="標楷體" pitchFamily="65" charset="-120"/>
              </a:rPr>
              <a:t>對於工作場所</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出入口</a:t>
            </a:r>
            <a:r>
              <a:rPr lang="zh-TW" altLang="en-US" sz="2200" b="1" dirty="0">
                <a:latin typeface="Garamond" panose="02020404030301010803" pitchFamily="18" charset="0"/>
                <a:ea typeface="標楷體" pitchFamily="65" charset="-120"/>
              </a:rPr>
              <a:t>、</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樓梯</a:t>
            </a:r>
            <a:r>
              <a:rPr lang="zh-TW" altLang="en-US" sz="2200" b="1" dirty="0">
                <a:latin typeface="Garamond" panose="02020404030301010803" pitchFamily="18" charset="0"/>
                <a:ea typeface="標楷體" pitchFamily="65" charset="-120"/>
              </a:rPr>
              <a:t>、</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通道</a:t>
            </a:r>
            <a:r>
              <a:rPr lang="zh-TW" altLang="en-US" sz="2200" b="1" dirty="0">
                <a:latin typeface="Garamond" panose="02020404030301010803" pitchFamily="18" charset="0"/>
                <a:ea typeface="標楷體" pitchFamily="65" charset="-120"/>
              </a:rPr>
              <a:t>、</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安全門</a:t>
            </a:r>
            <a:r>
              <a:rPr lang="zh-TW" altLang="en-US" sz="2200" b="1" dirty="0">
                <a:latin typeface="Garamond" panose="02020404030301010803" pitchFamily="18" charset="0"/>
                <a:ea typeface="標楷體" pitchFamily="65" charset="-120"/>
              </a:rPr>
              <a:t>、</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安全梯</a:t>
            </a:r>
            <a:r>
              <a:rPr lang="zh-TW" altLang="en-US" sz="2200" b="1" dirty="0">
                <a:latin typeface="Garamond" panose="02020404030301010803" pitchFamily="18" charset="0"/>
                <a:ea typeface="標楷體" pitchFamily="65" charset="-120"/>
              </a:rPr>
              <a:t>等，應依</a:t>
            </a:r>
            <a:r>
              <a:rPr lang="zh-TW" altLang="en-US" sz="2200" b="1" dirty="0" smtClean="0">
                <a:latin typeface="Garamond" panose="02020404030301010803" pitchFamily="18" charset="0"/>
                <a:ea typeface="標楷體" pitchFamily="65" charset="-120"/>
              </a:rPr>
              <a:t>第三百一十三</a:t>
            </a:r>
            <a:r>
              <a:rPr lang="zh-TW" altLang="en-US" sz="2200" b="1" dirty="0">
                <a:latin typeface="Garamond" panose="02020404030301010803" pitchFamily="18" charset="0"/>
                <a:ea typeface="標楷體" pitchFamily="65" charset="-120"/>
              </a:rPr>
              <a:t>條規定設置適當之</a:t>
            </a:r>
            <a:r>
              <a:rPr lang="zh-TW" altLang="en-US" sz="22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採光或照明</a:t>
            </a:r>
            <a:r>
              <a:rPr lang="zh-TW" altLang="en-US" sz="2200" b="1" dirty="0">
                <a:latin typeface="Garamond" panose="02020404030301010803" pitchFamily="18" charset="0"/>
                <a:ea typeface="標楷體" pitchFamily="65" charset="-120"/>
              </a:rPr>
              <a:t>。必要時並應視需要設置平常照明</a:t>
            </a:r>
            <a:r>
              <a:rPr lang="zh-TW" altLang="en-US" sz="2200" b="1" dirty="0" smtClean="0">
                <a:latin typeface="Garamond" panose="02020404030301010803" pitchFamily="18" charset="0"/>
                <a:ea typeface="標楷體" pitchFamily="65" charset="-120"/>
              </a:rPr>
              <a:t>系統</a:t>
            </a:r>
            <a:r>
              <a:rPr lang="zh-TW" altLang="en-US" sz="2200" b="1" dirty="0">
                <a:latin typeface="Garamond" panose="02020404030301010803" pitchFamily="18" charset="0"/>
                <a:ea typeface="標楷體" pitchFamily="65" charset="-120"/>
              </a:rPr>
              <a:t>失效時使用之緊急照明系統</a:t>
            </a:r>
            <a:r>
              <a:rPr lang="zh-TW" altLang="en-US" sz="2200" b="1" dirty="0" smtClean="0">
                <a:latin typeface="Garamond" panose="02020404030301010803" pitchFamily="18" charset="0"/>
                <a:ea typeface="標楷體" pitchFamily="65" charset="-120"/>
              </a:rPr>
              <a:t>。</a:t>
            </a:r>
            <a:endParaRPr lang="en-US" altLang="zh-TW" sz="2200" b="1" dirty="0" smtClean="0">
              <a:latin typeface="Garamond" panose="02020404030301010803" pitchFamily="18" charset="0"/>
              <a:ea typeface="標楷體" pitchFamily="65" charset="-120"/>
            </a:endParaRPr>
          </a:p>
          <a:p>
            <a:pPr marL="896938" indent="-896938" algn="just" eaLnBrk="1" hangingPunct="1">
              <a:spcBef>
                <a:spcPts val="600"/>
              </a:spcBef>
              <a:spcAft>
                <a:spcPts val="600"/>
              </a:spcAft>
              <a:buFont typeface="Wingdings" panose="05000000000000000000" pitchFamily="2" charset="2"/>
              <a:buNone/>
              <a:defRPr/>
            </a:pPr>
            <a:r>
              <a:rPr lang="zh-TW" altLang="en-US" sz="2200" b="1" dirty="0" smtClean="0">
                <a:latin typeface="Garamond" panose="02020404030301010803" pitchFamily="18" charset="0"/>
                <a:ea typeface="標楷體" pitchFamily="65" charset="-120"/>
              </a:rPr>
              <a:t>第</a:t>
            </a:r>
            <a:r>
              <a:rPr lang="en-US" altLang="zh-TW" sz="2200" b="1" dirty="0" smtClean="0">
                <a:latin typeface="Garamond" panose="02020404030301010803" pitchFamily="18" charset="0"/>
                <a:ea typeface="標楷體" pitchFamily="65" charset="-120"/>
              </a:rPr>
              <a:t>31</a:t>
            </a:r>
            <a:r>
              <a:rPr lang="zh-TW" altLang="en-US" sz="2200" b="1" dirty="0" smtClean="0">
                <a:latin typeface="Garamond" panose="02020404030301010803" pitchFamily="18" charset="0"/>
                <a:ea typeface="標楷體" pitchFamily="65" charset="-120"/>
              </a:rPr>
              <a:t>條 </a:t>
            </a:r>
            <a:r>
              <a:rPr lang="zh-TW" altLang="en-US" sz="2200" b="1" dirty="0">
                <a:latin typeface="Garamond" panose="02020404030301010803" pitchFamily="18" charset="0"/>
                <a:ea typeface="標楷體" pitchFamily="65" charset="-120"/>
              </a:rPr>
              <a:t>雇主對於</a:t>
            </a:r>
            <a:r>
              <a:rPr lang="zh-TW" altLang="en-US" sz="2200" b="1" dirty="0">
                <a:solidFill>
                  <a:srgbClr val="00B050"/>
                </a:solidFill>
                <a:effectLst>
                  <a:outerShdw blurRad="38100" dist="38100" dir="2700000" algn="tl">
                    <a:srgbClr val="000000">
                      <a:alpha val="43137"/>
                    </a:srgbClr>
                  </a:outerShdw>
                </a:effectLst>
                <a:latin typeface="Garamond" panose="02020404030301010803" pitchFamily="18" charset="0"/>
                <a:ea typeface="標楷體" pitchFamily="65" charset="-120"/>
              </a:rPr>
              <a:t>室內工作場所</a:t>
            </a:r>
            <a:r>
              <a:rPr lang="zh-TW" altLang="en-US" sz="2200" b="1" dirty="0">
                <a:latin typeface="Garamond" panose="02020404030301010803" pitchFamily="18" charset="0"/>
                <a:ea typeface="標楷體" pitchFamily="65" charset="-120"/>
              </a:rPr>
              <a:t>，應依下列規定設置足夠勞工使用之通道：</a:t>
            </a:r>
          </a:p>
          <a:p>
            <a:pPr marL="1252538" indent="-269875" algn="just" eaLnBrk="1" hangingPunct="1">
              <a:spcBef>
                <a:spcPts val="600"/>
              </a:spcBef>
              <a:spcAft>
                <a:spcPts val="600"/>
              </a:spcAft>
              <a:buFont typeface="Wingdings" panose="05000000000000000000" pitchFamily="2" charset="2"/>
              <a:buNone/>
              <a:defRPr/>
            </a:pPr>
            <a:r>
              <a:rPr lang="zh-TW" altLang="en-US" sz="2200" b="1" dirty="0">
                <a:latin typeface="Garamond" panose="02020404030301010803" pitchFamily="18" charset="0"/>
                <a:ea typeface="標楷體" pitchFamily="65" charset="-120"/>
              </a:rPr>
              <a:t>一、應有適應其用途之寬度，其</a:t>
            </a:r>
            <a:r>
              <a:rPr lang="zh-TW" altLang="en-US" sz="2200" b="1" dirty="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主要人行道不得小於一公尺</a:t>
            </a:r>
            <a:r>
              <a:rPr lang="zh-TW" altLang="en-US" sz="2200" b="1" dirty="0">
                <a:latin typeface="Garamond" panose="02020404030301010803" pitchFamily="18" charset="0"/>
                <a:ea typeface="標楷體" pitchFamily="65" charset="-120"/>
              </a:rPr>
              <a:t>。</a:t>
            </a:r>
          </a:p>
          <a:p>
            <a:pPr marL="1252538" indent="-269875" algn="just" eaLnBrk="1" hangingPunct="1">
              <a:spcBef>
                <a:spcPts val="600"/>
              </a:spcBef>
              <a:spcAft>
                <a:spcPts val="600"/>
              </a:spcAft>
              <a:buFont typeface="Wingdings" panose="05000000000000000000" pitchFamily="2" charset="2"/>
              <a:buNone/>
              <a:defRPr/>
            </a:pPr>
            <a:r>
              <a:rPr lang="zh-TW" altLang="en-US" sz="2200" b="1" dirty="0">
                <a:latin typeface="Garamond" panose="02020404030301010803" pitchFamily="18" charset="0"/>
                <a:ea typeface="標楷體" pitchFamily="65" charset="-120"/>
              </a:rPr>
              <a:t>二、各機械間或其他設備間</a:t>
            </a:r>
            <a:r>
              <a:rPr lang="zh-TW" altLang="en-US" sz="2200" b="1" dirty="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通道不得小於八十公分</a:t>
            </a:r>
            <a:r>
              <a:rPr lang="zh-TW" altLang="en-US" sz="2200" b="1" dirty="0">
                <a:latin typeface="Garamond" panose="02020404030301010803" pitchFamily="18" charset="0"/>
                <a:ea typeface="標楷體" pitchFamily="65" charset="-120"/>
              </a:rPr>
              <a:t>。</a:t>
            </a:r>
          </a:p>
          <a:p>
            <a:pPr marL="1524000" indent="-541338" algn="just" eaLnBrk="1" hangingPunct="1">
              <a:spcBef>
                <a:spcPts val="600"/>
              </a:spcBef>
              <a:spcAft>
                <a:spcPts val="600"/>
              </a:spcAft>
              <a:buFont typeface="Wingdings" panose="05000000000000000000" pitchFamily="2" charset="2"/>
              <a:buNone/>
              <a:defRPr/>
            </a:pPr>
            <a:r>
              <a:rPr lang="zh-TW" altLang="en-US" sz="2200" b="1" dirty="0">
                <a:latin typeface="Garamond" panose="02020404030301010803" pitchFamily="18" charset="0"/>
                <a:ea typeface="標楷體" pitchFamily="65" charset="-120"/>
              </a:rPr>
              <a:t>三、自路面起算二公尺高度之範圍內，不得有障礙物。但因工作之必要</a:t>
            </a:r>
            <a:r>
              <a:rPr lang="zh-TW" altLang="en-US" sz="2200" b="1" dirty="0" smtClean="0">
                <a:latin typeface="Garamond" panose="02020404030301010803" pitchFamily="18" charset="0"/>
                <a:ea typeface="標楷體" pitchFamily="65" charset="-120"/>
              </a:rPr>
              <a:t>， </a:t>
            </a:r>
            <a:r>
              <a:rPr lang="zh-TW" altLang="en-US" sz="2200" b="1" dirty="0">
                <a:latin typeface="Garamond" panose="02020404030301010803" pitchFamily="18" charset="0"/>
                <a:ea typeface="標楷體" pitchFamily="65" charset="-120"/>
              </a:rPr>
              <a:t>經採防護措施者，不在此限。</a:t>
            </a:r>
          </a:p>
          <a:p>
            <a:pPr marL="1252538" indent="-269875" algn="just" eaLnBrk="1" hangingPunct="1">
              <a:spcBef>
                <a:spcPts val="600"/>
              </a:spcBef>
              <a:spcAft>
                <a:spcPts val="600"/>
              </a:spcAft>
              <a:buFont typeface="Wingdings" panose="05000000000000000000" pitchFamily="2" charset="2"/>
              <a:buNone/>
              <a:defRPr/>
            </a:pPr>
            <a:r>
              <a:rPr lang="zh-TW" altLang="en-US" sz="2200" b="1" dirty="0">
                <a:latin typeface="Garamond" panose="02020404030301010803" pitchFamily="18" charset="0"/>
                <a:ea typeface="標楷體" pitchFamily="65" charset="-120"/>
              </a:rPr>
              <a:t>四、主要人行道及有關安全門、安全梯應有明顯標示。</a:t>
            </a:r>
          </a:p>
          <a:p>
            <a:pPr marL="1252538" indent="-1252538" algn="just" eaLnBrk="1" hangingPunct="1">
              <a:spcBef>
                <a:spcPts val="600"/>
              </a:spcBef>
              <a:spcAft>
                <a:spcPts val="600"/>
              </a:spcAft>
              <a:buFont typeface="Wingdings" panose="05000000000000000000" pitchFamily="2" charset="2"/>
              <a:buNone/>
              <a:defRPr/>
            </a:pPr>
            <a:r>
              <a:rPr lang="zh-TW" altLang="en-US" sz="2200" b="1" dirty="0">
                <a:latin typeface="Garamond" panose="02020404030301010803" pitchFamily="18" charset="0"/>
                <a:ea typeface="標楷體" pitchFamily="65" charset="-120"/>
              </a:rPr>
              <a:t> </a:t>
            </a:r>
          </a:p>
          <a:p>
            <a:pPr marL="1069975" indent="-1069975" eaLnBrk="1" hangingPunct="1">
              <a:spcBef>
                <a:spcPts val="600"/>
              </a:spcBef>
              <a:spcAft>
                <a:spcPts val="600"/>
              </a:spcAft>
              <a:buFont typeface="Wingdings" panose="05000000000000000000" pitchFamily="2" charset="2"/>
              <a:buNone/>
              <a:defRPr/>
            </a:pPr>
            <a:r>
              <a:rPr lang="zh-TW" altLang="en-US" sz="2200" b="1" dirty="0" smtClean="0">
                <a:latin typeface="Garamond" panose="02020404030301010803" pitchFamily="18" charset="0"/>
                <a:ea typeface="標楷體" pitchFamily="65" charset="-120"/>
              </a:rPr>
              <a:t> </a:t>
            </a:r>
            <a:endParaRPr lang="en-US" altLang="zh-TW" sz="2200" b="1" dirty="0" smtClean="0">
              <a:latin typeface="Garamond" panose="02020404030301010803" pitchFamily="18" charset="0"/>
              <a:ea typeface="標楷體" pitchFamily="65" charset="-120"/>
            </a:endParaRPr>
          </a:p>
          <a:p>
            <a:pPr marL="1069975" indent="-1069975" eaLnBrk="1" hangingPunct="1">
              <a:spcBef>
                <a:spcPts val="600"/>
              </a:spcBef>
              <a:spcAft>
                <a:spcPts val="600"/>
              </a:spcAft>
              <a:buFont typeface="Wingdings" panose="05000000000000000000" pitchFamily="2" charset="2"/>
              <a:buNone/>
              <a:defRPr/>
            </a:pPr>
            <a:endParaRPr lang="zh-TW" altLang="en-US" sz="2200" b="1" dirty="0" smtClean="0">
              <a:latin typeface="Garamond" panose="02020404030301010803" pitchFamily="18" charset="0"/>
              <a:ea typeface="標楷體" pitchFamily="65" charset="-120"/>
            </a:endParaRPr>
          </a:p>
          <a:p>
            <a:pPr marL="736600" indent="-736600" eaLnBrk="1" hangingPunct="1">
              <a:spcBef>
                <a:spcPts val="600"/>
              </a:spcBef>
              <a:spcAft>
                <a:spcPts val="600"/>
              </a:spcAft>
              <a:buFont typeface="Wingdings" panose="05000000000000000000" pitchFamily="2" charset="2"/>
              <a:buNone/>
              <a:defRPr/>
            </a:pPr>
            <a:endParaRPr lang="zh-TW" altLang="en-US" sz="2200" b="1" dirty="0" smtClean="0">
              <a:latin typeface="Garamond" panose="02020404030301010803" pitchFamily="18" charset="0"/>
              <a:ea typeface="標楷體" pitchFamily="65" charset="-120"/>
            </a:endParaRPr>
          </a:p>
          <a:p>
            <a:pPr marL="736600" indent="-736600" eaLnBrk="1" hangingPunct="1">
              <a:spcBef>
                <a:spcPts val="600"/>
              </a:spcBef>
              <a:spcAft>
                <a:spcPts val="600"/>
              </a:spcAft>
              <a:buFont typeface="Wingdings" panose="05000000000000000000" pitchFamily="2" charset="2"/>
              <a:buNone/>
              <a:defRPr/>
            </a:pPr>
            <a:r>
              <a:rPr lang="zh-TW" altLang="en-US" sz="2200" b="1" dirty="0" smtClean="0">
                <a:latin typeface="Garamond" panose="02020404030301010803" pitchFamily="18" charset="0"/>
                <a:ea typeface="標楷體" pitchFamily="65" charset="-120"/>
              </a:rPr>
              <a:t> </a:t>
            </a:r>
            <a:endParaRPr lang="en-US" altLang="zh-TW" sz="2200" b="1" dirty="0" smtClean="0">
              <a:latin typeface="Garamond" panose="02020404030301010803" pitchFamily="18" charset="0"/>
              <a:ea typeface="標楷體" pitchFamily="65" charset="-120"/>
            </a:endParaRPr>
          </a:p>
          <a:p>
            <a:pPr marL="736600" indent="-736600" eaLnBrk="1" hangingPunct="1">
              <a:spcBef>
                <a:spcPts val="600"/>
              </a:spcBef>
              <a:spcAft>
                <a:spcPts val="600"/>
              </a:spcAft>
              <a:buFont typeface="Wingdings" panose="05000000000000000000" pitchFamily="2" charset="2"/>
              <a:buNone/>
              <a:defRPr/>
            </a:pPr>
            <a:r>
              <a:rPr lang="zh-TW" altLang="en-US" sz="2200" dirty="0" smtClean="0">
                <a:latin typeface="Garamond" panose="02020404030301010803" pitchFamily="18" charset="0"/>
                <a:ea typeface="標楷體" pitchFamily="65" charset="-120"/>
              </a:rPr>
              <a:t> </a:t>
            </a:r>
            <a:endParaRPr lang="en-US" altLang="zh-TW" sz="22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35C25556-B97E-49BC-9C70-ACAB64482C24}" type="slidenum">
              <a:rPr lang="zh-TW" altLang="en-US" smtClean="0"/>
              <a:pPr>
                <a:defRPr/>
              </a:pPr>
              <a:t>18</a:t>
            </a:fld>
            <a:endParaRPr lang="en-US" altLang="zh-TW"/>
          </a:p>
        </p:txBody>
      </p:sp>
    </p:spTree>
    <p:extLst>
      <p:ext uri="{BB962C8B-B14F-4D97-AF65-F5344CB8AC3E}">
        <p14:creationId xmlns:p14="http://schemas.microsoft.com/office/powerpoint/2010/main" val="416876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pPr eaLnBrk="1" hangingPunct="1"/>
            <a:r>
              <a:rPr lang="zh-TW" altLang="en-US" sz="3800" dirty="0" smtClean="0">
                <a:solidFill>
                  <a:srgbClr val="0000FF"/>
                </a:solidFill>
                <a:latin typeface="華康勘亭流" panose="03000809000000000000" pitchFamily="65" charset="-120"/>
                <a:ea typeface="華康勘亭流" panose="03000809000000000000" pitchFamily="65" charset="-120"/>
              </a:rPr>
              <a:t>法規簡介報告內容</a:t>
            </a:r>
          </a:p>
        </p:txBody>
      </p:sp>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1</a:t>
            </a:fld>
            <a:endParaRPr lang="en-US" altLang="zh-TW"/>
          </a:p>
        </p:txBody>
      </p:sp>
      <p:sp>
        <p:nvSpPr>
          <p:cNvPr id="5" name="Rectangle 3"/>
          <p:cNvSpPr txBox="1">
            <a:spLocks/>
          </p:cNvSpPr>
          <p:nvPr/>
        </p:nvSpPr>
        <p:spPr bwMode="auto">
          <a:xfrm>
            <a:off x="899591" y="1772816"/>
            <a:ext cx="8065021" cy="508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49263" indent="-449263" eaLnBrk="1" hangingPunct="1">
              <a:lnSpc>
                <a:spcPct val="135000"/>
              </a:lnSpc>
              <a:spcBef>
                <a:spcPts val="0"/>
              </a:spcBef>
              <a:buClrTx/>
              <a:buSzPct val="100000"/>
              <a:buFont typeface="+mj-lt"/>
              <a:buAutoNum type="arabicPeriod"/>
              <a:defRPr/>
            </a:pP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職業</a:t>
            </a: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安全</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衛生法</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職業安全衛生設施</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規則</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壓力容器</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分類</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高壓氣體</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容器</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無縫鋼製容器</a:t>
            </a:r>
            <a:r>
              <a:rPr lang="en-US" altLang="zh-TW"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a:t>
            </a: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鋼瓶</a:t>
            </a:r>
            <a:r>
              <a:rPr lang="en-US" altLang="zh-TW"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a:t>
            </a: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管理</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規定</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高壓氣體勞工安全</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規則</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高壓無縫鋼瓶耐壓試驗有效期之</a:t>
            </a:r>
            <a:r>
              <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說明</a:t>
            </a:r>
            <a:endParaRPr lang="en-US" altLang="zh-TW"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a:p>
            <a:pPr marL="449263" indent="-449263" eaLnBrk="1" hangingPunct="1">
              <a:lnSpc>
                <a:spcPct val="135000"/>
              </a:lnSpc>
              <a:spcBef>
                <a:spcPts val="0"/>
              </a:spcBef>
              <a:buClrTx/>
              <a:buSzPct val="100000"/>
              <a:buFont typeface="+mj-lt"/>
              <a:buAutoNum type="arabicPeriod"/>
              <a:defRPr/>
            </a:pPr>
            <a: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進口新鋼瓶免作耐壓試驗掛環作業須知</a:t>
            </a:r>
            <a:br>
              <a:rPr lang="zh-TW" altLang="en-US" sz="28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br>
            <a:endParaRPr lang="zh-TW" altLang="en-US" sz="28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endParaRPr>
          </a:p>
        </p:txBody>
      </p:sp>
    </p:spTree>
    <p:extLst>
      <p:ext uri="{BB962C8B-B14F-4D97-AF65-F5344CB8AC3E}">
        <p14:creationId xmlns:p14="http://schemas.microsoft.com/office/powerpoint/2010/main" val="1518954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lojh\AppData\Local\Temp\HS7ClipImage_564441f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797425"/>
            <a:ext cx="26273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p:cNvSpPr>
          <p:nvPr>
            <p:ph type="title" idx="4294967295"/>
          </p:nvPr>
        </p:nvSpPr>
        <p:spPr>
          <a:xfrm>
            <a:off x="250825" y="228600"/>
            <a:ext cx="8893175"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通路</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續</a:t>
            </a:r>
            <a:r>
              <a:rPr lang="en-US" altLang="zh-TW" sz="3800" dirty="0" smtClean="0">
                <a:solidFill>
                  <a:srgbClr val="0000FF"/>
                </a:solidFill>
                <a:latin typeface="華康勘亭流" panose="03000809000000000000" pitchFamily="65" charset="-120"/>
                <a:ea typeface="華康勘亭流" panose="03000809000000000000" pitchFamily="65" charset="-120"/>
              </a:rPr>
              <a:t>)</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11267" name="Rectangle 3"/>
          <p:cNvSpPr>
            <a:spLocks noGrp="1"/>
          </p:cNvSpPr>
          <p:nvPr>
            <p:ph type="body" idx="4294967295"/>
          </p:nvPr>
        </p:nvSpPr>
        <p:spPr>
          <a:xfrm>
            <a:off x="250825" y="1600200"/>
            <a:ext cx="6553200" cy="5257800"/>
          </a:xfrm>
        </p:spPr>
        <p:txBody>
          <a:bodyPr/>
          <a:lstStyle/>
          <a:p>
            <a:pPr marL="896938" indent="-896938" algn="just" eaLnBrk="1" hangingPunct="1">
              <a:spcBef>
                <a:spcPts val="600"/>
              </a:spcBef>
              <a:spcAft>
                <a:spcPts val="600"/>
              </a:spcAft>
              <a:buFont typeface="Wingdings" panose="05000000000000000000" pitchFamily="2" charset="2"/>
              <a:buNone/>
              <a:tabLst>
                <a:tab pos="896938" algn="l"/>
              </a:tabLst>
              <a:defRPr/>
            </a:pPr>
            <a:r>
              <a:rPr lang="zh-TW" altLang="en-US" sz="2000" b="1" dirty="0" smtClean="0">
                <a:latin typeface="Garamond" panose="02020404030301010803" pitchFamily="18" charset="0"/>
                <a:ea typeface="標楷體" pitchFamily="65" charset="-120"/>
              </a:rPr>
              <a:t>第</a:t>
            </a:r>
            <a:r>
              <a:rPr lang="en-US" altLang="zh-TW" sz="2000" b="1" dirty="0" smtClean="0">
                <a:latin typeface="Garamond" panose="02020404030301010803" pitchFamily="18" charset="0"/>
                <a:ea typeface="標楷體" pitchFamily="65" charset="-120"/>
              </a:rPr>
              <a:t>36</a:t>
            </a:r>
            <a:r>
              <a:rPr lang="zh-TW" altLang="en-US" sz="2000" b="1" dirty="0" smtClean="0">
                <a:latin typeface="Garamond" panose="02020404030301010803" pitchFamily="18" charset="0"/>
                <a:ea typeface="標楷體" pitchFamily="65" charset="-120"/>
              </a:rPr>
              <a:t>條 雇主架設之通道（包括機械防護跨橋），應依下列規定：</a:t>
            </a:r>
          </a:p>
          <a:p>
            <a:pPr marL="896938" indent="0"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一、具有堅固之構造。</a:t>
            </a:r>
          </a:p>
          <a:p>
            <a:pPr marL="1439863" indent="-54292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二、</a:t>
            </a:r>
            <a:r>
              <a:rPr lang="zh-TW" altLang="en-US" sz="20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傾斜應保持在三十度以下</a:t>
            </a:r>
            <a:r>
              <a:rPr lang="zh-TW" altLang="en-US" sz="2000" b="1" dirty="0" smtClean="0">
                <a:latin typeface="Garamond" panose="02020404030301010803" pitchFamily="18" charset="0"/>
                <a:ea typeface="標楷體" pitchFamily="65" charset="-120"/>
              </a:rPr>
              <a:t>。但設置樓梯者或其高度未滿二公尺而設置有扶手者，不在此限。</a:t>
            </a:r>
          </a:p>
          <a:p>
            <a:pPr marL="1439863" indent="-54292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三、</a:t>
            </a:r>
            <a:r>
              <a:rPr lang="zh-TW" altLang="en-US"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傾斜超過十五度以上者</a:t>
            </a:r>
            <a:r>
              <a:rPr lang="zh-TW" altLang="en-US" sz="2000" b="1" dirty="0" smtClean="0">
                <a:latin typeface="Garamond" panose="02020404030301010803" pitchFamily="18" charset="0"/>
                <a:ea typeface="標楷體" pitchFamily="65" charset="-120"/>
              </a:rPr>
              <a:t>，應設置</a:t>
            </a:r>
            <a:r>
              <a:rPr lang="zh-TW" altLang="en-US"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踏條</a:t>
            </a:r>
            <a:r>
              <a:rPr lang="zh-TW" altLang="en-US" sz="2000" b="1" dirty="0" smtClean="0">
                <a:latin typeface="Garamond" panose="02020404030301010803" pitchFamily="18" charset="0"/>
                <a:ea typeface="標楷體" pitchFamily="65" charset="-120"/>
              </a:rPr>
              <a:t>或採取</a:t>
            </a:r>
            <a:r>
              <a:rPr lang="zh-TW" altLang="en-US" sz="2000" b="1" dirty="0" smtClean="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防止溜滑</a:t>
            </a:r>
            <a:r>
              <a:rPr lang="zh-TW" altLang="en-US" sz="2000" b="1" dirty="0" smtClean="0">
                <a:latin typeface="Garamond" panose="02020404030301010803" pitchFamily="18" charset="0"/>
                <a:ea typeface="標楷體" pitchFamily="65" charset="-120"/>
              </a:rPr>
              <a:t>之措施。</a:t>
            </a:r>
          </a:p>
          <a:p>
            <a:pPr marL="1439863" indent="-54292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四、有墜落之虞之場所，應置備</a:t>
            </a:r>
            <a:r>
              <a:rPr lang="zh-TW" altLang="en-US" sz="2000" b="1" dirty="0" smtClean="0">
                <a:solidFill>
                  <a:srgbClr val="00B050"/>
                </a:solidFill>
                <a:effectLst>
                  <a:outerShdw blurRad="38100" dist="38100" dir="2700000" algn="tl">
                    <a:srgbClr val="000000">
                      <a:alpha val="43137"/>
                    </a:srgbClr>
                  </a:outerShdw>
                </a:effectLst>
                <a:latin typeface="Garamond" panose="02020404030301010803" pitchFamily="18" charset="0"/>
                <a:ea typeface="標楷體" pitchFamily="65" charset="-120"/>
              </a:rPr>
              <a:t>高度七十五公分以上</a:t>
            </a:r>
            <a:r>
              <a:rPr lang="zh-TW" altLang="en-US" sz="2000" b="1" dirty="0" smtClean="0">
                <a:latin typeface="Garamond" panose="02020404030301010803" pitchFamily="18" charset="0"/>
                <a:ea typeface="標楷體" pitchFamily="65" charset="-120"/>
              </a:rPr>
              <a:t>之堅固扶手。在作業上認有必要時，得在必要之範圍內設置活動扶手。</a:t>
            </a:r>
            <a:endParaRPr lang="en-US" altLang="zh-TW" sz="2000" b="1" dirty="0" smtClean="0">
              <a:latin typeface="Garamond" panose="02020404030301010803" pitchFamily="18" charset="0"/>
              <a:ea typeface="標楷體" pitchFamily="65" charset="-120"/>
            </a:endParaRPr>
          </a:p>
          <a:p>
            <a:pPr marL="1439863" indent="-54292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七、通道路如用漏空格條製成，其縫間隙不得超過三十公厘，超過時，應裝置鐵絲網防護。</a:t>
            </a:r>
          </a:p>
          <a:p>
            <a:pPr marL="1069975" indent="-106997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1069975" indent="-1069975" algn="just" eaLnBrk="1" hangingPunct="1">
              <a:spcBef>
                <a:spcPts val="600"/>
              </a:spcBef>
              <a:spcAft>
                <a:spcPts val="600"/>
              </a:spcAft>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dirty="0" smtClean="0">
                <a:latin typeface="Garamond" panose="02020404030301010803" pitchFamily="18" charset="0"/>
                <a:ea typeface="標楷體" pitchFamily="65" charset="-120"/>
              </a:rPr>
              <a:t> </a:t>
            </a:r>
            <a:endParaRPr lang="en-US" altLang="zh-TW" sz="20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044A55BD-E15F-426D-B859-F9A734E1CEE9}" type="slidenum">
              <a:rPr lang="zh-TW" altLang="en-US" smtClean="0"/>
              <a:pPr>
                <a:defRPr/>
              </a:pPr>
              <a:t>19</a:t>
            </a:fld>
            <a:endParaRPr lang="en-US" altLang="zh-TW"/>
          </a:p>
        </p:txBody>
      </p:sp>
    </p:spTree>
    <p:extLst>
      <p:ext uri="{BB962C8B-B14F-4D97-AF65-F5344CB8AC3E}">
        <p14:creationId xmlns:p14="http://schemas.microsoft.com/office/powerpoint/2010/main" val="701361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250825" y="0"/>
            <a:ext cx="8893175" cy="12192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起重升降機具</a:t>
            </a:r>
          </a:p>
        </p:txBody>
      </p:sp>
      <p:sp>
        <p:nvSpPr>
          <p:cNvPr id="11267" name="Rectangle 3"/>
          <p:cNvSpPr>
            <a:spLocks noGrp="1"/>
          </p:cNvSpPr>
          <p:nvPr>
            <p:ph type="body" idx="4294967295"/>
          </p:nvPr>
        </p:nvSpPr>
        <p:spPr>
          <a:xfrm>
            <a:off x="250825" y="1557338"/>
            <a:ext cx="5329238" cy="5040312"/>
          </a:xfrm>
        </p:spPr>
        <p:txBody>
          <a:bodyPr/>
          <a:lstStyle/>
          <a:p>
            <a:pPr marL="804863" indent="-804863"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第</a:t>
            </a:r>
            <a:r>
              <a:rPr lang="en-US" altLang="zh-TW" sz="1800" b="1" dirty="0" smtClean="0">
                <a:latin typeface="Garamond" panose="02020404030301010803" pitchFamily="18" charset="0"/>
                <a:ea typeface="標楷體" pitchFamily="65" charset="-120"/>
              </a:rPr>
              <a:t>89</a:t>
            </a:r>
            <a:r>
              <a:rPr lang="zh-TW" altLang="en-US" sz="1800" b="1" dirty="0" smtClean="0">
                <a:latin typeface="Garamond" panose="02020404030301010803" pitchFamily="18" charset="0"/>
                <a:ea typeface="標楷體" pitchFamily="65" charset="-120"/>
              </a:rPr>
              <a:t>條 雇主對於各種起重機具，應標示</a:t>
            </a:r>
            <a:r>
              <a:rPr lang="zh-TW" altLang="en-US" sz="18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最高負荷</a:t>
            </a:r>
            <a:r>
              <a:rPr lang="zh-TW" altLang="en-US" sz="1800" b="1" dirty="0" smtClean="0">
                <a:latin typeface="Garamond" panose="02020404030301010803" pitchFamily="18" charset="0"/>
                <a:ea typeface="標楷體" pitchFamily="65" charset="-120"/>
              </a:rPr>
              <a:t>，並規定使用時不得超過此項限制。</a:t>
            </a:r>
          </a:p>
          <a:p>
            <a:pPr marL="804863" indent="-804863"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第</a:t>
            </a:r>
            <a:r>
              <a:rPr lang="en-US" altLang="zh-TW" sz="1800" b="1" dirty="0" smtClean="0">
                <a:latin typeface="Garamond" panose="02020404030301010803" pitchFamily="18" charset="0"/>
                <a:ea typeface="標楷體" pitchFamily="65" charset="-120"/>
              </a:rPr>
              <a:t>90</a:t>
            </a:r>
            <a:r>
              <a:rPr lang="zh-TW" altLang="en-US" sz="1800" b="1" dirty="0" smtClean="0">
                <a:latin typeface="Garamond" panose="02020404030301010803" pitchFamily="18" charset="0"/>
                <a:ea typeface="標楷體" pitchFamily="65" charset="-120"/>
              </a:rPr>
              <a:t>條 雇主對於起重機具之</a:t>
            </a:r>
            <a:r>
              <a:rPr lang="zh-TW" altLang="en-US" sz="18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吊鉤</a:t>
            </a:r>
            <a:r>
              <a:rPr lang="zh-TW" altLang="en-US" sz="1800" b="1" dirty="0" smtClean="0">
                <a:latin typeface="Garamond" panose="02020404030301010803" pitchFamily="18" charset="0"/>
                <a:ea typeface="標楷體" pitchFamily="65" charset="-120"/>
              </a:rPr>
              <a:t>或</a:t>
            </a:r>
            <a:r>
              <a:rPr lang="zh-TW" altLang="en-US" sz="18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吊具</a:t>
            </a:r>
            <a:r>
              <a:rPr lang="zh-TW" altLang="en-US" sz="1800" b="1" dirty="0" smtClean="0">
                <a:latin typeface="Garamond" panose="02020404030301010803" pitchFamily="18" charset="0"/>
                <a:ea typeface="標楷體" pitchFamily="65" charset="-120"/>
              </a:rPr>
              <a:t>，應有防止吊舉中所吊物體脫落之裝置。</a:t>
            </a:r>
          </a:p>
          <a:p>
            <a:pPr marL="804863" indent="-804863"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第</a:t>
            </a:r>
            <a:r>
              <a:rPr lang="en-US" altLang="zh-TW" sz="1800" b="1" dirty="0" smtClean="0">
                <a:latin typeface="Garamond" panose="02020404030301010803" pitchFamily="18" charset="0"/>
                <a:ea typeface="標楷體" pitchFamily="65" charset="-120"/>
              </a:rPr>
              <a:t>92</a:t>
            </a:r>
            <a:r>
              <a:rPr lang="zh-TW" altLang="en-US" sz="1800" b="1" dirty="0" smtClean="0">
                <a:latin typeface="Garamond" panose="02020404030301010803" pitchFamily="18" charset="0"/>
                <a:ea typeface="標楷體" pitchFamily="65" charset="-120"/>
              </a:rPr>
              <a:t>條 雇主對於起重機具之運轉，應於運轉時採取防止吊掛物通過人員上方及人員進入吊掛物下方之設備或措施。</a:t>
            </a:r>
          </a:p>
          <a:p>
            <a:pPr marL="804863" indent="0"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從事</a:t>
            </a:r>
            <a:r>
              <a:rPr lang="zh-TW" altLang="en-US" sz="1800" b="1" dirty="0" smtClean="0">
                <a:latin typeface="Garamond" panose="02020404030301010803" pitchFamily="18" charset="0"/>
                <a:ea typeface="標楷體" pitchFamily="65" charset="-120"/>
              </a:rPr>
              <a:t>前項起重機具運轉作業時，為防止吊掛物掉落，應依下列規定辦理</a:t>
            </a:r>
            <a:r>
              <a:rPr lang="zh-TW" altLang="en-US" sz="1800" b="1" dirty="0" smtClean="0">
                <a:latin typeface="Garamond" panose="02020404030301010803" pitchFamily="18" charset="0"/>
                <a:ea typeface="標楷體" pitchFamily="65" charset="-120"/>
              </a:rPr>
              <a:t>：</a:t>
            </a:r>
            <a:endParaRPr lang="en-US" altLang="zh-TW" sz="1800" b="1" dirty="0" smtClean="0">
              <a:latin typeface="Garamond" panose="02020404030301010803" pitchFamily="18" charset="0"/>
              <a:ea typeface="標楷體" pitchFamily="65" charset="-120"/>
            </a:endParaRPr>
          </a:p>
          <a:p>
            <a:pPr marL="1252538" indent="-447675" algn="just" eaLnBrk="1" hangingPunct="1">
              <a:spcBef>
                <a:spcPts val="600"/>
              </a:spcBef>
              <a:spcAft>
                <a:spcPts val="600"/>
              </a:spcAft>
              <a:buClrTx/>
              <a:buSzPct val="100000"/>
              <a:buFont typeface="+mj-ea"/>
              <a:buAutoNum type="ea1ChtPeriod"/>
              <a:defRPr/>
            </a:pPr>
            <a:r>
              <a:rPr lang="zh-TW" altLang="en-US" sz="1800" b="1" dirty="0" smtClean="0">
                <a:latin typeface="Garamond" panose="02020404030301010803" pitchFamily="18" charset="0"/>
                <a:ea typeface="標楷體" pitchFamily="65" charset="-120"/>
              </a:rPr>
              <a:t>吊</a:t>
            </a:r>
            <a:r>
              <a:rPr lang="zh-TW" altLang="en-US" sz="1800" b="1" dirty="0" smtClean="0">
                <a:latin typeface="Garamond" panose="02020404030301010803" pitchFamily="18" charset="0"/>
                <a:ea typeface="標楷體" pitchFamily="65" charset="-120"/>
              </a:rPr>
              <a:t>掛物使用吊耳時，吊耳設置位置及數量，應能確保</a:t>
            </a:r>
            <a:r>
              <a:rPr lang="zh-TW" altLang="en-US" sz="18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吊掛物之平衡</a:t>
            </a:r>
            <a:r>
              <a:rPr lang="zh-TW" altLang="en-US" sz="1800" b="1" dirty="0" smtClean="0">
                <a:latin typeface="Garamond" panose="02020404030301010803" pitchFamily="18" charset="0"/>
                <a:ea typeface="標楷體" pitchFamily="65" charset="-120"/>
              </a:rPr>
              <a:t>。</a:t>
            </a:r>
          </a:p>
          <a:p>
            <a:pPr marL="1252538" indent="-447675" algn="just" eaLnBrk="1" hangingPunct="1">
              <a:spcBef>
                <a:spcPts val="600"/>
              </a:spcBef>
              <a:spcAft>
                <a:spcPts val="600"/>
              </a:spcAft>
              <a:buClrTx/>
              <a:buSzPct val="100000"/>
              <a:buFont typeface="+mj-ea"/>
              <a:buAutoNum type="ea1ChtPeriod"/>
              <a:defRPr/>
            </a:pPr>
            <a:r>
              <a:rPr lang="zh-TW" altLang="en-US" sz="1800" b="1" dirty="0" smtClean="0">
                <a:latin typeface="Garamond" panose="02020404030301010803" pitchFamily="18" charset="0"/>
                <a:ea typeface="標楷體" pitchFamily="65" charset="-120"/>
              </a:rPr>
              <a:t>吊</a:t>
            </a:r>
            <a:r>
              <a:rPr lang="zh-TW" altLang="en-US" sz="1800" b="1" dirty="0">
                <a:latin typeface="Garamond" panose="02020404030301010803" pitchFamily="18" charset="0"/>
                <a:ea typeface="標楷體" pitchFamily="65" charset="-120"/>
              </a:rPr>
              <a:t>耳與吊掛物之結合方式，應能承受所吊物體之整體重量，使其不致脫落。</a:t>
            </a:r>
          </a:p>
          <a:p>
            <a:pPr marL="1252538" indent="-447675" algn="just" eaLnBrk="1" hangingPunct="1">
              <a:spcBef>
                <a:spcPts val="600"/>
              </a:spcBef>
              <a:spcAft>
                <a:spcPts val="600"/>
              </a:spcAft>
              <a:buClrTx/>
              <a:buSzPct val="100000"/>
              <a:buFont typeface="+mj-ea"/>
              <a:buAutoNum type="ea1ChtPeriod"/>
              <a:defRPr/>
            </a:pPr>
            <a:r>
              <a:rPr lang="zh-TW" altLang="en-US" sz="1800" b="1" dirty="0" smtClean="0">
                <a:latin typeface="Garamond" panose="02020404030301010803" pitchFamily="18" charset="0"/>
                <a:ea typeface="標楷體" pitchFamily="65" charset="-120"/>
              </a:rPr>
              <a:t>使用</a:t>
            </a:r>
            <a:r>
              <a:rPr lang="zh-TW" altLang="en-US" sz="1800" b="1" dirty="0">
                <a:latin typeface="Garamond" panose="02020404030301010803" pitchFamily="18" charset="0"/>
                <a:ea typeface="標楷體" pitchFamily="65" charset="-120"/>
              </a:rPr>
              <a:t>吊索（繩）、吊籃等吊掛用具或載具時，應有足夠強度。</a:t>
            </a:r>
          </a:p>
          <a:p>
            <a:pPr marL="1069975" indent="-1069975"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 </a:t>
            </a:r>
          </a:p>
          <a:p>
            <a:pPr marL="1069975" indent="-1069975"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 </a:t>
            </a:r>
            <a:endParaRPr lang="en-US" altLang="zh-TW" sz="1800" b="1" dirty="0" smtClean="0">
              <a:latin typeface="Garamond" panose="02020404030301010803" pitchFamily="18" charset="0"/>
              <a:ea typeface="標楷體" pitchFamily="65" charset="-120"/>
            </a:endParaRPr>
          </a:p>
          <a:p>
            <a:pPr marL="1069975" indent="-1069975" algn="just" eaLnBrk="1" hangingPunct="1">
              <a:spcBef>
                <a:spcPts val="600"/>
              </a:spcBef>
              <a:spcAft>
                <a:spcPts val="600"/>
              </a:spcAft>
              <a:buFont typeface="Wingdings" panose="05000000000000000000" pitchFamily="2" charset="2"/>
              <a:buNone/>
              <a:defRPr/>
            </a:pPr>
            <a:endParaRPr lang="zh-TW" altLang="en-US" sz="18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endParaRPr lang="zh-TW" altLang="en-US" sz="18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 </a:t>
            </a:r>
            <a:endParaRPr lang="en-US" altLang="zh-TW" sz="18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1800" dirty="0" smtClean="0">
                <a:latin typeface="Garamond" panose="02020404030301010803" pitchFamily="18" charset="0"/>
                <a:ea typeface="標楷體" pitchFamily="65" charset="-120"/>
              </a:rPr>
              <a:t> </a:t>
            </a:r>
            <a:endParaRPr lang="en-US" altLang="zh-TW" sz="18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0A322F6B-21B2-4B42-A7F3-E293847C800F}" type="slidenum">
              <a:rPr lang="zh-TW" altLang="en-US" smtClean="0"/>
              <a:pPr>
                <a:defRPr/>
              </a:pPr>
              <a:t>20</a:t>
            </a:fld>
            <a:endParaRPr lang="en-US" altLang="zh-TW"/>
          </a:p>
        </p:txBody>
      </p:sp>
      <p:pic>
        <p:nvPicPr>
          <p:cNvPr id="40965"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582738"/>
            <a:ext cx="34194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4508500"/>
            <a:ext cx="298767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614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a:xfrm>
            <a:off x="250825" y="0"/>
            <a:ext cx="8893175" cy="12192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高壓氣體設備及容器</a:t>
            </a:r>
            <a:r>
              <a:rPr lang="en-US" altLang="zh-TW" sz="3800" dirty="0" smtClean="0">
                <a:solidFill>
                  <a:srgbClr val="0000FF"/>
                </a:solidFill>
                <a:latin typeface="華康勘亭流" panose="03000809000000000000" pitchFamily="65" charset="-120"/>
                <a:ea typeface="華康勘亭流" panose="03000809000000000000" pitchFamily="65" charset="-120"/>
              </a:rPr>
              <a:t>(1/3)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11267" name="Rectangle 3"/>
          <p:cNvSpPr>
            <a:spLocks noGrp="1"/>
          </p:cNvSpPr>
          <p:nvPr>
            <p:ph type="body" idx="4294967295"/>
          </p:nvPr>
        </p:nvSpPr>
        <p:spPr>
          <a:xfrm>
            <a:off x="250825" y="1557338"/>
            <a:ext cx="5761038" cy="4824412"/>
          </a:xfrm>
        </p:spPr>
        <p:txBody>
          <a:bodyPr/>
          <a:lstStyle/>
          <a:p>
            <a:pPr marL="982663" indent="-982663"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第</a:t>
            </a:r>
            <a:r>
              <a:rPr lang="en-US" altLang="zh-TW" sz="2000" b="1" dirty="0" smtClean="0">
                <a:latin typeface="Garamond" panose="02020404030301010803" pitchFamily="18" charset="0"/>
                <a:ea typeface="標楷體" pitchFamily="65" charset="-120"/>
              </a:rPr>
              <a:t>106</a:t>
            </a:r>
            <a:r>
              <a:rPr lang="zh-TW" altLang="en-US" sz="2000" b="1" dirty="0" smtClean="0">
                <a:latin typeface="Garamond" panose="02020404030301010803" pitchFamily="18" charset="0"/>
                <a:ea typeface="標楷體" pitchFamily="65" charset="-120"/>
              </a:rPr>
              <a:t>條 雇主對於高壓氣體容器，不論盛裝或空容器，使用時，應依下列規定辦理：</a:t>
            </a: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確知</a:t>
            </a:r>
            <a:r>
              <a:rPr lang="zh-TW" altLang="en-US" sz="2000" b="1" dirty="0">
                <a:latin typeface="Garamond" panose="02020404030301010803" pitchFamily="18" charset="0"/>
                <a:ea typeface="標楷體" pitchFamily="65" charset="-120"/>
              </a:rPr>
              <a:t>容器之用途無誤者，方得使用</a:t>
            </a:r>
            <a:r>
              <a:rPr lang="zh-TW" altLang="en-US" sz="2000" b="1" dirty="0" smtClean="0">
                <a:latin typeface="Garamond" panose="02020404030301010803" pitchFamily="18" charset="0"/>
                <a:ea typeface="標楷體" pitchFamily="65" charset="-120"/>
              </a:rPr>
              <a:t>。</a:t>
            </a:r>
            <a:endParaRPr lang="en-US" altLang="zh-TW" sz="2000" b="1" dirty="0" smtClean="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高壓</a:t>
            </a:r>
            <a:r>
              <a:rPr lang="zh-TW" altLang="en-US" sz="2000" b="1" dirty="0">
                <a:latin typeface="Garamond" panose="02020404030301010803" pitchFamily="18" charset="0"/>
                <a:ea typeface="標楷體" pitchFamily="65" charset="-120"/>
              </a:rPr>
              <a:t>氣體容器應</a:t>
            </a:r>
            <a:r>
              <a:rPr lang="zh-TW" altLang="en-US" sz="2000" b="1" dirty="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標明</a:t>
            </a:r>
            <a:r>
              <a:rPr lang="zh-TW" altLang="en-US" sz="2000" b="1" dirty="0">
                <a:latin typeface="Garamond" panose="02020404030301010803" pitchFamily="18" charset="0"/>
                <a:ea typeface="標楷體" pitchFamily="65" charset="-120"/>
              </a:rPr>
              <a:t>所裝</a:t>
            </a:r>
            <a:r>
              <a:rPr lang="zh-TW" altLang="en-US" sz="2000" b="1" dirty="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氣體之品名</a:t>
            </a:r>
            <a:r>
              <a:rPr lang="zh-TW" altLang="en-US" sz="2000" b="1" dirty="0">
                <a:latin typeface="Garamond" panose="02020404030301010803" pitchFamily="18" charset="0"/>
                <a:ea typeface="標楷體" pitchFamily="65" charset="-120"/>
              </a:rPr>
              <a:t>，不得任意灌裝或轉裝。</a:t>
            </a: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容器</a:t>
            </a:r>
            <a:r>
              <a:rPr lang="zh-TW" altLang="en-US" sz="20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外表顏色</a:t>
            </a:r>
            <a:r>
              <a:rPr lang="zh-TW" altLang="en-US" sz="2000" b="1" dirty="0">
                <a:latin typeface="Garamond" panose="02020404030301010803" pitchFamily="18" charset="0"/>
                <a:ea typeface="標楷體" pitchFamily="65" charset="-120"/>
              </a:rPr>
              <a:t>，不得擅自變更或擦掉。</a:t>
            </a: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容器</a:t>
            </a:r>
            <a:r>
              <a:rPr lang="zh-TW" altLang="en-US" sz="2000" b="1" dirty="0">
                <a:latin typeface="Garamond" panose="02020404030301010803" pitchFamily="18" charset="0"/>
                <a:ea typeface="標楷體" pitchFamily="65" charset="-120"/>
              </a:rPr>
              <a:t>使用時</a:t>
            </a:r>
            <a:r>
              <a:rPr lang="zh-TW" altLang="en-US" sz="2000" b="1" dirty="0">
                <a:solidFill>
                  <a:srgbClr val="7030A0"/>
                </a:solidFill>
                <a:effectLst>
                  <a:outerShdw blurRad="38100" dist="38100" dir="2700000" algn="tl">
                    <a:srgbClr val="000000">
                      <a:alpha val="43137"/>
                    </a:srgbClr>
                  </a:outerShdw>
                </a:effectLst>
                <a:latin typeface="Garamond" panose="02020404030301010803" pitchFamily="18" charset="0"/>
                <a:ea typeface="標楷體" pitchFamily="65" charset="-120"/>
              </a:rPr>
              <a:t>應加固定</a:t>
            </a:r>
            <a:r>
              <a:rPr lang="zh-TW" altLang="en-US" sz="2000" b="1" dirty="0">
                <a:latin typeface="Garamond" panose="02020404030301010803" pitchFamily="18" charset="0"/>
                <a:ea typeface="標楷體" pitchFamily="65" charset="-120"/>
              </a:rPr>
              <a:t>。</a:t>
            </a: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容器</a:t>
            </a:r>
            <a:r>
              <a:rPr lang="zh-TW" altLang="en-US" sz="2000" b="1" dirty="0">
                <a:latin typeface="Garamond" panose="02020404030301010803" pitchFamily="18" charset="0"/>
                <a:ea typeface="標楷體" pitchFamily="65" charset="-120"/>
              </a:rPr>
              <a:t>搬動</a:t>
            </a:r>
            <a:r>
              <a:rPr lang="zh-TW" altLang="en-US" sz="2000" b="1" dirty="0">
                <a:solidFill>
                  <a:srgbClr val="0000FF"/>
                </a:solidFill>
                <a:effectLst>
                  <a:outerShdw blurRad="38100" dist="38100" dir="2700000" algn="tl">
                    <a:srgbClr val="000000">
                      <a:alpha val="43137"/>
                    </a:srgbClr>
                  </a:outerShdw>
                </a:effectLst>
                <a:latin typeface="Garamond" panose="02020404030301010803" pitchFamily="18" charset="0"/>
                <a:ea typeface="標楷體" pitchFamily="65" charset="-120"/>
              </a:rPr>
              <a:t>不得粗莽或使之衝擊</a:t>
            </a:r>
            <a:r>
              <a:rPr lang="zh-TW" altLang="en-US" sz="2000" b="1" dirty="0">
                <a:latin typeface="Garamond" panose="02020404030301010803" pitchFamily="18" charset="0"/>
                <a:ea typeface="標楷體" pitchFamily="65" charset="-120"/>
              </a:rPr>
              <a:t>。</a:t>
            </a: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焊接</a:t>
            </a:r>
            <a:r>
              <a:rPr lang="zh-TW" altLang="en-US" sz="2000" b="1" dirty="0">
                <a:latin typeface="Garamond" panose="02020404030301010803" pitchFamily="18" charset="0"/>
                <a:ea typeface="標楷體" pitchFamily="65" charset="-120"/>
              </a:rPr>
              <a:t>時不得在容器上試焊。</a:t>
            </a:r>
            <a:endParaRPr lang="en-US" altLang="zh-TW" sz="2000" b="1" dirty="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容器</a:t>
            </a:r>
            <a:r>
              <a:rPr lang="zh-TW" altLang="en-US" sz="2000" b="1" dirty="0">
                <a:latin typeface="Garamond" panose="02020404030301010803" pitchFamily="18" charset="0"/>
                <a:ea typeface="標楷體" pitchFamily="65" charset="-120"/>
              </a:rPr>
              <a:t>應妥善管理、整理。</a:t>
            </a:r>
          </a:p>
          <a:p>
            <a:pPr marL="1260475" indent="-1260475" algn="just" eaLnBrk="1" hangingPunct="1">
              <a:spcBef>
                <a:spcPts val="600"/>
              </a:spcBef>
              <a:spcAft>
                <a:spcPts val="600"/>
              </a:spcAft>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898525" indent="-89852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p>
          <a:p>
            <a:pPr marL="1069975" indent="-1069975"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1069975" indent="-1069975" algn="just" eaLnBrk="1" hangingPunct="1">
              <a:spcBef>
                <a:spcPts val="600"/>
              </a:spcBef>
              <a:spcAft>
                <a:spcPts val="600"/>
              </a:spcAft>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dirty="0" smtClean="0">
                <a:latin typeface="Garamond" panose="02020404030301010803" pitchFamily="18" charset="0"/>
                <a:ea typeface="標楷體" pitchFamily="65" charset="-120"/>
              </a:rPr>
              <a:t> </a:t>
            </a:r>
            <a:endParaRPr lang="en-US" altLang="zh-TW" sz="20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791D028E-412B-4911-8285-6F8BE63DCE2B}" type="slidenum">
              <a:rPr lang="zh-TW" altLang="en-US" smtClean="0"/>
              <a:pPr>
                <a:defRPr/>
              </a:pPr>
              <a:t>21</a:t>
            </a:fld>
            <a:endParaRPr lang="en-US" altLang="zh-TW"/>
          </a:p>
        </p:txBody>
      </p:sp>
      <p:pic>
        <p:nvPicPr>
          <p:cNvPr id="41989"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30825"/>
            <a:ext cx="3276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7011" y="3292475"/>
            <a:ext cx="972394" cy="194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4"/>
          <a:stretch>
            <a:fillRect/>
          </a:stretch>
        </p:blipFill>
        <p:spPr>
          <a:xfrm>
            <a:off x="6142417" y="1557338"/>
            <a:ext cx="3001583" cy="1643411"/>
          </a:xfrm>
          <a:prstGeom prst="rect">
            <a:avLst/>
          </a:prstGeom>
        </p:spPr>
      </p:pic>
    </p:spTree>
    <p:extLst>
      <p:ext uri="{BB962C8B-B14F-4D97-AF65-F5344CB8AC3E}">
        <p14:creationId xmlns:p14="http://schemas.microsoft.com/office/powerpoint/2010/main" val="4238069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5084763"/>
            <a:ext cx="366395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p:cNvSpPr>
          <p:nvPr>
            <p:ph type="title" idx="4294967295"/>
          </p:nvPr>
        </p:nvSpPr>
        <p:spPr>
          <a:xfrm>
            <a:off x="250825" y="0"/>
            <a:ext cx="8893175" cy="1219200"/>
          </a:xfrm>
        </p:spPr>
        <p:txBody>
          <a:bodyPr/>
          <a:lstStyle/>
          <a:p>
            <a:pPr marL="449263" indent="-449263" eaLnBrk="1" hangingPunct="1">
              <a:tabLst>
                <a:tab pos="355600" algn="l"/>
              </a:tabLst>
            </a:pPr>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高壓氣體設備及容器</a:t>
            </a:r>
            <a:r>
              <a:rPr lang="en-US" altLang="zh-TW" sz="3800" dirty="0" smtClean="0">
                <a:solidFill>
                  <a:srgbClr val="0000FF"/>
                </a:solidFill>
                <a:latin typeface="華康勘亭流" panose="03000809000000000000" pitchFamily="65" charset="-120"/>
                <a:ea typeface="華康勘亭流" panose="03000809000000000000" pitchFamily="65" charset="-120"/>
              </a:rPr>
              <a:t>(2/3)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11267" name="Rectangle 3"/>
          <p:cNvSpPr>
            <a:spLocks noGrp="1"/>
          </p:cNvSpPr>
          <p:nvPr>
            <p:ph type="body" idx="4294967295"/>
          </p:nvPr>
        </p:nvSpPr>
        <p:spPr>
          <a:xfrm>
            <a:off x="246137" y="1700808"/>
            <a:ext cx="6697663" cy="3527425"/>
          </a:xfrm>
        </p:spPr>
        <p:txBody>
          <a:bodyPr/>
          <a:lstStyle/>
          <a:p>
            <a:pPr marL="982663" indent="-982663"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第</a:t>
            </a:r>
            <a:r>
              <a:rPr lang="en-US" altLang="zh-TW" sz="2000" b="1" dirty="0" smtClean="0">
                <a:latin typeface="Garamond" panose="02020404030301010803" pitchFamily="18" charset="0"/>
                <a:ea typeface="標楷體" pitchFamily="65" charset="-120"/>
              </a:rPr>
              <a:t>107</a:t>
            </a:r>
            <a:r>
              <a:rPr lang="zh-TW" altLang="en-US" sz="2000" b="1" dirty="0" smtClean="0">
                <a:latin typeface="Garamond" panose="02020404030301010803" pitchFamily="18" charset="0"/>
                <a:ea typeface="標楷體" pitchFamily="65" charset="-120"/>
              </a:rPr>
              <a:t>條 雇主</a:t>
            </a:r>
            <a:r>
              <a:rPr lang="zh-TW" altLang="en-US" sz="2000" b="1" dirty="0">
                <a:latin typeface="Garamond" panose="02020404030301010803" pitchFamily="18" charset="0"/>
                <a:ea typeface="標楷體" pitchFamily="65" charset="-120"/>
              </a:rPr>
              <a:t>對於高壓氣體容器，不論盛裝或空容器，搬運時，應依下列規定</a:t>
            </a:r>
            <a:r>
              <a:rPr lang="zh-TW" altLang="en-US" sz="2000" b="1" dirty="0" smtClean="0">
                <a:latin typeface="Garamond" panose="02020404030301010803" pitchFamily="18" charset="0"/>
                <a:ea typeface="標楷體" pitchFamily="65" charset="-120"/>
              </a:rPr>
              <a:t>辦理：</a:t>
            </a:r>
            <a:endParaRPr lang="zh-TW" altLang="en-US" sz="2000" b="1" dirty="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smtClean="0">
                <a:latin typeface="Garamond" panose="02020404030301010803" pitchFamily="18" charset="0"/>
                <a:ea typeface="標楷體" pitchFamily="65" charset="-120"/>
              </a:rPr>
              <a:t>溫度</a:t>
            </a:r>
            <a:r>
              <a:rPr lang="zh-TW" altLang="en-US" sz="2000" b="1" dirty="0">
                <a:latin typeface="Garamond" panose="02020404030301010803" pitchFamily="18" charset="0"/>
                <a:ea typeface="標楷體" pitchFamily="65" charset="-120"/>
              </a:rPr>
              <a:t>保持在</a:t>
            </a:r>
            <a:r>
              <a:rPr lang="zh-TW" altLang="en-US" sz="2000" b="1" dirty="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攝氏四十度以下</a:t>
            </a:r>
            <a:r>
              <a:rPr lang="zh-TW" altLang="en-US" sz="2000" b="1" dirty="0" smtClean="0">
                <a:latin typeface="Garamond" panose="02020404030301010803" pitchFamily="18" charset="0"/>
                <a:ea typeface="標楷體" pitchFamily="65" charset="-120"/>
              </a:rPr>
              <a:t>。</a:t>
            </a:r>
            <a:endParaRPr lang="en-US" altLang="zh-TW" sz="2000" b="1" dirty="0" smtClean="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a:latin typeface="Garamond" panose="02020404030301010803" pitchFamily="18" charset="0"/>
                <a:ea typeface="標楷體" pitchFamily="65" charset="-120"/>
              </a:rPr>
              <a:t>場內移動儘量使用</a:t>
            </a:r>
            <a:r>
              <a:rPr lang="zh-TW" altLang="en-US" sz="2000" b="1" dirty="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專用手推車</a:t>
            </a:r>
            <a:r>
              <a:rPr lang="zh-TW" altLang="en-US" sz="2000" b="1" dirty="0">
                <a:latin typeface="Garamond" panose="02020404030301010803" pitchFamily="18" charset="0"/>
                <a:ea typeface="標楷體" pitchFamily="65" charset="-120"/>
              </a:rPr>
              <a:t>等，務求安穩直立</a:t>
            </a:r>
            <a:r>
              <a:rPr lang="zh-TW" altLang="en-US" sz="2000" b="1" dirty="0" smtClean="0">
                <a:latin typeface="Garamond" panose="02020404030301010803" pitchFamily="18" charset="0"/>
                <a:ea typeface="標楷體" pitchFamily="65" charset="-120"/>
              </a:rPr>
              <a:t>。</a:t>
            </a:r>
            <a:endParaRPr lang="en-US" altLang="zh-TW" sz="2000" b="1" dirty="0" smtClean="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a:latin typeface="Garamond" panose="02020404030301010803" pitchFamily="18" charset="0"/>
                <a:ea typeface="標楷體" pitchFamily="65" charset="-120"/>
              </a:rPr>
              <a:t>以手移動容器，應確知護蓋旋緊後，方直立移動</a:t>
            </a:r>
            <a:r>
              <a:rPr lang="zh-TW" altLang="en-US" sz="2000" b="1" dirty="0" smtClean="0">
                <a:latin typeface="Garamond" panose="02020404030301010803" pitchFamily="18" charset="0"/>
                <a:ea typeface="標楷體" pitchFamily="65" charset="-120"/>
              </a:rPr>
              <a:t>。</a:t>
            </a:r>
            <a:endParaRPr lang="en-US" altLang="zh-TW" sz="2000" b="1" dirty="0" smtClean="0">
              <a:latin typeface="Garamond" panose="02020404030301010803" pitchFamily="18" charset="0"/>
              <a:ea typeface="標楷體" pitchFamily="65" charset="-120"/>
            </a:endParaRPr>
          </a:p>
          <a:p>
            <a:pPr marL="1439863" indent="-457200" algn="just" eaLnBrk="1" hangingPunct="1">
              <a:spcBef>
                <a:spcPts val="600"/>
              </a:spcBef>
              <a:spcAft>
                <a:spcPts val="600"/>
              </a:spcAft>
              <a:buClrTx/>
              <a:buSzPct val="100000"/>
              <a:buFont typeface="+mj-ea"/>
              <a:buAutoNum type="ea1ChtPeriod"/>
              <a:defRPr/>
            </a:pPr>
            <a:r>
              <a:rPr lang="zh-TW" altLang="en-US" sz="2000" b="1" dirty="0">
                <a:latin typeface="Garamond" panose="02020404030301010803" pitchFamily="18" charset="0"/>
                <a:ea typeface="標楷體" pitchFamily="65" charset="-120"/>
              </a:rPr>
              <a:t>容器吊起搬運</a:t>
            </a:r>
            <a:r>
              <a:rPr lang="zh-TW" altLang="en-US" sz="2000" b="1" dirty="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不得</a:t>
            </a:r>
            <a:r>
              <a:rPr lang="zh-TW" altLang="en-US" sz="2000" b="1" dirty="0">
                <a:latin typeface="Garamond" panose="02020404030301010803" pitchFamily="18" charset="0"/>
                <a:ea typeface="標楷體" pitchFamily="65" charset="-120"/>
              </a:rPr>
              <a:t>直接用電磁鐵，吊鏈、繩子等直接吊運。 </a:t>
            </a:r>
            <a:endParaRPr lang="zh-TW" altLang="en-US"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736600" indent="-736600" algn="just" eaLnBrk="1" hangingPunct="1">
              <a:spcBef>
                <a:spcPts val="600"/>
              </a:spcBef>
              <a:spcAft>
                <a:spcPts val="600"/>
              </a:spcAft>
              <a:buFont typeface="Wingdings" panose="05000000000000000000" pitchFamily="2" charset="2"/>
              <a:buNone/>
              <a:defRPr/>
            </a:pPr>
            <a:r>
              <a:rPr lang="zh-TW" altLang="en-US" sz="2000" dirty="0" smtClean="0">
                <a:latin typeface="Garamond" panose="02020404030301010803" pitchFamily="18" charset="0"/>
                <a:ea typeface="標楷體" pitchFamily="65" charset="-120"/>
              </a:rPr>
              <a:t> </a:t>
            </a:r>
            <a:endParaRPr lang="en-US" altLang="zh-TW" sz="20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40F9C9A9-5F6F-4462-8CA2-6A7FCCBD2D7C}" type="slidenum">
              <a:rPr lang="zh-TW" altLang="en-US" smtClean="0"/>
              <a:pPr>
                <a:defRPr/>
              </a:pPr>
              <a:t>22</a:t>
            </a:fld>
            <a:endParaRPr lang="en-US" altLang="zh-TW"/>
          </a:p>
        </p:txBody>
      </p:sp>
    </p:spTree>
    <p:extLst>
      <p:ext uri="{BB962C8B-B14F-4D97-AF65-F5344CB8AC3E}">
        <p14:creationId xmlns:p14="http://schemas.microsoft.com/office/powerpoint/2010/main" val="3907897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type="body" idx="4294967295"/>
          </p:nvPr>
        </p:nvSpPr>
        <p:spPr>
          <a:xfrm>
            <a:off x="250825" y="1557338"/>
            <a:ext cx="6553200" cy="5300662"/>
          </a:xfrm>
        </p:spPr>
        <p:txBody>
          <a:bodyPr/>
          <a:lstStyle/>
          <a:p>
            <a:pPr marL="898525" indent="-898525"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第</a:t>
            </a:r>
            <a:r>
              <a:rPr lang="en-US" altLang="zh-TW" sz="2000" b="1" dirty="0" smtClean="0">
                <a:latin typeface="Garamond" panose="02020404030301010803" pitchFamily="18" charset="0"/>
                <a:ea typeface="標楷體" pitchFamily="65" charset="-120"/>
              </a:rPr>
              <a:t>108</a:t>
            </a:r>
            <a:r>
              <a:rPr lang="zh-TW" altLang="en-US" sz="2000" b="1" dirty="0" smtClean="0">
                <a:latin typeface="Garamond" panose="02020404030301010803" pitchFamily="18" charset="0"/>
                <a:ea typeface="標楷體" pitchFamily="65" charset="-120"/>
              </a:rPr>
              <a:t>條 雇主對於</a:t>
            </a:r>
            <a:r>
              <a:rPr lang="zh-TW" altLang="en-US" sz="20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高壓氣體之貯存</a:t>
            </a:r>
            <a:r>
              <a:rPr lang="zh-TW" altLang="en-US" sz="2000" b="1" dirty="0" smtClean="0">
                <a:latin typeface="Garamond" panose="02020404030301010803" pitchFamily="18" charset="0"/>
                <a:ea typeface="標楷體" pitchFamily="65" charset="-120"/>
              </a:rPr>
              <a:t>，應依下列規定辦理：</a:t>
            </a:r>
          </a:p>
          <a:p>
            <a:pPr marL="982663" indent="0"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一</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a:t>
            </a:r>
            <a:r>
              <a:rPr lang="zh-TW" altLang="en-US" sz="2000" b="1" spc="-150" dirty="0" smtClean="0">
                <a:latin typeface="Garamond" panose="02020404030301010803" pitchFamily="18" charset="0"/>
                <a:ea typeface="標楷體" pitchFamily="65" charset="-120"/>
              </a:rPr>
              <a:t>貯存</a:t>
            </a:r>
            <a:r>
              <a:rPr lang="zh-TW" altLang="en-US" sz="2000" b="1" spc="-150" dirty="0" smtClean="0">
                <a:latin typeface="Garamond" panose="02020404030301010803" pitchFamily="18" charset="0"/>
                <a:ea typeface="標楷體" pitchFamily="65" charset="-120"/>
              </a:rPr>
              <a:t>場所應有適當之警戒標示，禁止煙火接近。</a:t>
            </a:r>
          </a:p>
          <a:p>
            <a:pPr marL="1439863" indent="-457200"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二</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貯存</a:t>
            </a:r>
            <a:r>
              <a:rPr lang="zh-TW" altLang="en-US" sz="2000" b="1" dirty="0" smtClean="0">
                <a:latin typeface="Garamond" panose="02020404030301010803" pitchFamily="18" charset="0"/>
                <a:ea typeface="標楷體" pitchFamily="65" charset="-120"/>
              </a:rPr>
              <a:t>周圍二公尺內不得放置有煙火及著火性</a:t>
            </a:r>
            <a:r>
              <a:rPr lang="zh-TW" altLang="en-US" sz="2000" b="1" dirty="0" smtClean="0">
                <a:latin typeface="Garamond" panose="02020404030301010803" pitchFamily="18" charset="0"/>
                <a:ea typeface="標楷體" pitchFamily="65" charset="-120"/>
              </a:rPr>
              <a:t>、  引火</a:t>
            </a:r>
            <a:r>
              <a:rPr lang="zh-TW" altLang="en-US" sz="2000" b="1" dirty="0" smtClean="0">
                <a:latin typeface="Garamond" panose="02020404030301010803" pitchFamily="18" charset="0"/>
                <a:ea typeface="標楷體" pitchFamily="65" charset="-120"/>
              </a:rPr>
              <a:t>性物品。</a:t>
            </a:r>
          </a:p>
          <a:p>
            <a:pPr marL="982663" indent="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三</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盛裝</a:t>
            </a:r>
            <a:r>
              <a:rPr lang="zh-TW" altLang="en-US" sz="2000" b="1" dirty="0" smtClean="0">
                <a:latin typeface="Garamond" panose="02020404030301010803" pitchFamily="18" charset="0"/>
                <a:ea typeface="標楷體" pitchFamily="65" charset="-120"/>
              </a:rPr>
              <a:t>容器和空容器應分區放置。</a:t>
            </a:r>
          </a:p>
          <a:p>
            <a:pPr marL="1439863" indent="-45720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四</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a:t>
            </a:r>
            <a:r>
              <a:rPr lang="zh-TW" altLang="en-US" sz="20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可燃性</a:t>
            </a:r>
            <a:r>
              <a:rPr lang="zh-TW" altLang="en-US" sz="20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氣體、</a:t>
            </a:r>
            <a:r>
              <a:rPr lang="zh-TW" altLang="en-US" sz="20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有毒性</a:t>
            </a:r>
            <a:r>
              <a:rPr lang="zh-TW" altLang="en-US" sz="20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氣體及氧氣</a:t>
            </a:r>
            <a:r>
              <a:rPr lang="zh-TW" altLang="en-US" sz="2000" b="1" dirty="0" smtClean="0">
                <a:latin typeface="Garamond" panose="02020404030301010803" pitchFamily="18" charset="0"/>
                <a:ea typeface="標楷體" pitchFamily="65" charset="-120"/>
              </a:rPr>
              <a:t>之鋼瓶，應分開貯存。</a:t>
            </a:r>
          </a:p>
          <a:p>
            <a:pPr marL="982663" indent="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五</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應</a:t>
            </a:r>
            <a:r>
              <a:rPr lang="zh-TW" altLang="en-US" sz="2000" b="1" dirty="0" smtClean="0">
                <a:latin typeface="Garamond" panose="02020404030301010803" pitchFamily="18" charset="0"/>
                <a:ea typeface="標楷體" pitchFamily="65" charset="-120"/>
              </a:rPr>
              <a:t>安穩置放並加固定及裝妥護蓋。</a:t>
            </a:r>
          </a:p>
          <a:p>
            <a:pPr marL="982663" indent="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七</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貯存</a:t>
            </a:r>
            <a:r>
              <a:rPr lang="zh-TW" altLang="en-US" sz="2000" b="1" dirty="0" smtClean="0">
                <a:latin typeface="Garamond" panose="02020404030301010803" pitchFamily="18" charset="0"/>
                <a:ea typeface="標楷體" pitchFamily="65" charset="-120"/>
              </a:rPr>
              <a:t>處應考慮於緊急時便於搬出。</a:t>
            </a:r>
          </a:p>
          <a:p>
            <a:pPr marL="982663" indent="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九</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貯存</a:t>
            </a:r>
            <a:r>
              <a:rPr lang="zh-TW" altLang="en-US" sz="2000" b="1" dirty="0" smtClean="0">
                <a:latin typeface="Garamond" panose="02020404030301010803" pitchFamily="18" charset="0"/>
                <a:ea typeface="標楷體" pitchFamily="65" charset="-120"/>
              </a:rPr>
              <a:t>處附近，不得任意放置其他物品。</a:t>
            </a:r>
          </a:p>
          <a:p>
            <a:pPr marL="982663" indent="0" algn="just" eaLnBrk="1" hangingPunct="1">
              <a:lnSpc>
                <a:spcPts val="3000"/>
              </a:lnSpc>
              <a:spcBef>
                <a:spcPts val="300"/>
              </a:spcBef>
              <a:buFont typeface="Wingdings" panose="05000000000000000000" pitchFamily="2" charset="2"/>
              <a:buNone/>
              <a:tabLst>
                <a:tab pos="982663" algn="l"/>
              </a:tabLst>
              <a:defRPr/>
            </a:pPr>
            <a:r>
              <a:rPr lang="zh-TW" altLang="en-US" sz="2000" b="1" dirty="0" smtClean="0">
                <a:latin typeface="Garamond" panose="02020404030301010803" pitchFamily="18" charset="0"/>
                <a:ea typeface="標楷體" pitchFamily="65" charset="-120"/>
              </a:rPr>
              <a:t>十</a:t>
            </a:r>
            <a:r>
              <a:rPr lang="en-US" altLang="zh-TW" sz="2000" b="1" dirty="0" smtClean="0">
                <a:latin typeface="Garamond" panose="02020404030301010803" pitchFamily="18" charset="0"/>
                <a:ea typeface="標楷體" pitchFamily="65" charset="-120"/>
              </a:rPr>
              <a:t>.</a:t>
            </a:r>
            <a:r>
              <a:rPr lang="zh-TW" altLang="en-US" sz="2000" b="1" dirty="0" smtClean="0">
                <a:latin typeface="Garamond" panose="02020404030301010803" pitchFamily="18" charset="0"/>
                <a:ea typeface="標楷體" pitchFamily="65" charset="-120"/>
              </a:rPr>
              <a:t>  </a:t>
            </a:r>
            <a:r>
              <a:rPr lang="zh-TW" altLang="en-US" sz="2000" b="1" spc="-150" dirty="0" smtClean="0">
                <a:latin typeface="Garamond" panose="02020404030301010803" pitchFamily="18" charset="0"/>
                <a:ea typeface="標楷體" pitchFamily="65" charset="-120"/>
              </a:rPr>
              <a:t>貯存</a:t>
            </a:r>
            <a:r>
              <a:rPr lang="zh-TW" altLang="en-US" sz="2000" b="1" spc="-150" dirty="0" smtClean="0">
                <a:latin typeface="Garamond" panose="02020404030301010803" pitchFamily="18" charset="0"/>
                <a:ea typeface="標楷體" pitchFamily="65" charset="-120"/>
              </a:rPr>
              <a:t>比空氣重之氣體，應注意低漥處之通風。</a:t>
            </a:r>
          </a:p>
          <a:p>
            <a:pPr marL="898525" indent="-898525"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p>
          <a:p>
            <a:pPr marL="1069975" indent="-1069975"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1069975" indent="-1069975" algn="just" eaLnBrk="1" hangingPunct="1">
              <a:lnSpc>
                <a:spcPts val="3000"/>
              </a:lnSpc>
              <a:spcBef>
                <a:spcPts val="300"/>
              </a:spcBef>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lnSpc>
                <a:spcPts val="3000"/>
              </a:lnSpc>
              <a:spcBef>
                <a:spcPts val="300"/>
              </a:spcBef>
              <a:buFont typeface="Wingdings" panose="05000000000000000000" pitchFamily="2" charset="2"/>
              <a:buNone/>
              <a:defRPr/>
            </a:pPr>
            <a:endParaRPr lang="zh-TW" altLang="en-US" sz="2000" b="1" dirty="0" smtClean="0">
              <a:latin typeface="Garamond" panose="02020404030301010803" pitchFamily="18" charset="0"/>
              <a:ea typeface="標楷體" pitchFamily="65" charset="-120"/>
            </a:endParaRPr>
          </a:p>
          <a:p>
            <a:pPr marL="736600" indent="-736600" algn="just" eaLnBrk="1" hangingPunct="1">
              <a:lnSpc>
                <a:spcPts val="3000"/>
              </a:lnSpc>
              <a:spcBef>
                <a:spcPts val="300"/>
              </a:spcBef>
              <a:buFont typeface="Wingdings" panose="05000000000000000000" pitchFamily="2" charset="2"/>
              <a:buNone/>
              <a:defRPr/>
            </a:pPr>
            <a:r>
              <a:rPr lang="zh-TW" altLang="en-US" sz="2000" b="1" dirty="0" smtClean="0">
                <a:latin typeface="Garamond" panose="02020404030301010803" pitchFamily="18" charset="0"/>
                <a:ea typeface="標楷體" pitchFamily="65" charset="-120"/>
              </a:rPr>
              <a:t> </a:t>
            </a:r>
            <a:endParaRPr lang="en-US" altLang="zh-TW" sz="2000" b="1" dirty="0" smtClean="0">
              <a:latin typeface="Garamond" panose="02020404030301010803" pitchFamily="18" charset="0"/>
              <a:ea typeface="標楷體" pitchFamily="65" charset="-120"/>
            </a:endParaRPr>
          </a:p>
          <a:p>
            <a:pPr marL="736600" indent="-736600" algn="just" eaLnBrk="1" hangingPunct="1">
              <a:lnSpc>
                <a:spcPts val="3000"/>
              </a:lnSpc>
              <a:spcBef>
                <a:spcPts val="300"/>
              </a:spcBef>
              <a:buFont typeface="Wingdings" panose="05000000000000000000" pitchFamily="2" charset="2"/>
              <a:buNone/>
              <a:defRPr/>
            </a:pPr>
            <a:r>
              <a:rPr lang="zh-TW" altLang="en-US" sz="2000" dirty="0" smtClean="0">
                <a:latin typeface="Garamond" panose="02020404030301010803" pitchFamily="18" charset="0"/>
                <a:ea typeface="標楷體" pitchFamily="65" charset="-120"/>
              </a:rPr>
              <a:t> </a:t>
            </a:r>
            <a:endParaRPr lang="en-US" altLang="zh-TW" sz="20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79E0457B-168E-4132-B9FC-2DF6E82058AB}" type="slidenum">
              <a:rPr lang="zh-TW" altLang="en-US" smtClean="0"/>
              <a:pPr>
                <a:defRPr/>
              </a:pPr>
              <a:t>23</a:t>
            </a:fld>
            <a:endParaRPr lang="en-US" altLang="zh-TW"/>
          </a:p>
        </p:txBody>
      </p:sp>
      <p:pic>
        <p:nvPicPr>
          <p:cNvPr id="44037"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933056"/>
            <a:ext cx="23399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p:cNvSpPr>
          <p:nvPr>
            <p:ph type="title" idx="4294967295"/>
          </p:nvPr>
        </p:nvSpPr>
        <p:spPr>
          <a:xfrm>
            <a:off x="250825" y="0"/>
            <a:ext cx="8893175" cy="12192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高壓氣體設備及容器</a:t>
            </a:r>
            <a:r>
              <a:rPr lang="en-US" altLang="zh-TW" sz="3800" dirty="0" smtClean="0">
                <a:solidFill>
                  <a:srgbClr val="0000FF"/>
                </a:solidFill>
                <a:latin typeface="華康勘亭流" panose="03000809000000000000" pitchFamily="65" charset="-120"/>
                <a:ea typeface="華康勘亭流" panose="03000809000000000000" pitchFamily="65" charset="-120"/>
              </a:rPr>
              <a:t>(3/3)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pic>
        <p:nvPicPr>
          <p:cNvPr id="3" name="圖片 2"/>
          <p:cNvPicPr>
            <a:picLocks noChangeAspect="1"/>
          </p:cNvPicPr>
          <p:nvPr/>
        </p:nvPicPr>
        <p:blipFill>
          <a:blip r:embed="rId3"/>
          <a:stretch>
            <a:fillRect/>
          </a:stretch>
        </p:blipFill>
        <p:spPr>
          <a:xfrm>
            <a:off x="7421562" y="1582738"/>
            <a:ext cx="1104900" cy="1943100"/>
          </a:xfrm>
          <a:prstGeom prst="rect">
            <a:avLst/>
          </a:prstGeom>
        </p:spPr>
      </p:pic>
    </p:spTree>
    <p:extLst>
      <p:ext uri="{BB962C8B-B14F-4D97-AF65-F5344CB8AC3E}">
        <p14:creationId xmlns:p14="http://schemas.microsoft.com/office/powerpoint/2010/main" val="659744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p:cNvSpPr>
          <p:nvPr>
            <p:ph type="body" idx="4294967295"/>
          </p:nvPr>
        </p:nvSpPr>
        <p:spPr>
          <a:xfrm>
            <a:off x="250825" y="1557338"/>
            <a:ext cx="8642350" cy="5300662"/>
          </a:xfrm>
        </p:spPr>
        <p:txBody>
          <a:bodyPr/>
          <a:lstStyle/>
          <a:p>
            <a:pPr marL="1260475" indent="-1260475"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第</a:t>
            </a:r>
            <a:r>
              <a:rPr lang="en-US" altLang="zh-TW" sz="2400" b="1" dirty="0" smtClean="0">
                <a:latin typeface="Garamond" panose="02020404030301010803" pitchFamily="18" charset="0"/>
                <a:ea typeface="標楷體" pitchFamily="65" charset="-120"/>
              </a:rPr>
              <a:t>277</a:t>
            </a:r>
            <a:r>
              <a:rPr lang="zh-TW" altLang="en-US" sz="2400" b="1" dirty="0" smtClean="0">
                <a:latin typeface="Garamond" panose="02020404030301010803" pitchFamily="18" charset="0"/>
                <a:ea typeface="標楷體" pitchFamily="65" charset="-120"/>
              </a:rPr>
              <a:t>條   雇主供給勞工使用之個人防護具或防護器具，應依下列規定辦理：</a:t>
            </a:r>
          </a:p>
          <a:p>
            <a:pPr marL="630238" indent="630238"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一</a:t>
            </a:r>
            <a:r>
              <a:rPr lang="en-US" altLang="zh-TW" sz="2400" b="1" dirty="0" smtClean="0">
                <a:latin typeface="Garamond" panose="02020404030301010803" pitchFamily="18" charset="0"/>
                <a:ea typeface="標楷體" pitchFamily="65" charset="-120"/>
              </a:rPr>
              <a:t>.</a:t>
            </a:r>
            <a:r>
              <a:rPr lang="zh-TW" altLang="en-US" sz="2400" b="1" dirty="0" smtClean="0">
                <a:latin typeface="Garamond" panose="02020404030301010803" pitchFamily="18" charset="0"/>
                <a:ea typeface="標楷體" pitchFamily="65" charset="-120"/>
              </a:rPr>
              <a:t>  保持</a:t>
            </a:r>
            <a:r>
              <a:rPr lang="zh-TW" altLang="en-US" sz="2400" b="1" dirty="0" smtClean="0">
                <a:latin typeface="Garamond" panose="02020404030301010803" pitchFamily="18" charset="0"/>
                <a:ea typeface="標楷體" pitchFamily="65" charset="-120"/>
              </a:rPr>
              <a:t>清潔，並予必要之消毒。</a:t>
            </a:r>
          </a:p>
          <a:p>
            <a:pPr marL="630238" indent="630238"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二</a:t>
            </a:r>
            <a:r>
              <a:rPr lang="en-US" altLang="zh-TW" sz="2400" b="1" dirty="0" smtClean="0">
                <a:latin typeface="Garamond" panose="02020404030301010803" pitchFamily="18" charset="0"/>
                <a:ea typeface="標楷體" pitchFamily="65" charset="-120"/>
              </a:rPr>
              <a:t>.</a:t>
            </a:r>
            <a:r>
              <a:rPr lang="zh-TW" altLang="en-US" sz="2400" b="1" dirty="0" smtClean="0">
                <a:latin typeface="Garamond" panose="02020404030301010803" pitchFamily="18" charset="0"/>
                <a:ea typeface="標楷體" pitchFamily="65" charset="-120"/>
              </a:rPr>
              <a:t>  經常</a:t>
            </a:r>
            <a:r>
              <a:rPr lang="zh-TW" altLang="en-US" sz="2400" b="1" dirty="0" smtClean="0">
                <a:latin typeface="Garamond" panose="02020404030301010803" pitchFamily="18" charset="0"/>
                <a:ea typeface="標楷體" pitchFamily="65" charset="-120"/>
              </a:rPr>
              <a:t>檢查，保持其性能，不用時並妥予保存。</a:t>
            </a:r>
          </a:p>
          <a:p>
            <a:pPr marL="1795463" indent="-534988"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三</a:t>
            </a:r>
            <a:r>
              <a:rPr lang="en-US" altLang="zh-TW" sz="2400" b="1" dirty="0" smtClean="0">
                <a:latin typeface="Garamond" panose="02020404030301010803" pitchFamily="18" charset="0"/>
                <a:ea typeface="標楷體" pitchFamily="65" charset="-120"/>
              </a:rPr>
              <a:t>.</a:t>
            </a:r>
            <a:r>
              <a:rPr lang="zh-TW" altLang="en-US" sz="2400" b="1" dirty="0" smtClean="0">
                <a:latin typeface="Garamond" panose="02020404030301010803" pitchFamily="18" charset="0"/>
                <a:ea typeface="標楷體" pitchFamily="65" charset="-120"/>
              </a:rPr>
              <a:t>  防護</a:t>
            </a:r>
            <a:r>
              <a:rPr lang="zh-TW" altLang="en-US" sz="2400" b="1" dirty="0" smtClean="0">
                <a:latin typeface="Garamond" panose="02020404030301010803" pitchFamily="18" charset="0"/>
                <a:ea typeface="標楷體" pitchFamily="65" charset="-120"/>
              </a:rPr>
              <a:t>具或防護器具應準備足夠使用之數量，個人使用之防護具應置備與作業勞工人數相同或以上之數量，並以</a:t>
            </a:r>
            <a:r>
              <a:rPr lang="zh-TW" altLang="en-US" sz="24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個人專用</a:t>
            </a:r>
            <a:r>
              <a:rPr lang="zh-TW" altLang="en-US" sz="2400" b="1" dirty="0" smtClean="0">
                <a:latin typeface="Garamond" panose="02020404030301010803" pitchFamily="18" charset="0"/>
                <a:ea typeface="標楷體" pitchFamily="65" charset="-120"/>
              </a:rPr>
              <a:t>為原則。</a:t>
            </a:r>
          </a:p>
          <a:p>
            <a:pPr marL="1260475" indent="-1260475"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第</a:t>
            </a:r>
            <a:r>
              <a:rPr lang="en-US" altLang="zh-TW" sz="2400" b="1" dirty="0" smtClean="0">
                <a:latin typeface="Garamond" panose="02020404030301010803" pitchFamily="18" charset="0"/>
                <a:ea typeface="標楷體" pitchFamily="65" charset="-120"/>
              </a:rPr>
              <a:t>283</a:t>
            </a:r>
            <a:r>
              <a:rPr lang="zh-TW" altLang="en-US" sz="2400" b="1" dirty="0" smtClean="0">
                <a:latin typeface="Garamond" panose="02020404030301010803" pitchFamily="18" charset="0"/>
                <a:ea typeface="標楷體" pitchFamily="65" charset="-120"/>
              </a:rPr>
              <a:t>條   雇主為防止勞工暴露於強烈噪音之工作場所，應置備</a:t>
            </a:r>
            <a:r>
              <a:rPr lang="zh-TW" altLang="en-US" sz="24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耳塞</a:t>
            </a:r>
            <a:r>
              <a:rPr lang="zh-TW" altLang="en-US" sz="2400" b="1" dirty="0" smtClean="0">
                <a:latin typeface="Garamond" panose="02020404030301010803" pitchFamily="18" charset="0"/>
                <a:ea typeface="標楷體" pitchFamily="65" charset="-120"/>
              </a:rPr>
              <a:t>、</a:t>
            </a:r>
            <a:r>
              <a:rPr lang="zh-TW" altLang="en-US" sz="2400" b="1" dirty="0" smtClean="0">
                <a:solidFill>
                  <a:srgbClr val="FF3300"/>
                </a:solidFill>
                <a:effectLst>
                  <a:outerShdw blurRad="38100" dist="38100" dir="2700000" algn="tl">
                    <a:srgbClr val="000000">
                      <a:alpha val="43137"/>
                    </a:srgbClr>
                  </a:outerShdw>
                </a:effectLst>
                <a:latin typeface="Garamond" panose="02020404030301010803" pitchFamily="18" charset="0"/>
                <a:ea typeface="標楷體" pitchFamily="65" charset="-120"/>
              </a:rPr>
              <a:t>耳罩</a:t>
            </a:r>
            <a:r>
              <a:rPr lang="zh-TW" altLang="en-US" sz="2400" b="1" dirty="0" smtClean="0">
                <a:latin typeface="Garamond" panose="02020404030301010803" pitchFamily="18" charset="0"/>
                <a:ea typeface="標楷體" pitchFamily="65" charset="-120"/>
              </a:rPr>
              <a:t>等防護具，並使勞工確實戴用。</a:t>
            </a:r>
          </a:p>
          <a:p>
            <a:pPr marL="1260475" indent="-1260475" eaLnBrk="1" hangingPunct="1">
              <a:lnSpc>
                <a:spcPts val="3000"/>
              </a:lnSpc>
              <a:spcBef>
                <a:spcPts val="3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1260475" indent="-1260475"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528763" indent="-1528763" eaLnBrk="1" hangingPunct="1">
              <a:lnSpc>
                <a:spcPts val="3000"/>
              </a:lnSpc>
              <a:spcBef>
                <a:spcPts val="3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1528763" indent="-1528763"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528763" indent="-1528763"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898525" indent="-898525"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069975" indent="-1069975"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endParaRPr lang="en-US" altLang="zh-TW" sz="2400" b="1" dirty="0" smtClean="0">
              <a:latin typeface="Garamond" panose="02020404030301010803" pitchFamily="18" charset="0"/>
              <a:ea typeface="標楷體" pitchFamily="65" charset="-120"/>
            </a:endParaRPr>
          </a:p>
          <a:p>
            <a:pPr marL="1069975" indent="-1069975" eaLnBrk="1" hangingPunct="1">
              <a:lnSpc>
                <a:spcPts val="3000"/>
              </a:lnSpc>
              <a:spcBef>
                <a:spcPts val="3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736600" indent="-736600" eaLnBrk="1" hangingPunct="1">
              <a:lnSpc>
                <a:spcPts val="3000"/>
              </a:lnSpc>
              <a:spcBef>
                <a:spcPts val="3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736600" indent="-736600" eaLnBrk="1" hangingPunct="1">
              <a:lnSpc>
                <a:spcPts val="3000"/>
              </a:lnSpc>
              <a:spcBef>
                <a:spcPts val="3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endParaRPr lang="en-US" altLang="zh-TW" sz="2400" b="1" dirty="0" smtClean="0">
              <a:latin typeface="Garamond" panose="02020404030301010803" pitchFamily="18" charset="0"/>
              <a:ea typeface="標楷體" pitchFamily="65" charset="-120"/>
            </a:endParaRPr>
          </a:p>
          <a:p>
            <a:pPr marL="736600" indent="-736600" eaLnBrk="1" hangingPunct="1">
              <a:lnSpc>
                <a:spcPts val="3000"/>
              </a:lnSpc>
              <a:spcBef>
                <a:spcPts val="300"/>
              </a:spcBef>
              <a:buFont typeface="Wingdings" panose="05000000000000000000" pitchFamily="2" charset="2"/>
              <a:buNone/>
              <a:defRPr/>
            </a:pPr>
            <a:r>
              <a:rPr lang="zh-TW" altLang="en-US" sz="2400" dirty="0" smtClean="0">
                <a:latin typeface="Garamond" panose="02020404030301010803" pitchFamily="18" charset="0"/>
                <a:ea typeface="標楷體" pitchFamily="65" charset="-120"/>
              </a:rPr>
              <a:t> </a:t>
            </a:r>
            <a:endParaRPr lang="en-US" altLang="zh-TW" sz="2400"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217B0995-702D-4A2C-9EE8-911932112EBB}" type="slidenum">
              <a:rPr lang="zh-TW" altLang="en-US" smtClean="0"/>
              <a:pPr>
                <a:defRPr/>
              </a:pPr>
              <a:t>24</a:t>
            </a:fld>
            <a:endParaRPr lang="en-US" altLang="zh-TW"/>
          </a:p>
        </p:txBody>
      </p:sp>
      <p:sp>
        <p:nvSpPr>
          <p:cNvPr id="45060" name="Rectangle 2"/>
          <p:cNvSpPr>
            <a:spLocks noGrp="1"/>
          </p:cNvSpPr>
          <p:nvPr>
            <p:ph type="title" idx="4294967295"/>
          </p:nvPr>
        </p:nvSpPr>
        <p:spPr>
          <a:xfrm>
            <a:off x="250825" y="0"/>
            <a:ext cx="8893175" cy="12192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2.</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職業安全衛生設施規則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防護具</a:t>
            </a:r>
          </a:p>
        </p:txBody>
      </p:sp>
      <p:pic>
        <p:nvPicPr>
          <p:cNvPr id="45061"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5184775"/>
            <a:ext cx="16383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197475"/>
            <a:ext cx="1660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265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3.</a:t>
            </a:r>
            <a:r>
              <a:rPr lang="zh-TW" altLang="en-US" sz="3800" dirty="0" smtClean="0">
                <a:solidFill>
                  <a:srgbClr val="0000FF"/>
                </a:solidFill>
                <a:latin typeface="華康勘亭流" panose="03000809000000000000" pitchFamily="65" charset="-120"/>
                <a:ea typeface="華康勘亭流" panose="03000809000000000000" pitchFamily="65" charset="-120"/>
              </a:rPr>
              <a:t>壓力容器分類</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97055E4C-E1D7-4556-978E-27CCAC46517B}" type="slidenum">
              <a:rPr lang="zh-TW" altLang="en-US" smtClean="0"/>
              <a:pPr>
                <a:defRPr/>
              </a:pPr>
              <a:t>25</a:t>
            </a:fld>
            <a:endParaRPr lang="en-US" altLang="zh-TW"/>
          </a:p>
        </p:txBody>
      </p:sp>
      <p:grpSp>
        <p:nvGrpSpPr>
          <p:cNvPr id="3" name="群組 2"/>
          <p:cNvGrpSpPr/>
          <p:nvPr/>
        </p:nvGrpSpPr>
        <p:grpSpPr>
          <a:xfrm>
            <a:off x="395536" y="1549716"/>
            <a:ext cx="8667750" cy="5316007"/>
            <a:chOff x="447361" y="620588"/>
            <a:chExt cx="8667750" cy="6281148"/>
          </a:xfrm>
        </p:grpSpPr>
        <p:sp>
          <p:nvSpPr>
            <p:cNvPr id="22" name="AutoShape 36"/>
            <p:cNvSpPr>
              <a:spLocks noChangeArrowheads="1"/>
            </p:cNvSpPr>
            <p:nvPr/>
          </p:nvSpPr>
          <p:spPr bwMode="auto">
            <a:xfrm>
              <a:off x="907736" y="1268288"/>
              <a:ext cx="2808287" cy="1223963"/>
            </a:xfrm>
            <a:prstGeom prst="roundRect">
              <a:avLst>
                <a:gd name="adj" fmla="val 16667"/>
              </a:avLst>
            </a:prstGeom>
            <a:solidFill>
              <a:srgbClr val="FF99CC"/>
            </a:solidFill>
            <a:ln w="9525">
              <a:solidFill>
                <a:schemeClr val="tx1"/>
              </a:solidFill>
              <a:round/>
              <a:headEnd/>
              <a:tailEnd/>
            </a:ln>
          </p:spPr>
          <p:txBody>
            <a:bodyPr wrap="none" anchor="ctr"/>
            <a:lstStyle/>
            <a:p>
              <a:endParaRPr lang="zh-TW" altLang="en-US"/>
            </a:p>
          </p:txBody>
        </p:sp>
        <p:sp>
          <p:nvSpPr>
            <p:cNvPr id="23" name="Text Box 6"/>
            <p:cNvSpPr txBox="1">
              <a:spLocks noChangeArrowheads="1"/>
            </p:cNvSpPr>
            <p:nvPr/>
          </p:nvSpPr>
          <p:spPr bwMode="auto">
            <a:xfrm>
              <a:off x="979173" y="1555626"/>
              <a:ext cx="2736850" cy="579437"/>
            </a:xfrm>
            <a:prstGeom prst="rect">
              <a:avLst/>
            </a:prstGeom>
            <a:noFill/>
            <a:ln w="9525">
              <a:noFill/>
              <a:miter lim="800000"/>
              <a:headEnd/>
              <a:tailEnd/>
            </a:ln>
          </p:spPr>
          <p:txBody>
            <a:bodyPr>
              <a:spAutoFit/>
            </a:bodyPr>
            <a:lstStyle/>
            <a:p>
              <a:pPr>
                <a:spcBef>
                  <a:spcPct val="50000"/>
                </a:spcBef>
              </a:pPr>
              <a:r>
                <a:rPr lang="zh-TW" altLang="en-US" sz="3200" b="1">
                  <a:ea typeface="標楷體" pitchFamily="65" charset="-120"/>
                </a:rPr>
                <a:t>具壓力之容器</a:t>
              </a:r>
            </a:p>
          </p:txBody>
        </p:sp>
        <p:sp>
          <p:nvSpPr>
            <p:cNvPr id="24" name="Oval 8"/>
            <p:cNvSpPr>
              <a:spLocks noChangeArrowheads="1"/>
            </p:cNvSpPr>
            <p:nvPr/>
          </p:nvSpPr>
          <p:spPr bwMode="auto">
            <a:xfrm>
              <a:off x="4219261" y="1339726"/>
              <a:ext cx="1296987" cy="1296987"/>
            </a:xfrm>
            <a:prstGeom prst="ellipse">
              <a:avLst/>
            </a:prstGeom>
            <a:solidFill>
              <a:srgbClr val="FF3300"/>
            </a:solidFill>
            <a:ln w="9525">
              <a:solidFill>
                <a:schemeClr val="tx1"/>
              </a:solidFill>
              <a:round/>
              <a:headEnd/>
              <a:tailEnd/>
            </a:ln>
          </p:spPr>
          <p:txBody>
            <a:bodyPr wrap="none" anchor="ctr"/>
            <a:lstStyle/>
            <a:p>
              <a:endParaRPr lang="zh-TW" altLang="en-US"/>
            </a:p>
          </p:txBody>
        </p:sp>
        <p:sp>
          <p:nvSpPr>
            <p:cNvPr id="25" name="Oval 9"/>
            <p:cNvSpPr>
              <a:spLocks noChangeArrowheads="1"/>
            </p:cNvSpPr>
            <p:nvPr/>
          </p:nvSpPr>
          <p:spPr bwMode="auto">
            <a:xfrm>
              <a:off x="1050611" y="2779588"/>
              <a:ext cx="2592387" cy="865188"/>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26" name="Text Box 10"/>
            <p:cNvSpPr txBox="1">
              <a:spLocks noChangeArrowheads="1"/>
            </p:cNvSpPr>
            <p:nvPr/>
          </p:nvSpPr>
          <p:spPr bwMode="auto">
            <a:xfrm>
              <a:off x="4219261" y="1700088"/>
              <a:ext cx="1296987" cy="519113"/>
            </a:xfrm>
            <a:prstGeom prst="rect">
              <a:avLst/>
            </a:prstGeom>
            <a:noFill/>
            <a:ln w="9525">
              <a:noFill/>
              <a:miter lim="800000"/>
              <a:headEnd/>
              <a:tailEnd/>
            </a:ln>
          </p:spPr>
          <p:txBody>
            <a:bodyPr>
              <a:spAutoFit/>
            </a:bodyPr>
            <a:lstStyle/>
            <a:p>
              <a:pPr>
                <a:spcBef>
                  <a:spcPct val="50000"/>
                </a:spcBef>
              </a:pPr>
              <a:r>
                <a:rPr lang="zh-TW" altLang="en-US" sz="2800" b="1">
                  <a:ea typeface="標楷體" pitchFamily="65" charset="-120"/>
                </a:rPr>
                <a:t>鍋爐類</a:t>
              </a:r>
            </a:p>
          </p:txBody>
        </p:sp>
        <p:sp>
          <p:nvSpPr>
            <p:cNvPr id="27" name="Text Box 11"/>
            <p:cNvSpPr txBox="1">
              <a:spLocks noChangeArrowheads="1"/>
            </p:cNvSpPr>
            <p:nvPr/>
          </p:nvSpPr>
          <p:spPr bwMode="auto">
            <a:xfrm>
              <a:off x="1410973" y="2924051"/>
              <a:ext cx="2016125" cy="519112"/>
            </a:xfrm>
            <a:prstGeom prst="rect">
              <a:avLst/>
            </a:prstGeom>
            <a:noFill/>
            <a:ln w="9525">
              <a:noFill/>
              <a:miter lim="800000"/>
              <a:headEnd/>
              <a:tailEnd/>
            </a:ln>
          </p:spPr>
          <p:txBody>
            <a:bodyPr>
              <a:spAutoFit/>
            </a:bodyPr>
            <a:lstStyle/>
            <a:p>
              <a:pPr>
                <a:spcBef>
                  <a:spcPct val="50000"/>
                </a:spcBef>
              </a:pPr>
              <a:r>
                <a:rPr lang="zh-TW" altLang="en-US" sz="2800" b="1">
                  <a:ea typeface="標楷體" pitchFamily="65" charset="-120"/>
                </a:rPr>
                <a:t>壓力容器類</a:t>
              </a:r>
            </a:p>
          </p:txBody>
        </p:sp>
        <p:sp>
          <p:nvSpPr>
            <p:cNvPr id="28" name="AutoShape 12"/>
            <p:cNvSpPr>
              <a:spLocks noChangeArrowheads="1"/>
            </p:cNvSpPr>
            <p:nvPr/>
          </p:nvSpPr>
          <p:spPr bwMode="auto">
            <a:xfrm>
              <a:off x="3716023" y="1915988"/>
              <a:ext cx="431800" cy="215900"/>
            </a:xfrm>
            <a:prstGeom prst="rightArrow">
              <a:avLst>
                <a:gd name="adj1" fmla="val 50000"/>
                <a:gd name="adj2" fmla="val 50000"/>
              </a:avLst>
            </a:prstGeom>
            <a:solidFill>
              <a:srgbClr val="FFFF00"/>
            </a:solidFill>
            <a:ln w="9525">
              <a:solidFill>
                <a:schemeClr val="tx1"/>
              </a:solidFill>
              <a:miter lim="800000"/>
              <a:headEnd/>
              <a:tailEnd/>
            </a:ln>
          </p:spPr>
          <p:txBody>
            <a:bodyPr wrap="none" anchor="ctr"/>
            <a:lstStyle/>
            <a:p>
              <a:endParaRPr lang="zh-TW" altLang="en-US"/>
            </a:p>
          </p:txBody>
        </p:sp>
        <p:sp>
          <p:nvSpPr>
            <p:cNvPr id="29" name="AutoShape 13"/>
            <p:cNvSpPr>
              <a:spLocks noChangeArrowheads="1"/>
            </p:cNvSpPr>
            <p:nvPr/>
          </p:nvSpPr>
          <p:spPr bwMode="auto">
            <a:xfrm>
              <a:off x="2274573" y="2492251"/>
              <a:ext cx="144463" cy="287337"/>
            </a:xfrm>
            <a:prstGeom prst="downArrow">
              <a:avLst>
                <a:gd name="adj1" fmla="val 50000"/>
                <a:gd name="adj2" fmla="val 49725"/>
              </a:avLst>
            </a:prstGeom>
            <a:solidFill>
              <a:schemeClr val="accent1"/>
            </a:solidFill>
            <a:ln w="9525">
              <a:solidFill>
                <a:schemeClr val="tx1"/>
              </a:solidFill>
              <a:miter lim="800000"/>
              <a:headEnd/>
              <a:tailEnd/>
            </a:ln>
          </p:spPr>
          <p:txBody>
            <a:bodyPr vert="eaVert" wrap="none" anchor="ctr"/>
            <a:lstStyle/>
            <a:p>
              <a:endParaRPr lang="zh-TW" altLang="en-US"/>
            </a:p>
          </p:txBody>
        </p:sp>
        <p:sp>
          <p:nvSpPr>
            <p:cNvPr id="30" name="Text Box 14"/>
            <p:cNvSpPr txBox="1">
              <a:spLocks noChangeArrowheads="1"/>
            </p:cNvSpPr>
            <p:nvPr/>
          </p:nvSpPr>
          <p:spPr bwMode="auto">
            <a:xfrm>
              <a:off x="5732148" y="1268288"/>
              <a:ext cx="1727200" cy="528638"/>
            </a:xfrm>
            <a:prstGeom prst="rect">
              <a:avLst/>
            </a:prstGeom>
            <a:solidFill>
              <a:srgbClr val="FF3399"/>
            </a:solidFill>
            <a:ln w="9525">
              <a:solidFill>
                <a:srgbClr val="FF0066"/>
              </a:solidFill>
              <a:miter lim="800000"/>
              <a:headEnd/>
              <a:tailEnd/>
            </a:ln>
          </p:spPr>
          <p:txBody>
            <a:bodyPr>
              <a:spAutoFit/>
            </a:bodyPr>
            <a:lstStyle/>
            <a:p>
              <a:pPr>
                <a:spcBef>
                  <a:spcPct val="50000"/>
                </a:spcBef>
              </a:pPr>
              <a:r>
                <a:rPr lang="zh-TW" altLang="en-US" sz="2800" b="1">
                  <a:ea typeface="標楷體" pitchFamily="65" charset="-120"/>
                </a:rPr>
                <a:t>大型鍋爐</a:t>
              </a:r>
            </a:p>
          </p:txBody>
        </p:sp>
        <p:sp>
          <p:nvSpPr>
            <p:cNvPr id="31" name="Text Box 15"/>
            <p:cNvSpPr txBox="1">
              <a:spLocks noChangeArrowheads="1"/>
            </p:cNvSpPr>
            <p:nvPr/>
          </p:nvSpPr>
          <p:spPr bwMode="auto">
            <a:xfrm>
              <a:off x="5732148" y="2131888"/>
              <a:ext cx="1727200" cy="528638"/>
            </a:xfrm>
            <a:prstGeom prst="rect">
              <a:avLst/>
            </a:prstGeom>
            <a:solidFill>
              <a:srgbClr val="FFCC99"/>
            </a:solidFill>
            <a:ln w="9525">
              <a:solidFill>
                <a:srgbClr val="FFCC99"/>
              </a:solidFill>
              <a:miter lim="800000"/>
              <a:headEnd/>
              <a:tailEnd/>
            </a:ln>
          </p:spPr>
          <p:txBody>
            <a:bodyPr>
              <a:spAutoFit/>
            </a:bodyPr>
            <a:lstStyle/>
            <a:p>
              <a:pPr>
                <a:spcBef>
                  <a:spcPct val="50000"/>
                </a:spcBef>
              </a:pPr>
              <a:r>
                <a:rPr lang="zh-TW" altLang="en-US" sz="2800" b="1">
                  <a:ea typeface="標楷體" pitchFamily="65" charset="-120"/>
                </a:rPr>
                <a:t>小型鍋爐</a:t>
              </a:r>
            </a:p>
          </p:txBody>
        </p:sp>
        <p:sp>
          <p:nvSpPr>
            <p:cNvPr id="32" name="Text Box 18"/>
            <p:cNvSpPr txBox="1">
              <a:spLocks noChangeArrowheads="1"/>
            </p:cNvSpPr>
            <p:nvPr/>
          </p:nvSpPr>
          <p:spPr bwMode="auto">
            <a:xfrm>
              <a:off x="1757643" y="3980949"/>
              <a:ext cx="615553" cy="2920787"/>
            </a:xfrm>
            <a:prstGeom prst="rect">
              <a:avLst/>
            </a:prstGeom>
            <a:solidFill>
              <a:srgbClr val="00FFFF"/>
            </a:solidFill>
            <a:ln w="9525">
              <a:noFill/>
              <a:miter lim="800000"/>
              <a:headEnd/>
              <a:tailEnd/>
            </a:ln>
          </p:spPr>
          <p:txBody>
            <a:bodyPr vert="eaVert" wrap="square">
              <a:spAutoFit/>
            </a:bodyPr>
            <a:lstStyle/>
            <a:p>
              <a:pPr>
                <a:spcBef>
                  <a:spcPct val="50000"/>
                </a:spcBef>
              </a:pPr>
              <a:r>
                <a:rPr lang="zh-TW" altLang="en-US" sz="2800" b="1" spc="-200" dirty="0">
                  <a:ea typeface="標楷體" pitchFamily="65" charset="-120"/>
                </a:rPr>
                <a:t>第一種壓力容器</a:t>
              </a:r>
            </a:p>
          </p:txBody>
        </p:sp>
        <p:sp>
          <p:nvSpPr>
            <p:cNvPr id="33" name="Text Box 19"/>
            <p:cNvSpPr txBox="1">
              <a:spLocks noChangeArrowheads="1"/>
            </p:cNvSpPr>
            <p:nvPr/>
          </p:nvSpPr>
          <p:spPr bwMode="auto">
            <a:xfrm>
              <a:off x="2707133" y="3947059"/>
              <a:ext cx="615553" cy="2954677"/>
            </a:xfrm>
            <a:prstGeom prst="rect">
              <a:avLst/>
            </a:prstGeom>
            <a:solidFill>
              <a:srgbClr val="FFFF99"/>
            </a:solidFill>
            <a:ln w="9525">
              <a:solidFill>
                <a:srgbClr val="FFFF99"/>
              </a:solidFill>
              <a:miter lim="800000"/>
              <a:headEnd/>
              <a:tailEnd/>
            </a:ln>
          </p:spPr>
          <p:txBody>
            <a:bodyPr vert="eaVert" wrap="square">
              <a:spAutoFit/>
            </a:bodyPr>
            <a:lstStyle/>
            <a:p>
              <a:pPr>
                <a:spcBef>
                  <a:spcPct val="50000"/>
                </a:spcBef>
              </a:pPr>
              <a:r>
                <a:rPr lang="zh-TW" altLang="en-US" sz="2800" b="1" spc="-200" dirty="0">
                  <a:ea typeface="標楷體" pitchFamily="65" charset="-120"/>
                </a:rPr>
                <a:t>第二種壓力容器</a:t>
              </a:r>
            </a:p>
          </p:txBody>
        </p:sp>
        <p:sp>
          <p:nvSpPr>
            <p:cNvPr id="34" name="Text Box 20"/>
            <p:cNvSpPr txBox="1">
              <a:spLocks noChangeArrowheads="1"/>
            </p:cNvSpPr>
            <p:nvPr/>
          </p:nvSpPr>
          <p:spPr bwMode="auto">
            <a:xfrm>
              <a:off x="4286333" y="3932113"/>
              <a:ext cx="615553" cy="2736850"/>
            </a:xfrm>
            <a:prstGeom prst="rect">
              <a:avLst/>
            </a:prstGeom>
            <a:solidFill>
              <a:srgbClr val="FFFF00"/>
            </a:solidFill>
            <a:ln w="9525">
              <a:noFill/>
              <a:miter lim="800000"/>
              <a:headEnd/>
              <a:tailEnd/>
            </a:ln>
          </p:spPr>
          <p:txBody>
            <a:bodyPr vert="eaVert" wrap="square">
              <a:spAutoFit/>
            </a:bodyPr>
            <a:lstStyle/>
            <a:p>
              <a:pPr>
                <a:spcBef>
                  <a:spcPct val="50000"/>
                </a:spcBef>
              </a:pPr>
              <a:r>
                <a:rPr lang="zh-TW" altLang="en-US" sz="2800" dirty="0">
                  <a:ea typeface="標楷體" pitchFamily="65" charset="-120"/>
                </a:rPr>
                <a:t>高壓氣體容器</a:t>
              </a:r>
            </a:p>
          </p:txBody>
        </p:sp>
        <p:sp>
          <p:nvSpPr>
            <p:cNvPr id="35" name="Line 21"/>
            <p:cNvSpPr>
              <a:spLocks noChangeShapeType="1"/>
            </p:cNvSpPr>
            <p:nvPr/>
          </p:nvSpPr>
          <p:spPr bwMode="auto">
            <a:xfrm flipH="1">
              <a:off x="2058673" y="3644776"/>
              <a:ext cx="73025" cy="360362"/>
            </a:xfrm>
            <a:prstGeom prst="line">
              <a:avLst/>
            </a:prstGeom>
            <a:noFill/>
            <a:ln w="38100">
              <a:solidFill>
                <a:schemeClr val="tx1"/>
              </a:solidFill>
              <a:round/>
              <a:headEnd/>
              <a:tailEnd type="triangle" w="med" len="med"/>
            </a:ln>
          </p:spPr>
          <p:txBody>
            <a:bodyPr/>
            <a:lstStyle/>
            <a:p>
              <a:endParaRPr lang="zh-TW" altLang="en-US"/>
            </a:p>
          </p:txBody>
        </p:sp>
        <p:sp>
          <p:nvSpPr>
            <p:cNvPr id="36" name="Line 22"/>
            <p:cNvSpPr>
              <a:spLocks noChangeShapeType="1"/>
            </p:cNvSpPr>
            <p:nvPr/>
          </p:nvSpPr>
          <p:spPr bwMode="auto">
            <a:xfrm>
              <a:off x="2995298" y="3644776"/>
              <a:ext cx="0" cy="360362"/>
            </a:xfrm>
            <a:prstGeom prst="line">
              <a:avLst/>
            </a:prstGeom>
            <a:noFill/>
            <a:ln w="38100">
              <a:solidFill>
                <a:schemeClr val="tx1"/>
              </a:solidFill>
              <a:round/>
              <a:headEnd/>
              <a:tailEnd type="triangle" w="med" len="med"/>
            </a:ln>
          </p:spPr>
          <p:txBody>
            <a:bodyPr/>
            <a:lstStyle/>
            <a:p>
              <a:endParaRPr lang="zh-TW" altLang="en-US"/>
            </a:p>
          </p:txBody>
        </p:sp>
        <p:sp>
          <p:nvSpPr>
            <p:cNvPr id="37" name="Line 23"/>
            <p:cNvSpPr>
              <a:spLocks noChangeShapeType="1"/>
            </p:cNvSpPr>
            <p:nvPr/>
          </p:nvSpPr>
          <p:spPr bwMode="auto">
            <a:xfrm>
              <a:off x="3571561" y="3428876"/>
              <a:ext cx="792162" cy="576262"/>
            </a:xfrm>
            <a:prstGeom prst="line">
              <a:avLst/>
            </a:prstGeom>
            <a:noFill/>
            <a:ln w="38100">
              <a:solidFill>
                <a:schemeClr val="tx1"/>
              </a:solidFill>
              <a:round/>
              <a:headEnd/>
              <a:tailEnd type="triangle" w="med" len="med"/>
            </a:ln>
          </p:spPr>
          <p:txBody>
            <a:bodyPr/>
            <a:lstStyle/>
            <a:p>
              <a:endParaRPr lang="zh-TW" altLang="en-US"/>
            </a:p>
          </p:txBody>
        </p:sp>
        <p:sp>
          <p:nvSpPr>
            <p:cNvPr id="38" name="Text Box 25"/>
            <p:cNvSpPr txBox="1">
              <a:spLocks noChangeArrowheads="1"/>
            </p:cNvSpPr>
            <p:nvPr/>
          </p:nvSpPr>
          <p:spPr bwMode="auto">
            <a:xfrm>
              <a:off x="5040396" y="3212182"/>
              <a:ext cx="615553" cy="3511552"/>
            </a:xfrm>
            <a:prstGeom prst="rect">
              <a:avLst/>
            </a:prstGeom>
            <a:solidFill>
              <a:srgbClr val="33CC33"/>
            </a:solidFill>
            <a:ln w="9525">
              <a:noFill/>
              <a:miter lim="800000"/>
              <a:headEnd/>
              <a:tailEnd/>
            </a:ln>
          </p:spPr>
          <p:txBody>
            <a:bodyPr vert="eaVert" wrap="square">
              <a:spAutoFit/>
            </a:bodyPr>
            <a:lstStyle/>
            <a:p>
              <a:r>
                <a:rPr lang="zh-TW" altLang="en-US" sz="2800" dirty="0">
                  <a:ea typeface="標楷體" pitchFamily="65" charset="-120"/>
                </a:rPr>
                <a:t>高壓氣體特定設備</a:t>
              </a:r>
            </a:p>
          </p:txBody>
        </p:sp>
        <p:sp>
          <p:nvSpPr>
            <p:cNvPr id="39" name="Line 26"/>
            <p:cNvSpPr>
              <a:spLocks noChangeShapeType="1"/>
            </p:cNvSpPr>
            <p:nvPr/>
          </p:nvSpPr>
          <p:spPr bwMode="auto">
            <a:xfrm>
              <a:off x="3571561" y="3212976"/>
              <a:ext cx="1439862" cy="503237"/>
            </a:xfrm>
            <a:prstGeom prst="line">
              <a:avLst/>
            </a:prstGeom>
            <a:noFill/>
            <a:ln w="38100">
              <a:solidFill>
                <a:schemeClr val="tx1"/>
              </a:solidFill>
              <a:round/>
              <a:headEnd/>
              <a:tailEnd type="triangle" w="med" len="med"/>
            </a:ln>
          </p:spPr>
          <p:txBody>
            <a:bodyPr/>
            <a:lstStyle/>
            <a:p>
              <a:endParaRPr lang="zh-TW" altLang="en-US"/>
            </a:p>
          </p:txBody>
        </p:sp>
        <p:sp>
          <p:nvSpPr>
            <p:cNvPr id="40" name="Oval 27"/>
            <p:cNvSpPr>
              <a:spLocks noChangeArrowheads="1"/>
            </p:cNvSpPr>
            <p:nvPr/>
          </p:nvSpPr>
          <p:spPr bwMode="auto">
            <a:xfrm>
              <a:off x="4039078" y="3058988"/>
              <a:ext cx="2009727" cy="3691482"/>
            </a:xfrm>
            <a:prstGeom prst="ellipse">
              <a:avLst/>
            </a:prstGeom>
            <a:noFill/>
            <a:ln w="25400">
              <a:solidFill>
                <a:srgbClr val="FF0000"/>
              </a:solidFill>
              <a:round/>
              <a:headEnd/>
              <a:tailEnd/>
            </a:ln>
          </p:spPr>
          <p:txBody>
            <a:bodyPr wrap="none" anchor="ctr"/>
            <a:lstStyle/>
            <a:p>
              <a:endParaRPr lang="zh-TW" altLang="en-US"/>
            </a:p>
          </p:txBody>
        </p:sp>
        <p:sp>
          <p:nvSpPr>
            <p:cNvPr id="41" name="AutoShape 29"/>
            <p:cNvSpPr>
              <a:spLocks noChangeArrowheads="1"/>
            </p:cNvSpPr>
            <p:nvPr/>
          </p:nvSpPr>
          <p:spPr bwMode="auto">
            <a:xfrm>
              <a:off x="5875023" y="3139951"/>
              <a:ext cx="3240088" cy="1008062"/>
            </a:xfrm>
            <a:prstGeom prst="wedgeRoundRectCallout">
              <a:avLst>
                <a:gd name="adj1" fmla="val -54949"/>
                <a:gd name="adj2" fmla="val 81338"/>
                <a:gd name="adj3" fmla="val 16667"/>
              </a:avLst>
            </a:prstGeom>
            <a:solidFill>
              <a:schemeClr val="bg1"/>
            </a:solidFill>
            <a:ln w="9525">
              <a:solidFill>
                <a:schemeClr val="tx1"/>
              </a:solidFill>
              <a:miter lim="800000"/>
              <a:headEnd/>
              <a:tailEnd/>
            </a:ln>
          </p:spPr>
          <p:txBody>
            <a:bodyPr/>
            <a:lstStyle/>
            <a:p>
              <a:pPr algn="ctr"/>
              <a:r>
                <a:rPr lang="zh-TW" altLang="en-US" sz="2800" dirty="0">
                  <a:solidFill>
                    <a:srgbClr val="FF3300"/>
                  </a:solidFill>
                  <a:ea typeface="標楷體" pitchFamily="65" charset="-120"/>
                </a:rPr>
                <a:t>另以高壓氣體安全相關法規辦理</a:t>
              </a:r>
            </a:p>
          </p:txBody>
        </p:sp>
        <p:sp>
          <p:nvSpPr>
            <p:cNvPr id="42" name="Text Box 30"/>
            <p:cNvSpPr txBox="1">
              <a:spLocks noChangeArrowheads="1"/>
            </p:cNvSpPr>
            <p:nvPr/>
          </p:nvSpPr>
          <p:spPr bwMode="auto">
            <a:xfrm>
              <a:off x="618811" y="4436938"/>
              <a:ext cx="895350" cy="519113"/>
            </a:xfrm>
            <a:prstGeom prst="rect">
              <a:avLst/>
            </a:prstGeom>
            <a:solidFill>
              <a:srgbClr val="00CCFF"/>
            </a:solidFill>
            <a:ln w="9525">
              <a:noFill/>
              <a:miter lim="800000"/>
              <a:headEnd/>
              <a:tailEnd/>
            </a:ln>
          </p:spPr>
          <p:txBody>
            <a:bodyPr wrap="none">
              <a:spAutoFit/>
            </a:bodyPr>
            <a:lstStyle/>
            <a:p>
              <a:r>
                <a:rPr lang="zh-TW" altLang="en-US" sz="2800" b="1">
                  <a:ea typeface="標楷體" pitchFamily="65" charset="-120"/>
                </a:rPr>
                <a:t>大型</a:t>
              </a:r>
            </a:p>
          </p:txBody>
        </p:sp>
        <p:sp>
          <p:nvSpPr>
            <p:cNvPr id="43" name="Text Box 31"/>
            <p:cNvSpPr txBox="1">
              <a:spLocks noChangeArrowheads="1"/>
            </p:cNvSpPr>
            <p:nvPr/>
          </p:nvSpPr>
          <p:spPr bwMode="auto">
            <a:xfrm>
              <a:off x="618811" y="5371976"/>
              <a:ext cx="895350" cy="519112"/>
            </a:xfrm>
            <a:prstGeom prst="rect">
              <a:avLst/>
            </a:prstGeom>
            <a:solidFill>
              <a:srgbClr val="CCFFFF"/>
            </a:solidFill>
            <a:ln w="9525">
              <a:noFill/>
              <a:miter lim="800000"/>
              <a:headEnd/>
              <a:tailEnd/>
            </a:ln>
          </p:spPr>
          <p:txBody>
            <a:bodyPr wrap="none">
              <a:spAutoFit/>
            </a:bodyPr>
            <a:lstStyle/>
            <a:p>
              <a:r>
                <a:rPr lang="zh-TW" altLang="en-US" sz="2800" b="1">
                  <a:ea typeface="標楷體" pitchFamily="65" charset="-120"/>
                </a:rPr>
                <a:t>小型</a:t>
              </a:r>
            </a:p>
          </p:txBody>
        </p:sp>
        <p:sp>
          <p:nvSpPr>
            <p:cNvPr id="44" name="AutoShape 34"/>
            <p:cNvSpPr>
              <a:spLocks/>
            </p:cNvSpPr>
            <p:nvPr/>
          </p:nvSpPr>
          <p:spPr bwMode="auto">
            <a:xfrm>
              <a:off x="1482411" y="4652838"/>
              <a:ext cx="287337" cy="1008063"/>
            </a:xfrm>
            <a:prstGeom prst="rightBrace">
              <a:avLst>
                <a:gd name="adj1" fmla="val 29236"/>
                <a:gd name="adj2" fmla="val 50000"/>
              </a:avLst>
            </a:prstGeom>
            <a:noFill/>
            <a:ln w="38100">
              <a:solidFill>
                <a:schemeClr val="tx1"/>
              </a:solidFill>
              <a:round/>
              <a:headEnd/>
              <a:tailEnd/>
            </a:ln>
          </p:spPr>
          <p:txBody>
            <a:bodyPr wrap="none" anchor="ctr"/>
            <a:lstStyle/>
            <a:p>
              <a:endParaRPr lang="zh-TW" altLang="en-US"/>
            </a:p>
          </p:txBody>
        </p:sp>
        <p:sp>
          <p:nvSpPr>
            <p:cNvPr id="45" name="AutoShape 35"/>
            <p:cNvSpPr>
              <a:spLocks/>
            </p:cNvSpPr>
            <p:nvPr/>
          </p:nvSpPr>
          <p:spPr bwMode="auto">
            <a:xfrm>
              <a:off x="5516248" y="1412751"/>
              <a:ext cx="215900" cy="1079500"/>
            </a:xfrm>
            <a:prstGeom prst="leftBrace">
              <a:avLst>
                <a:gd name="adj1" fmla="val 41667"/>
                <a:gd name="adj2" fmla="val 50000"/>
              </a:avLst>
            </a:prstGeom>
            <a:noFill/>
            <a:ln w="38100">
              <a:solidFill>
                <a:schemeClr val="tx1"/>
              </a:solidFill>
              <a:round/>
              <a:headEnd/>
              <a:tailEnd/>
            </a:ln>
          </p:spPr>
          <p:txBody>
            <a:bodyPr wrap="none" anchor="ctr"/>
            <a:lstStyle/>
            <a:p>
              <a:endParaRPr lang="zh-TW" altLang="en-US"/>
            </a:p>
          </p:txBody>
        </p:sp>
        <p:sp>
          <p:nvSpPr>
            <p:cNvPr id="46" name="矩形 44"/>
            <p:cNvSpPr>
              <a:spLocks noChangeArrowheads="1"/>
            </p:cNvSpPr>
            <p:nvPr/>
          </p:nvSpPr>
          <p:spPr bwMode="auto">
            <a:xfrm>
              <a:off x="447361" y="620588"/>
              <a:ext cx="6888424" cy="618213"/>
            </a:xfrm>
            <a:prstGeom prst="rect">
              <a:avLst/>
            </a:prstGeom>
            <a:noFill/>
            <a:ln w="9525">
              <a:noFill/>
              <a:miter lim="800000"/>
              <a:headEnd/>
              <a:tailEnd/>
            </a:ln>
          </p:spPr>
          <p:txBody>
            <a:bodyPr wrap="none">
              <a:spAutoFit/>
            </a:bodyPr>
            <a:lstStyle/>
            <a:p>
              <a:r>
                <a:rPr lang="zh-TW" altLang="en-US" sz="2800" b="1" dirty="0">
                  <a:solidFill>
                    <a:srgbClr val="0000FF"/>
                  </a:solidFill>
                  <a:effectLst>
                    <a:outerShdw blurRad="38100" dist="38100" dir="2700000" algn="tl">
                      <a:srgbClr val="000000">
                        <a:alpha val="43137"/>
                      </a:srgbClr>
                    </a:outerShdw>
                  </a:effectLst>
                  <a:ea typeface="標楷體" pitchFamily="65" charset="-120"/>
                </a:rPr>
                <a:t>鍋爐及壓力容器之分類及管理</a:t>
              </a:r>
              <a:r>
                <a:rPr lang="en-US" altLang="zh-TW" sz="2800" b="1" dirty="0">
                  <a:solidFill>
                    <a:srgbClr val="0000FF"/>
                  </a:solidFill>
                  <a:effectLst>
                    <a:outerShdw blurRad="38100" dist="38100" dir="2700000" algn="tl">
                      <a:srgbClr val="000000">
                        <a:alpha val="43137"/>
                      </a:srgbClr>
                    </a:outerShdw>
                  </a:effectLst>
                  <a:ea typeface="標楷體" pitchFamily="65" charset="-120"/>
                </a:rPr>
                <a:t>(</a:t>
              </a:r>
              <a:r>
                <a:rPr lang="zh-TW" altLang="en-US" sz="2800" b="1" dirty="0">
                  <a:solidFill>
                    <a:srgbClr val="0000FF"/>
                  </a:solidFill>
                  <a:effectLst>
                    <a:outerShdw blurRad="38100" dist="38100" dir="2700000" algn="tl">
                      <a:srgbClr val="000000">
                        <a:alpha val="43137"/>
                      </a:srgbClr>
                    </a:outerShdw>
                  </a:effectLst>
                  <a:ea typeface="標楷體" pitchFamily="65" charset="-120"/>
                </a:rPr>
                <a:t>差異性說明</a:t>
              </a:r>
              <a:r>
                <a:rPr lang="en-US" altLang="zh-TW" sz="2800" b="1" dirty="0">
                  <a:solidFill>
                    <a:srgbClr val="0000FF"/>
                  </a:solidFill>
                  <a:effectLst>
                    <a:outerShdw blurRad="38100" dist="38100" dir="2700000" algn="tl">
                      <a:srgbClr val="000000">
                        <a:alpha val="43137"/>
                      </a:srgbClr>
                    </a:outerShdw>
                  </a:effectLst>
                  <a:ea typeface="標楷體" pitchFamily="65" charset="-120"/>
                </a:rPr>
                <a:t>)</a:t>
              </a:r>
              <a:endParaRPr lang="zh-TW" altLang="en-US" sz="2800" b="1" dirty="0">
                <a:solidFill>
                  <a:srgbClr val="0000FF"/>
                </a:solidFill>
                <a:effectLst>
                  <a:outerShdw blurRad="38100" dist="38100" dir="2700000" algn="tl">
                    <a:srgbClr val="000000">
                      <a:alpha val="43137"/>
                    </a:srgbClr>
                  </a:outerShdw>
                </a:effectLst>
                <a:ea typeface="標楷體" pitchFamily="65" charset="-120"/>
              </a:endParaRPr>
            </a:p>
          </p:txBody>
        </p:sp>
      </p:grpSp>
    </p:spTree>
    <p:extLst>
      <p:ext uri="{BB962C8B-B14F-4D97-AF65-F5344CB8AC3E}">
        <p14:creationId xmlns:p14="http://schemas.microsoft.com/office/powerpoint/2010/main" val="1159492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4.</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高壓氣體容器</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定義</a:t>
            </a:r>
          </a:p>
        </p:txBody>
      </p:sp>
      <p:sp>
        <p:nvSpPr>
          <p:cNvPr id="9219" name="Rectangle 3"/>
          <p:cNvSpPr>
            <a:spLocks noGrp="1"/>
          </p:cNvSpPr>
          <p:nvPr>
            <p:ph type="body" idx="4294967295"/>
          </p:nvPr>
        </p:nvSpPr>
        <p:spPr>
          <a:xfrm>
            <a:off x="612775" y="1600200"/>
            <a:ext cx="8153400" cy="4565650"/>
          </a:xfrm>
        </p:spPr>
        <p:txBody>
          <a:bodyPr/>
          <a:lstStyle/>
          <a:p>
            <a:pPr marL="736600" indent="-736600" eaLnBrk="1" hangingPunct="1">
              <a:buFont typeface="Wingdings" panose="05000000000000000000" pitchFamily="2" charset="2"/>
              <a:buNone/>
              <a:defRPr/>
            </a:pPr>
            <a:r>
              <a:rPr lang="zh-TW" altLang="en-US" sz="2800" b="1" dirty="0" smtClean="0">
                <a:latin typeface="標楷體" pitchFamily="65" charset="-120"/>
                <a:ea typeface="標楷體" pitchFamily="65" charset="-120"/>
              </a:rPr>
              <a:t>依</a:t>
            </a:r>
            <a:r>
              <a:rPr lang="zh-TW" altLang="en-US" sz="2800" b="1" dirty="0" smtClean="0">
                <a:solidFill>
                  <a:srgbClr val="008000"/>
                </a:solidFill>
                <a:effectLst>
                  <a:outerShdw blurRad="38100" dist="38100" dir="2700000" algn="tl">
                    <a:srgbClr val="000000">
                      <a:alpha val="43137"/>
                    </a:srgbClr>
                  </a:outerShdw>
                </a:effectLst>
                <a:latin typeface="標楷體" pitchFamily="65" charset="-120"/>
                <a:ea typeface="標楷體" pitchFamily="65" charset="-120"/>
              </a:rPr>
              <a:t>職業安全衛生法施行細則</a:t>
            </a:r>
            <a:r>
              <a:rPr lang="zh-TW" altLang="en-US" sz="2800" b="1" dirty="0" smtClean="0">
                <a:latin typeface="標楷體" pitchFamily="65" charset="-120"/>
                <a:ea typeface="標楷體" pitchFamily="65" charset="-120"/>
              </a:rPr>
              <a:t>第二十三條規定 </a:t>
            </a:r>
            <a:r>
              <a:rPr lang="en-US" altLang="zh-TW" sz="2800" b="1" dirty="0" smtClean="0">
                <a:latin typeface="標楷體" pitchFamily="65" charset="-120"/>
                <a:ea typeface="標楷體" pitchFamily="65" charset="-120"/>
              </a:rPr>
              <a:t>:</a:t>
            </a:r>
          </a:p>
          <a:p>
            <a:pPr marL="0" indent="0" eaLnBrk="1" hangingPunct="1">
              <a:buFont typeface="Wingdings" panose="05000000000000000000" pitchFamily="2" charset="2"/>
              <a:buNone/>
              <a:defRPr/>
            </a:pPr>
            <a:r>
              <a:rPr lang="zh-TW" altLang="en-US" sz="2800" b="1" dirty="0" smtClean="0">
                <a:solidFill>
                  <a:srgbClr val="0000FF"/>
                </a:solidFill>
                <a:latin typeface="標楷體" pitchFamily="65" charset="-120"/>
                <a:ea typeface="標楷體" pitchFamily="65" charset="-120"/>
              </a:rPr>
              <a:t>本法</a:t>
            </a:r>
            <a:r>
              <a:rPr lang="zh-TW" altLang="en-US" sz="2800" b="1" dirty="0" smtClean="0">
                <a:latin typeface="標楷體" pitchFamily="65" charset="-120"/>
                <a:ea typeface="標楷體" pitchFamily="65" charset="-120"/>
              </a:rPr>
              <a:t>第十六條第一項所稱具有危險性之設備，指符合中央主管機關所定一定容量以上之下列設備：</a:t>
            </a:r>
          </a:p>
          <a:p>
            <a:pPr marL="0" indent="0" eaLnBrk="1" hangingPunct="1">
              <a:buFont typeface="Wingdings" panose="05000000000000000000" pitchFamily="2" charset="2"/>
              <a:buNone/>
              <a:defRPr/>
            </a:pPr>
            <a:r>
              <a:rPr lang="zh-TW" altLang="en-US" sz="2800" b="1" dirty="0" smtClean="0">
                <a:latin typeface="標楷體" pitchFamily="65" charset="-120"/>
                <a:ea typeface="標楷體" pitchFamily="65" charset="-120"/>
              </a:rPr>
              <a:t>一</a:t>
            </a:r>
            <a:r>
              <a:rPr lang="en-US" altLang="zh-TW" sz="2800" b="1" dirty="0" smtClean="0">
                <a:latin typeface="標楷體" pitchFamily="65" charset="-120"/>
                <a:ea typeface="標楷體" pitchFamily="65" charset="-120"/>
              </a:rPr>
              <a:t>.</a:t>
            </a:r>
            <a:r>
              <a:rPr lang="zh-TW" altLang="en-US" sz="2800" b="1" dirty="0">
                <a:latin typeface="標楷體" pitchFamily="65" charset="-120"/>
                <a:ea typeface="標楷體" pitchFamily="65" charset="-120"/>
              </a:rPr>
              <a:t> </a:t>
            </a:r>
            <a:r>
              <a:rPr lang="zh-TW" altLang="en-US" sz="2800" b="1" dirty="0" smtClean="0">
                <a:latin typeface="標楷體" pitchFamily="65" charset="-120"/>
                <a:ea typeface="標楷體" pitchFamily="65" charset="-120"/>
              </a:rPr>
              <a:t>鍋爐</a:t>
            </a:r>
            <a:r>
              <a:rPr lang="zh-TW" altLang="en-US" sz="2800" b="1" dirty="0" smtClean="0">
                <a:latin typeface="標楷體" pitchFamily="65" charset="-120"/>
                <a:ea typeface="標楷體" pitchFamily="65" charset="-120"/>
              </a:rPr>
              <a:t>。</a:t>
            </a:r>
          </a:p>
          <a:p>
            <a:pPr marL="0" indent="0" eaLnBrk="1" hangingPunct="1">
              <a:buFont typeface="Wingdings" panose="05000000000000000000" pitchFamily="2" charset="2"/>
              <a:buNone/>
              <a:defRPr/>
            </a:pPr>
            <a:r>
              <a:rPr lang="zh-TW" altLang="en-US" sz="2800" b="1" dirty="0" smtClean="0">
                <a:latin typeface="標楷體" pitchFamily="65" charset="-120"/>
                <a:ea typeface="標楷體" pitchFamily="65" charset="-120"/>
              </a:rPr>
              <a:t>二</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 壓力</a:t>
            </a:r>
            <a:r>
              <a:rPr lang="zh-TW" altLang="en-US" sz="2800" b="1" dirty="0" smtClean="0">
                <a:latin typeface="標楷體" pitchFamily="65" charset="-120"/>
                <a:ea typeface="標楷體" pitchFamily="65" charset="-120"/>
              </a:rPr>
              <a:t>容器。</a:t>
            </a:r>
          </a:p>
          <a:p>
            <a:pPr marL="0" indent="0" eaLnBrk="1" hangingPunct="1">
              <a:buFont typeface="Wingdings" panose="05000000000000000000" pitchFamily="2" charset="2"/>
              <a:buNone/>
              <a:defRPr/>
            </a:pPr>
            <a:r>
              <a:rPr lang="zh-TW" altLang="en-US" sz="2800" b="1" dirty="0" smtClean="0">
                <a:latin typeface="標楷體" pitchFamily="65" charset="-120"/>
                <a:ea typeface="標楷體" pitchFamily="65" charset="-120"/>
              </a:rPr>
              <a:t>三</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 高壓</a:t>
            </a:r>
            <a:r>
              <a:rPr lang="zh-TW" altLang="en-US" sz="2800" b="1" dirty="0" smtClean="0">
                <a:latin typeface="標楷體" pitchFamily="65" charset="-120"/>
                <a:ea typeface="標楷體" pitchFamily="65" charset="-120"/>
              </a:rPr>
              <a:t>氣體特定設備。</a:t>
            </a:r>
          </a:p>
          <a:p>
            <a:pPr marL="0" indent="0" eaLnBrk="1" hangingPunct="1">
              <a:buFont typeface="Wingdings" panose="05000000000000000000" pitchFamily="2" charset="2"/>
              <a:buNone/>
              <a:defRPr/>
            </a:pPr>
            <a:r>
              <a:rPr lang="zh-TW" altLang="en-US" sz="2800" b="1" dirty="0" smtClean="0">
                <a:solidFill>
                  <a:srgbClr val="FF0000"/>
                </a:solidFill>
                <a:latin typeface="標楷體" pitchFamily="65" charset="-120"/>
                <a:ea typeface="標楷體" pitchFamily="65" charset="-120"/>
              </a:rPr>
              <a:t>四</a:t>
            </a:r>
            <a:r>
              <a:rPr lang="en-US"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 高壓</a:t>
            </a:r>
            <a:r>
              <a:rPr lang="zh-TW" altLang="en-US" sz="2800" b="1" dirty="0" smtClean="0">
                <a:solidFill>
                  <a:srgbClr val="FF0000"/>
                </a:solidFill>
                <a:latin typeface="標楷體" pitchFamily="65" charset="-120"/>
                <a:ea typeface="標楷體" pitchFamily="65" charset="-120"/>
              </a:rPr>
              <a:t>氣體容器。</a:t>
            </a:r>
          </a:p>
          <a:p>
            <a:pPr marL="0" indent="0" eaLnBrk="1" hangingPunct="1">
              <a:buFont typeface="Wingdings" panose="05000000000000000000" pitchFamily="2" charset="2"/>
              <a:buNone/>
              <a:defRPr/>
            </a:pPr>
            <a:r>
              <a:rPr lang="zh-TW" altLang="en-US" sz="2800" b="1" dirty="0" smtClean="0">
                <a:latin typeface="標楷體" pitchFamily="65" charset="-120"/>
                <a:ea typeface="標楷體" pitchFamily="65" charset="-120"/>
              </a:rPr>
              <a:t>五</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 其他</a:t>
            </a:r>
            <a:r>
              <a:rPr lang="zh-TW" altLang="en-US" sz="2800" b="1" dirty="0" smtClean="0">
                <a:latin typeface="標楷體" pitchFamily="65" charset="-120"/>
                <a:ea typeface="標楷體" pitchFamily="65" charset="-120"/>
              </a:rPr>
              <a:t>經中央主管機關指定具有危險性之設備。</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902CEE9D-4016-4AA6-BF13-64EEA6E54014}" type="slidenum">
              <a:rPr lang="zh-TW" altLang="en-US" smtClean="0"/>
              <a:pPr>
                <a:defRPr/>
              </a:pPr>
              <a:t>26</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4.</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高壓氣體容器</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定義</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續</a:t>
            </a:r>
            <a:r>
              <a:rPr lang="en-US" altLang="zh-TW" sz="3800" dirty="0" smtClean="0">
                <a:solidFill>
                  <a:srgbClr val="0000FF"/>
                </a:solidFill>
                <a:latin typeface="華康勘亭流" panose="03000809000000000000" pitchFamily="65" charset="-120"/>
                <a:ea typeface="華康勘亭流" panose="03000809000000000000" pitchFamily="65" charset="-120"/>
              </a:rPr>
              <a:t>)</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9219" name="Rectangle 3"/>
          <p:cNvSpPr>
            <a:spLocks noGrp="1"/>
          </p:cNvSpPr>
          <p:nvPr>
            <p:ph type="body" idx="4294967295"/>
          </p:nvPr>
        </p:nvSpPr>
        <p:spPr>
          <a:xfrm>
            <a:off x="395288" y="1600200"/>
            <a:ext cx="8370887" cy="2981325"/>
          </a:xfrm>
        </p:spPr>
        <p:txBody>
          <a:bodyPr/>
          <a:lstStyle/>
          <a:p>
            <a:pPr marL="0" indent="0" eaLnBrk="1" hangingPunct="1">
              <a:spcBef>
                <a:spcPts val="300"/>
              </a:spcBef>
              <a:spcAft>
                <a:spcPts val="300"/>
              </a:spcAft>
              <a:buFont typeface="Wingdings" panose="05000000000000000000" pitchFamily="2" charset="2"/>
              <a:buNone/>
              <a:defRPr/>
            </a:pPr>
            <a:r>
              <a:rPr lang="zh-TW" altLang="en-US" sz="2800" b="1" dirty="0" smtClean="0">
                <a:latin typeface="標楷體" pitchFamily="65" charset="-120"/>
                <a:ea typeface="標楷體" pitchFamily="65" charset="-120"/>
              </a:rPr>
              <a:t>依危險性機械及設備安全檢查規則第四條第一項第四款規定 </a:t>
            </a:r>
            <a:r>
              <a:rPr lang="en-US" altLang="zh-TW" sz="2800" b="1" dirty="0" smtClean="0">
                <a:latin typeface="標楷體" pitchFamily="65" charset="-120"/>
                <a:ea typeface="標楷體" pitchFamily="65" charset="-120"/>
              </a:rPr>
              <a:t>:</a:t>
            </a:r>
          </a:p>
          <a:p>
            <a:pPr marL="0" indent="0" eaLnBrk="1" hangingPunct="1">
              <a:spcBef>
                <a:spcPts val="300"/>
              </a:spcBef>
              <a:spcAft>
                <a:spcPts val="300"/>
              </a:spcAft>
              <a:buFont typeface="Wingdings" panose="05000000000000000000" pitchFamily="2" charset="2"/>
              <a:buNone/>
              <a:defRPr/>
            </a:pPr>
            <a:r>
              <a:rPr lang="zh-TW" altLang="en-US" sz="2800" b="1" dirty="0" smtClean="0">
                <a:solidFill>
                  <a:srgbClr val="0000FF"/>
                </a:solidFill>
                <a:latin typeface="標楷體" pitchFamily="65" charset="-120"/>
                <a:ea typeface="標楷體" pitchFamily="65" charset="-120"/>
              </a:rPr>
              <a:t>本規則適用於左列容量之危險性設備：</a:t>
            </a:r>
          </a:p>
          <a:p>
            <a:pPr marL="0" indent="0" eaLnBrk="1" hangingPunct="1">
              <a:spcBef>
                <a:spcPts val="300"/>
              </a:spcBef>
              <a:spcAft>
                <a:spcPts val="300"/>
              </a:spcAft>
              <a:buFont typeface="Wingdings" panose="05000000000000000000" pitchFamily="2" charset="2"/>
              <a:buNone/>
              <a:defRPr/>
            </a:pPr>
            <a:r>
              <a:rPr lang="zh-TW" altLang="en-US" sz="2800" b="1" dirty="0" smtClean="0">
                <a:latin typeface="標楷體" pitchFamily="65" charset="-120"/>
                <a:ea typeface="標楷體" pitchFamily="65" charset="-120"/>
              </a:rPr>
              <a:t>四、高壓氣體容器：</a:t>
            </a:r>
          </a:p>
          <a:p>
            <a:pPr marL="0" indent="0" eaLnBrk="1" hangingPunct="1">
              <a:spcBef>
                <a:spcPts val="300"/>
              </a:spcBef>
              <a:spcAft>
                <a:spcPts val="300"/>
              </a:spcAft>
              <a:buFont typeface="Wingdings" panose="05000000000000000000" pitchFamily="2" charset="2"/>
              <a:buNone/>
              <a:defRPr/>
            </a:pPr>
            <a:r>
              <a:rPr lang="zh-TW" altLang="en-US" sz="2800" b="1" dirty="0" smtClean="0">
                <a:latin typeface="標楷體" pitchFamily="65" charset="-120"/>
                <a:ea typeface="標楷體" pitchFamily="65" charset="-120"/>
              </a:rPr>
              <a:t>係指供灌裝高壓氣體之容器中，</a:t>
            </a:r>
            <a:r>
              <a:rPr lang="zh-TW" altLang="en-US" sz="2800" b="1" dirty="0" smtClean="0">
                <a:solidFill>
                  <a:srgbClr val="FF3300"/>
                </a:solidFill>
                <a:effectLst>
                  <a:outerShdw blurRad="38100" dist="38100" dir="2700000" algn="tl">
                    <a:srgbClr val="000000">
                      <a:alpha val="43137"/>
                    </a:srgbClr>
                  </a:outerShdw>
                </a:effectLst>
                <a:latin typeface="標楷體" pitchFamily="65" charset="-120"/>
                <a:ea typeface="標楷體" pitchFamily="65" charset="-120"/>
              </a:rPr>
              <a:t>相對於地面可移動，其內容積在五百公升以上者</a:t>
            </a:r>
            <a:r>
              <a:rPr lang="zh-TW" altLang="en-US" sz="2800" b="1" dirty="0" smtClean="0">
                <a:latin typeface="標楷體" pitchFamily="65" charset="-120"/>
                <a:ea typeface="標楷體" pitchFamily="65" charset="-120"/>
              </a:rPr>
              <a:t>。</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97055E4C-E1D7-4556-978E-27CCAC46517B}" type="slidenum">
              <a:rPr lang="zh-TW" altLang="en-US" smtClean="0"/>
              <a:pPr>
                <a:defRPr/>
              </a:pPr>
              <a:t>27</a:t>
            </a:fld>
            <a:endParaRPr lang="en-US" altLang="zh-TW"/>
          </a:p>
        </p:txBody>
      </p:sp>
      <p:grpSp>
        <p:nvGrpSpPr>
          <p:cNvPr id="4" name="群組 3"/>
          <p:cNvGrpSpPr/>
          <p:nvPr/>
        </p:nvGrpSpPr>
        <p:grpSpPr>
          <a:xfrm>
            <a:off x="2029787" y="4929816"/>
            <a:ext cx="6343630" cy="1374867"/>
            <a:chOff x="2029787" y="4929816"/>
            <a:chExt cx="6343630" cy="1374867"/>
          </a:xfrm>
        </p:grpSpPr>
        <p:sp>
          <p:nvSpPr>
            <p:cNvPr id="7" name="AutoShape 2"/>
            <p:cNvSpPr>
              <a:spLocks noChangeArrowheads="1"/>
            </p:cNvSpPr>
            <p:nvPr/>
          </p:nvSpPr>
          <p:spPr bwMode="auto">
            <a:xfrm>
              <a:off x="2936019" y="4929816"/>
              <a:ext cx="3430841" cy="1143829"/>
            </a:xfrm>
            <a:prstGeom prst="flowChartTerminator">
              <a:avLst/>
            </a:prstGeom>
            <a:gradFill rotWithShape="1">
              <a:gsLst>
                <a:gs pos="0">
                  <a:schemeClr val="bg1"/>
                </a:gs>
                <a:gs pos="100000">
                  <a:schemeClr val="accent2"/>
                </a:gs>
              </a:gsLst>
              <a:lin ang="18900000" scaled="1"/>
            </a:gradFill>
            <a:ln w="12700" algn="ctr">
              <a:solidFill>
                <a:schemeClr val="tx1"/>
              </a:solidFill>
              <a:miter lim="800000"/>
              <a:headEnd/>
              <a:tailEnd/>
            </a:ln>
          </p:spPr>
          <p:txBody>
            <a:bodyPr wrap="none" anchor="ctr"/>
            <a:lstStyle/>
            <a:p>
              <a:endParaRPr lang="zh-TW" altLang="en-US"/>
            </a:p>
          </p:txBody>
        </p:sp>
        <p:grpSp>
          <p:nvGrpSpPr>
            <p:cNvPr id="8" name="Group 3"/>
            <p:cNvGrpSpPr>
              <a:grpSpLocks/>
            </p:cNvGrpSpPr>
            <p:nvPr/>
          </p:nvGrpSpPr>
          <p:grpSpPr bwMode="auto">
            <a:xfrm>
              <a:off x="2029787" y="5273217"/>
              <a:ext cx="4337073" cy="1031466"/>
              <a:chOff x="1837" y="1706"/>
              <a:chExt cx="3039" cy="817"/>
            </a:xfrm>
          </p:grpSpPr>
          <p:sp>
            <p:nvSpPr>
              <p:cNvPr id="14" name="AutoShape 4"/>
              <p:cNvSpPr>
                <a:spLocks noChangeArrowheads="1"/>
              </p:cNvSpPr>
              <p:nvPr/>
            </p:nvSpPr>
            <p:spPr bwMode="auto">
              <a:xfrm>
                <a:off x="1837" y="1706"/>
                <a:ext cx="544" cy="681"/>
              </a:xfrm>
              <a:prstGeom prst="flowChartMagneticTape">
                <a:avLst/>
              </a:prstGeom>
              <a:gradFill rotWithShape="1">
                <a:gsLst>
                  <a:gs pos="0">
                    <a:srgbClr val="009900"/>
                  </a:gs>
                  <a:gs pos="50000">
                    <a:schemeClr val="bg1"/>
                  </a:gs>
                  <a:gs pos="100000">
                    <a:srgbClr val="009900"/>
                  </a:gs>
                </a:gsLst>
                <a:lin ang="5400000" scaled="1"/>
              </a:gradFill>
              <a:ln w="9525" algn="ctr">
                <a:solidFill>
                  <a:schemeClr val="tx1"/>
                </a:solidFill>
                <a:miter lim="800000"/>
                <a:headEnd/>
                <a:tailEnd/>
              </a:ln>
              <a:effectLst/>
            </p:spPr>
            <p:txBody>
              <a:bodyPr wrap="none" anchor="ctr"/>
              <a:lstStyle/>
              <a:p>
                <a:pPr>
                  <a:defRPr/>
                </a:pPr>
                <a:endParaRPr lang="zh-TW" altLang="en-US">
                  <a:latin typeface="Arial" charset="0"/>
                </a:endParaRPr>
              </a:p>
            </p:txBody>
          </p:sp>
          <p:sp>
            <p:nvSpPr>
              <p:cNvPr id="15" name="Rectangle 5"/>
              <p:cNvSpPr>
                <a:spLocks noChangeArrowheads="1"/>
              </p:cNvSpPr>
              <p:nvPr/>
            </p:nvSpPr>
            <p:spPr bwMode="auto">
              <a:xfrm>
                <a:off x="2336" y="2296"/>
                <a:ext cx="2540" cy="91"/>
              </a:xfrm>
              <a:prstGeom prst="rect">
                <a:avLst/>
              </a:prstGeom>
              <a:gradFill rotWithShape="1">
                <a:gsLst>
                  <a:gs pos="0">
                    <a:srgbClr val="009900"/>
                  </a:gs>
                  <a:gs pos="100000">
                    <a:schemeClr val="bg1"/>
                  </a:gs>
                </a:gsLst>
                <a:lin ang="0" scaled="1"/>
              </a:gradFill>
              <a:ln w="9525" algn="ctr">
                <a:solidFill>
                  <a:schemeClr val="bg2"/>
                </a:solidFill>
                <a:miter lim="800000"/>
                <a:headEnd/>
                <a:tailEnd/>
              </a:ln>
            </p:spPr>
            <p:txBody>
              <a:bodyPr wrap="none" anchor="ctr"/>
              <a:lstStyle/>
              <a:p>
                <a:endParaRPr lang="zh-TW" altLang="en-US"/>
              </a:p>
            </p:txBody>
          </p:sp>
          <p:sp>
            <p:nvSpPr>
              <p:cNvPr id="16" name="AutoShape 6"/>
              <p:cNvSpPr>
                <a:spLocks noChangeArrowheads="1"/>
              </p:cNvSpPr>
              <p:nvPr/>
            </p:nvSpPr>
            <p:spPr bwMode="auto">
              <a:xfrm>
                <a:off x="2064" y="2296"/>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sp>
            <p:nvSpPr>
              <p:cNvPr id="17" name="AutoShape 7"/>
              <p:cNvSpPr>
                <a:spLocks noChangeArrowheads="1"/>
              </p:cNvSpPr>
              <p:nvPr/>
            </p:nvSpPr>
            <p:spPr bwMode="auto">
              <a:xfrm>
                <a:off x="2245" y="2296"/>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sp>
            <p:nvSpPr>
              <p:cNvPr id="18" name="AutoShape 8"/>
              <p:cNvSpPr>
                <a:spLocks noChangeArrowheads="1"/>
              </p:cNvSpPr>
              <p:nvPr/>
            </p:nvSpPr>
            <p:spPr bwMode="auto">
              <a:xfrm>
                <a:off x="2971" y="2341"/>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sp>
            <p:nvSpPr>
              <p:cNvPr id="19" name="AutoShape 9"/>
              <p:cNvSpPr>
                <a:spLocks noChangeArrowheads="1"/>
              </p:cNvSpPr>
              <p:nvPr/>
            </p:nvSpPr>
            <p:spPr bwMode="auto">
              <a:xfrm>
                <a:off x="2789" y="2341"/>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sp>
            <p:nvSpPr>
              <p:cNvPr id="20" name="AutoShape 10"/>
              <p:cNvSpPr>
                <a:spLocks noChangeArrowheads="1"/>
              </p:cNvSpPr>
              <p:nvPr/>
            </p:nvSpPr>
            <p:spPr bwMode="auto">
              <a:xfrm>
                <a:off x="4195" y="2341"/>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sp>
            <p:nvSpPr>
              <p:cNvPr id="21" name="AutoShape 11"/>
              <p:cNvSpPr>
                <a:spLocks noChangeArrowheads="1"/>
              </p:cNvSpPr>
              <p:nvPr/>
            </p:nvSpPr>
            <p:spPr bwMode="auto">
              <a:xfrm>
                <a:off x="4377" y="2341"/>
                <a:ext cx="136" cy="182"/>
              </a:xfrm>
              <a:prstGeom prst="flowChartSummingJunction">
                <a:avLst/>
              </a:prstGeom>
              <a:solidFill>
                <a:srgbClr val="FFFFFF"/>
              </a:solidFill>
              <a:ln w="9525">
                <a:solidFill>
                  <a:srgbClr val="FF0000"/>
                </a:solidFill>
                <a:round/>
                <a:headEnd/>
                <a:tailEnd/>
              </a:ln>
            </p:spPr>
            <p:txBody>
              <a:bodyPr wrap="none" anchor="ctr"/>
              <a:lstStyle/>
              <a:p>
                <a:endParaRPr lang="zh-TW" altLang="en-US"/>
              </a:p>
            </p:txBody>
          </p:sp>
        </p:grpSp>
        <p:sp>
          <p:nvSpPr>
            <p:cNvPr id="9" name="AutoShape 12"/>
            <p:cNvSpPr>
              <a:spLocks noChangeArrowheads="1"/>
            </p:cNvSpPr>
            <p:nvPr/>
          </p:nvSpPr>
          <p:spPr bwMode="auto">
            <a:xfrm rot="10800000">
              <a:off x="6107121" y="5330030"/>
              <a:ext cx="2266296" cy="400214"/>
            </a:xfrm>
            <a:prstGeom prst="chevron">
              <a:avLst>
                <a:gd name="adj" fmla="val 76487"/>
              </a:avLst>
            </a:prstGeom>
            <a:gradFill rotWithShape="1">
              <a:gsLst>
                <a:gs pos="0">
                  <a:srgbClr val="FFFFFF"/>
                </a:gs>
                <a:gs pos="100000">
                  <a:schemeClr val="hlink"/>
                </a:gs>
              </a:gsLst>
              <a:lin ang="5400000" scaled="1"/>
            </a:gradFill>
            <a:ln w="9525" algn="ctr">
              <a:solidFill>
                <a:schemeClr val="bg2"/>
              </a:solidFill>
              <a:miter lim="800000"/>
              <a:headEnd/>
              <a:tailEnd/>
            </a:ln>
          </p:spPr>
          <p:txBody>
            <a:bodyPr rot="10800000" wrap="none" anchor="ctr"/>
            <a:lstStyle/>
            <a:p>
              <a:pPr eaLnBrk="0" hangingPunct="0"/>
              <a:r>
                <a:rPr lang="zh-TW" altLang="en-US">
                  <a:solidFill>
                    <a:srgbClr val="FF0000"/>
                  </a:solidFill>
                  <a:ea typeface="標楷體" pitchFamily="65" charset="-120"/>
                </a:rPr>
                <a:t>灌裝高壓氣體</a:t>
              </a:r>
            </a:p>
          </p:txBody>
        </p:sp>
        <p:sp>
          <p:nvSpPr>
            <p:cNvPr id="10" name="Text Box 13"/>
            <p:cNvSpPr txBox="1">
              <a:spLocks noChangeArrowheads="1"/>
            </p:cNvSpPr>
            <p:nvPr/>
          </p:nvSpPr>
          <p:spPr bwMode="auto">
            <a:xfrm>
              <a:off x="3518292" y="5330030"/>
              <a:ext cx="1360063" cy="363601"/>
            </a:xfrm>
            <a:prstGeom prst="rect">
              <a:avLst/>
            </a:prstGeom>
            <a:noFill/>
            <a:ln w="9525" algn="ctr">
              <a:noFill/>
              <a:miter lim="800000"/>
              <a:headEnd/>
              <a:tailEnd/>
            </a:ln>
          </p:spPr>
          <p:txBody>
            <a:bodyPr>
              <a:spAutoFit/>
            </a:bodyPr>
            <a:lstStyle/>
            <a:p>
              <a:pPr algn="ctr" eaLnBrk="0" hangingPunct="0">
                <a:spcBef>
                  <a:spcPct val="50000"/>
                </a:spcBef>
              </a:pPr>
              <a:r>
                <a:rPr kumimoji="0" lang="en-US" altLang="zh-TW" dirty="0">
                  <a:solidFill>
                    <a:srgbClr val="3399FF"/>
                  </a:solidFill>
                  <a:latin typeface="Stencil" pitchFamily="82" charset="0"/>
                  <a:ea typeface="標楷體" pitchFamily="65" charset="-120"/>
                </a:rPr>
                <a:t>V≧500L</a:t>
              </a:r>
            </a:p>
          </p:txBody>
        </p:sp>
      </p:grpSp>
      <p:grpSp>
        <p:nvGrpSpPr>
          <p:cNvPr id="11" name="Group 14"/>
          <p:cNvGrpSpPr>
            <a:grpSpLocks/>
          </p:cNvGrpSpPr>
          <p:nvPr/>
        </p:nvGrpSpPr>
        <p:grpSpPr bwMode="auto">
          <a:xfrm>
            <a:off x="1835696" y="6246608"/>
            <a:ext cx="5373176" cy="516365"/>
            <a:chOff x="1066" y="3067"/>
            <a:chExt cx="3765" cy="409"/>
          </a:xfrm>
        </p:grpSpPr>
        <p:sp>
          <p:nvSpPr>
            <p:cNvPr id="12" name="AutoShape 15"/>
            <p:cNvSpPr>
              <a:spLocks noChangeArrowheads="1"/>
            </p:cNvSpPr>
            <p:nvPr/>
          </p:nvSpPr>
          <p:spPr bwMode="auto">
            <a:xfrm rot="10800000">
              <a:off x="1066" y="3249"/>
              <a:ext cx="3765" cy="22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7422 h 21600"/>
                <a:gd name="T14" fmla="*/ 21130 w 21600"/>
                <a:gd name="T15" fmla="*/ 14178 h 21600"/>
              </a:gdLst>
              <a:ahLst/>
              <a:cxnLst>
                <a:cxn ang="T8">
                  <a:pos x="T0" y="T1"/>
                </a:cxn>
                <a:cxn ang="T9">
                  <a:pos x="T2" y="T3"/>
                </a:cxn>
                <a:cxn ang="T10">
                  <a:pos x="T4" y="T5"/>
                </a:cxn>
                <a:cxn ang="T11">
                  <a:pos x="T6" y="T7"/>
                </a:cxn>
              </a:cxnLst>
              <a:rect l="T12" t="T13" r="T14" b="T15"/>
              <a:pathLst>
                <a:path w="21600" h="21600">
                  <a:moveTo>
                    <a:pt x="20091" y="0"/>
                  </a:moveTo>
                  <a:lnTo>
                    <a:pt x="20091" y="7422"/>
                  </a:lnTo>
                  <a:lnTo>
                    <a:pt x="3375" y="7422"/>
                  </a:lnTo>
                  <a:lnTo>
                    <a:pt x="3375" y="14178"/>
                  </a:lnTo>
                  <a:lnTo>
                    <a:pt x="20091" y="14178"/>
                  </a:lnTo>
                  <a:lnTo>
                    <a:pt x="20091" y="21600"/>
                  </a:lnTo>
                  <a:lnTo>
                    <a:pt x="21600" y="10800"/>
                  </a:lnTo>
                  <a:close/>
                </a:path>
                <a:path w="21600" h="21600">
                  <a:moveTo>
                    <a:pt x="1350" y="7422"/>
                  </a:moveTo>
                  <a:lnTo>
                    <a:pt x="1350" y="14178"/>
                  </a:lnTo>
                  <a:lnTo>
                    <a:pt x="2700" y="14178"/>
                  </a:lnTo>
                  <a:lnTo>
                    <a:pt x="2700" y="7422"/>
                  </a:lnTo>
                  <a:close/>
                </a:path>
                <a:path w="21600" h="21600">
                  <a:moveTo>
                    <a:pt x="0" y="7422"/>
                  </a:moveTo>
                  <a:lnTo>
                    <a:pt x="0" y="14178"/>
                  </a:lnTo>
                  <a:lnTo>
                    <a:pt x="675" y="14178"/>
                  </a:lnTo>
                  <a:lnTo>
                    <a:pt x="675" y="7422"/>
                  </a:lnTo>
                  <a:close/>
                </a:path>
              </a:pathLst>
            </a:custGeom>
            <a:gradFill rotWithShape="1">
              <a:gsLst>
                <a:gs pos="0">
                  <a:srgbClr val="FF6600"/>
                </a:gs>
                <a:gs pos="100000">
                  <a:srgbClr val="FFFFFF"/>
                </a:gs>
              </a:gsLst>
              <a:lin ang="5400000" scaled="1"/>
            </a:gradFill>
            <a:ln w="9525" algn="ctr">
              <a:solidFill>
                <a:schemeClr val="tx1"/>
              </a:solidFill>
              <a:miter lim="800000"/>
              <a:headEnd/>
              <a:tailEnd/>
            </a:ln>
          </p:spPr>
          <p:txBody>
            <a:bodyPr wrap="none" anchor="ctr"/>
            <a:lstStyle/>
            <a:p>
              <a:endParaRPr lang="zh-TW" altLang="en-US"/>
            </a:p>
          </p:txBody>
        </p:sp>
        <p:sp>
          <p:nvSpPr>
            <p:cNvPr id="13" name="Text Box 16"/>
            <p:cNvSpPr txBox="1">
              <a:spLocks noChangeArrowheads="1"/>
            </p:cNvSpPr>
            <p:nvPr/>
          </p:nvSpPr>
          <p:spPr bwMode="auto">
            <a:xfrm>
              <a:off x="1429" y="3067"/>
              <a:ext cx="2404" cy="288"/>
            </a:xfrm>
            <a:prstGeom prst="rect">
              <a:avLst/>
            </a:prstGeom>
            <a:noFill/>
            <a:ln w="9525" algn="ctr">
              <a:noFill/>
              <a:miter lim="800000"/>
              <a:headEnd/>
              <a:tailEnd/>
            </a:ln>
          </p:spPr>
          <p:txBody>
            <a:bodyPr>
              <a:spAutoFit/>
            </a:bodyPr>
            <a:lstStyle/>
            <a:p>
              <a:pPr algn="ctr" eaLnBrk="0" hangingPunct="0">
                <a:spcBef>
                  <a:spcPct val="50000"/>
                </a:spcBef>
              </a:pPr>
              <a:r>
                <a:rPr lang="zh-TW" altLang="en-US" b="1">
                  <a:solidFill>
                    <a:srgbClr val="3399FF"/>
                  </a:solidFill>
                  <a:ea typeface="標楷體" pitchFamily="65" charset="-120"/>
                </a:rPr>
                <a:t>相對於地面可移動</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xit" presetSubtype="8" fill="hold" nodeType="afterEffect">
                                  <p:stCondLst>
                                    <p:cond delay="0"/>
                                  </p:stCondLst>
                                  <p:childTnLst>
                                    <p:anim calcmode="lin" valueType="num">
                                      <p:cBhvr additive="base">
                                        <p:cTn id="15" dur="1250"/>
                                        <p:tgtEl>
                                          <p:spTgt spid="4"/>
                                        </p:tgtEl>
                                        <p:attrNameLst>
                                          <p:attrName>ppt_x</p:attrName>
                                        </p:attrNameLst>
                                      </p:cBhvr>
                                      <p:tavLst>
                                        <p:tav tm="0">
                                          <p:val>
                                            <p:strVal val="ppt_x"/>
                                          </p:val>
                                        </p:tav>
                                        <p:tav tm="100000">
                                          <p:val>
                                            <p:strVal val="0-ppt_w/2"/>
                                          </p:val>
                                        </p:tav>
                                      </p:tavLst>
                                    </p:anim>
                                    <p:anim calcmode="lin" valueType="num">
                                      <p:cBhvr additive="base">
                                        <p:cTn id="16" dur="1250"/>
                                        <p:tgtEl>
                                          <p:spTgt spid="4"/>
                                        </p:tgtEl>
                                        <p:attrNameLst>
                                          <p:attrName>ppt_y</p:attrName>
                                        </p:attrNameLst>
                                      </p:cBhvr>
                                      <p:tavLst>
                                        <p:tav tm="0">
                                          <p:val>
                                            <p:strVal val="ppt_y"/>
                                          </p:val>
                                        </p:tav>
                                        <p:tav tm="100000">
                                          <p:val>
                                            <p:strVal val="ppt_y"/>
                                          </p:val>
                                        </p:tav>
                                      </p:tavLst>
                                    </p:anim>
                                    <p:set>
                                      <p:cBhvr>
                                        <p:cTn id="17" dur="1" fill="hold">
                                          <p:stCondLst>
                                            <p:cond delay="1249"/>
                                          </p:stCondLst>
                                        </p:cTn>
                                        <p:tgtEl>
                                          <p:spTgt spid="4"/>
                                        </p:tgtEl>
                                        <p:attrNameLst>
                                          <p:attrName>style.visibility</p:attrName>
                                        </p:attrNameLst>
                                      </p:cBhvr>
                                      <p:to>
                                        <p:strVal val="hidden"/>
                                      </p:to>
                                    </p:set>
                                  </p:childTnLst>
                                </p:cTn>
                              </p:par>
                            </p:childTnLst>
                          </p:cTn>
                        </p:par>
                        <p:par>
                          <p:cTn id="18" fill="hold">
                            <p:stCondLst>
                              <p:cond delay="25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250" fill="hold"/>
                                        <p:tgtEl>
                                          <p:spTgt spid="4"/>
                                        </p:tgtEl>
                                        <p:attrNameLst>
                                          <p:attrName>ppt_x</p:attrName>
                                        </p:attrNameLst>
                                      </p:cBhvr>
                                      <p:tavLst>
                                        <p:tav tm="0">
                                          <p:val>
                                            <p:strVal val="1+#ppt_w/2"/>
                                          </p:val>
                                        </p:tav>
                                        <p:tav tm="100000">
                                          <p:val>
                                            <p:strVal val="#ppt_x"/>
                                          </p:val>
                                        </p:tav>
                                      </p:tavLst>
                                    </p:anim>
                                    <p:anim calcmode="lin" valueType="num">
                                      <p:cBhvr additive="base">
                                        <p:cTn id="22"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4.</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a:t>
            </a:r>
            <a:r>
              <a:rPr lang="zh-TW" altLang="en-US" sz="3800" dirty="0" smtClean="0">
                <a:solidFill>
                  <a:srgbClr val="0000FF"/>
                </a:solidFill>
                <a:latin typeface="Garamond" panose="02020404030301010803" pitchFamily="18" charset="0"/>
                <a:ea typeface="華康勘亭流" panose="03000809000000000000" pitchFamily="65" charset="-120"/>
              </a:rPr>
              <a:t>容器</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Garamond" panose="02020404030301010803" pitchFamily="18" charset="0"/>
                <a:ea typeface="華康勘亭流" panose="03000809000000000000" pitchFamily="65" charset="-120"/>
              </a:rPr>
              <a:t>檢查</a:t>
            </a:r>
          </a:p>
        </p:txBody>
      </p:sp>
      <p:sp>
        <p:nvSpPr>
          <p:cNvPr id="10243" name="Rectangle 3"/>
          <p:cNvSpPr>
            <a:spLocks noGrp="1"/>
          </p:cNvSpPr>
          <p:nvPr>
            <p:ph type="body" idx="4294967295"/>
          </p:nvPr>
        </p:nvSpPr>
        <p:spPr>
          <a:xfrm>
            <a:off x="612775" y="1988840"/>
            <a:ext cx="5471393" cy="4609257"/>
          </a:xfrm>
        </p:spPr>
        <p:txBody>
          <a:bodyPr/>
          <a:lstStyle/>
          <a:p>
            <a:pPr algn="just" eaLnBrk="1" hangingPunct="1">
              <a:spcBef>
                <a:spcPts val="300"/>
              </a:spcBef>
              <a:spcAft>
                <a:spcPts val="300"/>
              </a:spcAft>
              <a:defRPr/>
            </a:pPr>
            <a:r>
              <a:rPr lang="zh-TW" altLang="en-US" sz="2800" b="1" dirty="0" smtClean="0">
                <a:latin typeface="Garamond" panose="02020404030301010803" pitchFamily="18" charset="0"/>
                <a:ea typeface="標楷體" pitchFamily="65" charset="-120"/>
              </a:rPr>
              <a:t>內容積</a:t>
            </a:r>
            <a:r>
              <a:rPr lang="en-US" altLang="zh-TW" sz="2800" b="1" dirty="0" smtClean="0">
                <a:latin typeface="Garamond" panose="02020404030301010803" pitchFamily="18" charset="0"/>
                <a:ea typeface="標楷體" pitchFamily="65" charset="-120"/>
              </a:rPr>
              <a:t>500</a:t>
            </a:r>
            <a:r>
              <a:rPr lang="zh-TW" altLang="en-US" sz="2800" b="1" dirty="0" smtClean="0">
                <a:latin typeface="Garamond" panose="02020404030301010803" pitchFamily="18" charset="0"/>
                <a:ea typeface="標楷體" pitchFamily="65" charset="-120"/>
              </a:rPr>
              <a:t>公升以上之高壓氣體容器，由勞動部職業安全衛生署委託之代行檢查機構檢查。</a:t>
            </a:r>
            <a:endParaRPr lang="en-US" altLang="zh-TW" sz="2800" b="1" dirty="0" smtClean="0">
              <a:latin typeface="Garamond" panose="02020404030301010803" pitchFamily="18" charset="0"/>
              <a:ea typeface="標楷體" pitchFamily="65" charset="-120"/>
            </a:endParaRPr>
          </a:p>
          <a:p>
            <a:pPr algn="just" eaLnBrk="1" hangingPunct="1">
              <a:spcBef>
                <a:spcPts val="300"/>
              </a:spcBef>
              <a:spcAft>
                <a:spcPts val="300"/>
              </a:spcAft>
              <a:defRPr/>
            </a:pPr>
            <a:endParaRPr lang="en-US" altLang="zh-TW" sz="2800" b="1" dirty="0">
              <a:latin typeface="Garamond" panose="02020404030301010803" pitchFamily="18" charset="0"/>
              <a:ea typeface="標楷體" pitchFamily="65" charset="-120"/>
            </a:endParaRPr>
          </a:p>
          <a:p>
            <a:pPr marL="0" indent="0" algn="just" eaLnBrk="1" hangingPunct="1">
              <a:spcBef>
                <a:spcPts val="300"/>
              </a:spcBef>
              <a:spcAft>
                <a:spcPts val="300"/>
              </a:spcAft>
              <a:buFont typeface="Wingdings" panose="05000000000000000000" pitchFamily="2" charset="2"/>
              <a:buNone/>
              <a:defRPr/>
            </a:pPr>
            <a:endParaRPr lang="zh-TW" altLang="en-US" sz="2800" b="1" dirty="0" smtClean="0">
              <a:latin typeface="Garamond" panose="02020404030301010803" pitchFamily="18" charset="0"/>
              <a:ea typeface="標楷體" pitchFamily="65" charset="-120"/>
            </a:endParaRPr>
          </a:p>
          <a:p>
            <a:pPr algn="just" eaLnBrk="1" hangingPunct="1">
              <a:spcBef>
                <a:spcPts val="300"/>
              </a:spcBef>
              <a:spcAft>
                <a:spcPts val="300"/>
              </a:spcAft>
              <a:defRPr/>
            </a:pPr>
            <a:r>
              <a:rPr lang="zh-TW" altLang="en-US" sz="2800" b="1" dirty="0" smtClean="0">
                <a:latin typeface="Garamond" panose="02020404030301010803" pitchFamily="18" charset="0"/>
                <a:ea typeface="標楷體" pitchFamily="65" charset="-120"/>
              </a:rPr>
              <a:t>內容積</a:t>
            </a:r>
            <a:r>
              <a:rPr lang="en-US" altLang="zh-TW" sz="2800" b="1" dirty="0" smtClean="0">
                <a:latin typeface="Garamond" panose="02020404030301010803" pitchFamily="18" charset="0"/>
                <a:ea typeface="標楷體" pitchFamily="65" charset="-120"/>
              </a:rPr>
              <a:t>500</a:t>
            </a:r>
            <a:r>
              <a:rPr lang="zh-TW" altLang="en-US" sz="2800" b="1" dirty="0" smtClean="0">
                <a:latin typeface="Garamond" panose="02020404030301010803" pitchFamily="18" charset="0"/>
                <a:ea typeface="標楷體" pitchFamily="65" charset="-120"/>
              </a:rPr>
              <a:t>公升以下之高壓氣體容器屬自主檢查。即鋼瓶所有人，或經授權使用的鋼瓶管理人必須依法實施鋼瓶之定期檢驗。</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6A2D90C6-775E-426D-B1DC-1117CDFDA012}" type="slidenum">
              <a:rPr lang="zh-TW" altLang="en-US" smtClean="0">
                <a:latin typeface="Garamond" panose="02020404030301010803" pitchFamily="18" charset="0"/>
              </a:rPr>
              <a:pPr>
                <a:defRPr/>
              </a:pPr>
              <a:t>28</a:t>
            </a:fld>
            <a:endParaRPr lang="en-US" altLang="zh-TW">
              <a:latin typeface="Garamond" panose="02020404030301010803" pitchFamily="18" charset="0"/>
            </a:endParaRPr>
          </a:p>
        </p:txBody>
      </p:sp>
      <p:pic>
        <p:nvPicPr>
          <p:cNvPr id="32773"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4203766"/>
            <a:ext cx="1657350" cy="2278063"/>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32774" name="圖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1971741"/>
            <a:ext cx="2943225" cy="184467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修法緣起</a:t>
            </a:r>
          </a:p>
        </p:txBody>
      </p:sp>
      <p:pic>
        <p:nvPicPr>
          <p:cNvPr id="1126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7935912"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normAutofit fontScale="85000" lnSpcReduction="20000"/>
          </a:bodyPr>
          <a:lstStyle/>
          <a:p>
            <a:pPr>
              <a:defRPr/>
            </a:pPr>
            <a:fld id="{A1E43971-A5C2-4DE1-8AB7-0FD8003DCAC5}" type="slidenum">
              <a:rPr lang="zh-TW" altLang="en-US" smtClean="0"/>
              <a:pPr>
                <a:defRPr/>
              </a:pPr>
              <a:t>2</a:t>
            </a:fld>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5.</a:t>
            </a:r>
            <a:r>
              <a:rPr lang="zh-TW" altLang="en-US" sz="3800" dirty="0" smtClean="0">
                <a:solidFill>
                  <a:srgbClr val="0000FF"/>
                </a:solidFill>
                <a:latin typeface="Garamond" panose="02020404030301010803" pitchFamily="18" charset="0"/>
                <a:ea typeface="華康勘亭流" panose="03000809000000000000" pitchFamily="65" charset="-120"/>
              </a:rPr>
              <a:t>無縫鋼製容器</a:t>
            </a:r>
            <a:r>
              <a:rPr lang="en-US" altLang="zh-TW" sz="3800" dirty="0" smtClean="0">
                <a:solidFill>
                  <a:srgbClr val="0000FF"/>
                </a:solidFill>
                <a:latin typeface="Garamond" panose="02020404030301010803" pitchFamily="18" charset="0"/>
                <a:ea typeface="華康勘亭流" panose="03000809000000000000" pitchFamily="65" charset="-120"/>
              </a:rPr>
              <a:t>(</a:t>
            </a:r>
            <a:r>
              <a:rPr lang="zh-TW" altLang="en-US" sz="3800" dirty="0" smtClean="0">
                <a:solidFill>
                  <a:srgbClr val="0000FF"/>
                </a:solidFill>
                <a:latin typeface="Garamond" panose="02020404030301010803" pitchFamily="18" charset="0"/>
                <a:ea typeface="華康勘亭流" panose="03000809000000000000" pitchFamily="65" charset="-120"/>
              </a:rPr>
              <a:t>鋼瓶</a:t>
            </a:r>
            <a:r>
              <a:rPr lang="en-US" altLang="zh-TW" sz="3800" dirty="0" smtClean="0">
                <a:solidFill>
                  <a:srgbClr val="0000FF"/>
                </a:solidFill>
                <a:latin typeface="Garamond" panose="02020404030301010803" pitchFamily="18" charset="0"/>
                <a:ea typeface="華康勘亭流" panose="03000809000000000000" pitchFamily="65" charset="-120"/>
              </a:rPr>
              <a:t>)</a:t>
            </a:r>
            <a:r>
              <a:rPr lang="zh-TW" altLang="en-US" sz="3800" dirty="0" smtClean="0">
                <a:solidFill>
                  <a:srgbClr val="0000FF"/>
                </a:solidFill>
                <a:latin typeface="Garamond" panose="02020404030301010803" pitchFamily="18" charset="0"/>
                <a:ea typeface="華康勘亭流" panose="03000809000000000000" pitchFamily="65" charset="-120"/>
              </a:rPr>
              <a:t>管理規定</a:t>
            </a:r>
          </a:p>
        </p:txBody>
      </p:sp>
      <p:sp>
        <p:nvSpPr>
          <p:cNvPr id="34819" name="Rectangle 3"/>
          <p:cNvSpPr>
            <a:spLocks noGrp="1"/>
          </p:cNvSpPr>
          <p:nvPr>
            <p:ph type="body" idx="4294967295"/>
          </p:nvPr>
        </p:nvSpPr>
        <p:spPr>
          <a:xfrm>
            <a:off x="612775" y="1600200"/>
            <a:ext cx="7847657" cy="4924425"/>
          </a:xfrm>
        </p:spPr>
        <p:txBody>
          <a:bodyPr/>
          <a:lstStyle/>
          <a:p>
            <a:pPr marL="0" indent="0" eaLnBrk="1" hangingPunct="1">
              <a:spcBef>
                <a:spcPts val="600"/>
              </a:spcBef>
              <a:buClrTx/>
              <a:buSzPct val="100000"/>
              <a:buFont typeface="Wingdings" panose="05000000000000000000" pitchFamily="2" charset="2"/>
              <a:buChar char="Ø"/>
            </a:pPr>
            <a:r>
              <a:rPr lang="en-US" altLang="zh-TW" sz="2400" b="1" dirty="0" smtClean="0">
                <a:latin typeface="Garamond" panose="02020404030301010803" pitchFamily="18" charset="0"/>
                <a:ea typeface="標楷體" panose="03000509000000000000" pitchFamily="65" charset="-120"/>
              </a:rPr>
              <a:t>CNS-12242  </a:t>
            </a:r>
            <a:r>
              <a:rPr lang="zh-TW" altLang="en-US" sz="2400" b="1" dirty="0" smtClean="0">
                <a:latin typeface="Garamond" panose="02020404030301010803" pitchFamily="18" charset="0"/>
                <a:ea typeface="標楷體" panose="03000509000000000000" pitchFamily="65" charset="-120"/>
              </a:rPr>
              <a:t>無縫鋼製高壓氣體容器</a:t>
            </a:r>
            <a:endParaRPr lang="en-US" altLang="zh-TW" sz="2400" b="1" dirty="0" smtClean="0">
              <a:latin typeface="Garamond" panose="02020404030301010803" pitchFamily="18" charset="0"/>
              <a:ea typeface="標楷體" panose="03000509000000000000" pitchFamily="65" charset="-120"/>
            </a:endParaRPr>
          </a:p>
          <a:p>
            <a:pPr marL="0" indent="0" eaLnBrk="1" hangingPunct="1">
              <a:spcBef>
                <a:spcPts val="600"/>
              </a:spcBef>
              <a:buClrTx/>
              <a:buSzPct val="100000"/>
              <a:buFont typeface="Wingdings" panose="05000000000000000000" pitchFamily="2" charset="2"/>
              <a:buChar char="Ø"/>
            </a:pPr>
            <a:r>
              <a:rPr lang="en-US" altLang="zh-TW" sz="2400" b="1" dirty="0" smtClean="0">
                <a:latin typeface="Garamond" panose="02020404030301010803" pitchFamily="18" charset="0"/>
                <a:ea typeface="標楷體" panose="03000509000000000000" pitchFamily="65" charset="-120"/>
              </a:rPr>
              <a:t>CNS-10848  </a:t>
            </a:r>
            <a:r>
              <a:rPr lang="zh-TW" altLang="en-US" sz="2400" b="1" dirty="0" smtClean="0">
                <a:latin typeface="Garamond" panose="02020404030301010803" pitchFamily="18" charset="0"/>
                <a:ea typeface="標楷體" panose="03000509000000000000" pitchFamily="65" charset="-120"/>
              </a:rPr>
              <a:t>高壓鋼瓶閥</a:t>
            </a:r>
            <a:endParaRPr lang="en-US" altLang="zh-TW" sz="2400" b="1" dirty="0" smtClean="0">
              <a:latin typeface="Garamond" panose="02020404030301010803" pitchFamily="18" charset="0"/>
              <a:ea typeface="標楷體" panose="03000509000000000000" pitchFamily="65" charset="-120"/>
            </a:endParaRPr>
          </a:p>
          <a:p>
            <a:pPr marL="0" indent="0" eaLnBrk="1" hangingPunct="1">
              <a:spcBef>
                <a:spcPts val="600"/>
              </a:spcBef>
              <a:buClrTx/>
              <a:buSzPct val="100000"/>
              <a:buFont typeface="Wingdings" panose="05000000000000000000" pitchFamily="2" charset="2"/>
              <a:buChar char="Ø"/>
            </a:pPr>
            <a:r>
              <a:rPr lang="en-US" altLang="zh-TW" sz="2400" b="1" dirty="0" smtClean="0">
                <a:latin typeface="Garamond" panose="02020404030301010803" pitchFamily="18" charset="0"/>
                <a:ea typeface="標楷體" panose="03000509000000000000" pitchFamily="65" charset="-120"/>
              </a:rPr>
              <a:t>CNS-10849  </a:t>
            </a:r>
            <a:r>
              <a:rPr lang="zh-TW" altLang="en-US" sz="2400" b="1" dirty="0" smtClean="0">
                <a:latin typeface="Garamond" panose="02020404030301010803" pitchFamily="18" charset="0"/>
                <a:ea typeface="標楷體" panose="03000509000000000000" pitchFamily="65" charset="-120"/>
              </a:rPr>
              <a:t>高壓鋼瓶閥螺紋的製造標準</a:t>
            </a:r>
            <a:endParaRPr lang="en-US" altLang="zh-TW" sz="2400" b="1" dirty="0" smtClean="0">
              <a:latin typeface="Garamond" panose="02020404030301010803" pitchFamily="18" charset="0"/>
              <a:ea typeface="標楷體" panose="03000509000000000000" pitchFamily="65" charset="-120"/>
            </a:endParaRPr>
          </a:p>
          <a:p>
            <a:pPr marL="0" indent="0" eaLnBrk="1" hangingPunct="1">
              <a:spcBef>
                <a:spcPts val="600"/>
              </a:spcBef>
              <a:buClrTx/>
              <a:buSzPct val="100000"/>
              <a:buFont typeface="Wingdings" panose="05000000000000000000" pitchFamily="2" charset="2"/>
              <a:buChar char="Ø"/>
            </a:pPr>
            <a:r>
              <a:rPr lang="en-US" altLang="zh-TW" sz="2400" b="1" dirty="0" smtClean="0">
                <a:latin typeface="Garamond" panose="02020404030301010803" pitchFamily="18" charset="0"/>
                <a:ea typeface="標楷體" panose="03000509000000000000" pitchFamily="65" charset="-120"/>
              </a:rPr>
              <a:t>CNS-1261  </a:t>
            </a:r>
            <a:r>
              <a:rPr lang="zh-TW" altLang="en-US" sz="2400" b="1" dirty="0" smtClean="0">
                <a:latin typeface="Garamond" panose="02020404030301010803" pitchFamily="18" charset="0"/>
                <a:ea typeface="標楷體" panose="03000509000000000000" pitchFamily="65" charset="-120"/>
              </a:rPr>
              <a:t>高壓氧氣鋼瓶安全規章</a:t>
            </a:r>
            <a:endParaRPr lang="en-US" altLang="zh-TW" sz="2400" b="1" dirty="0" smtClean="0">
              <a:latin typeface="Garamond" panose="02020404030301010803" pitchFamily="18" charset="0"/>
              <a:ea typeface="標楷體" panose="03000509000000000000" pitchFamily="65" charset="-120"/>
            </a:endParaRPr>
          </a:p>
          <a:p>
            <a:pPr marL="0" indent="0" eaLnBrk="1" hangingPunct="1">
              <a:spcBef>
                <a:spcPts val="600"/>
              </a:spcBef>
              <a:buClrTx/>
              <a:buSzPct val="100000"/>
              <a:buFont typeface="Wingdings" panose="05000000000000000000" pitchFamily="2" charset="2"/>
              <a:buChar char="Ø"/>
            </a:pPr>
            <a:r>
              <a:rPr lang="zh-TW" altLang="en-US" sz="2400" b="1" dirty="0" smtClean="0">
                <a:latin typeface="Garamond" panose="02020404030301010803" pitchFamily="18" charset="0"/>
                <a:ea typeface="標楷體" panose="03000509000000000000" pitchFamily="65" charset="-120"/>
              </a:rPr>
              <a:t>職業安全衛生設施規則</a:t>
            </a:r>
          </a:p>
          <a:p>
            <a:pPr marL="0" indent="0" eaLnBrk="1" hangingPunct="1">
              <a:spcBef>
                <a:spcPts val="600"/>
              </a:spcBef>
              <a:buClrTx/>
              <a:buSzPct val="100000"/>
              <a:buFont typeface="Wingdings" panose="05000000000000000000" pitchFamily="2" charset="2"/>
              <a:buChar char="Ø"/>
            </a:pPr>
            <a:r>
              <a:rPr lang="zh-TW" altLang="en-US" sz="2400" b="1" dirty="0" smtClean="0">
                <a:latin typeface="Garamond" panose="02020404030301010803" pitchFamily="18" charset="0"/>
                <a:ea typeface="標楷體" panose="03000509000000000000" pitchFamily="65" charset="-120"/>
              </a:rPr>
              <a:t>高壓氣體勞工安全規則</a:t>
            </a:r>
            <a:endParaRPr lang="en-US" altLang="zh-TW" sz="2400" b="1" dirty="0" smtClean="0">
              <a:latin typeface="Garamond" panose="02020404030301010803" pitchFamily="18" charset="0"/>
              <a:ea typeface="標楷體" panose="03000509000000000000" pitchFamily="65" charset="-120"/>
            </a:endParaRPr>
          </a:p>
          <a:p>
            <a:pPr marL="0" indent="0" eaLnBrk="1" hangingPunct="1">
              <a:spcBef>
                <a:spcPts val="600"/>
              </a:spcBef>
              <a:buClrTx/>
              <a:buSzPct val="100000"/>
              <a:buFont typeface="Wingdings" panose="05000000000000000000" pitchFamily="2" charset="2"/>
              <a:buChar char="Ø"/>
            </a:pPr>
            <a:r>
              <a:rPr lang="en-US" altLang="zh-TW" sz="2400" b="1" dirty="0" smtClean="0">
                <a:latin typeface="Garamond" panose="02020404030301010803" pitchFamily="18" charset="0"/>
                <a:ea typeface="標楷體" panose="03000509000000000000" pitchFamily="65" charset="-120"/>
              </a:rPr>
              <a:t>DOT</a:t>
            </a:r>
            <a:r>
              <a:rPr lang="zh-TW" altLang="en-US" sz="2400" b="1" dirty="0" smtClean="0">
                <a:latin typeface="Garamond" panose="02020404030301010803" pitchFamily="18" charset="0"/>
                <a:ea typeface="標楷體" panose="03000509000000000000" pitchFamily="65" charset="-120"/>
              </a:rPr>
              <a:t> </a:t>
            </a:r>
            <a:r>
              <a:rPr lang="en-US" altLang="zh-TW" sz="2400" b="1" dirty="0" smtClean="0">
                <a:latin typeface="Garamond" panose="02020404030301010803" pitchFamily="18" charset="0"/>
                <a:ea typeface="標楷體" panose="03000509000000000000" pitchFamily="65" charset="-120"/>
              </a:rPr>
              <a:t>CFR</a:t>
            </a:r>
            <a:r>
              <a:rPr lang="zh-TW" altLang="en-US" sz="2400" b="1" dirty="0" smtClean="0">
                <a:latin typeface="Garamond" panose="02020404030301010803" pitchFamily="18" charset="0"/>
                <a:ea typeface="標楷體" panose="03000509000000000000" pitchFamily="65" charset="-120"/>
              </a:rPr>
              <a:t> </a:t>
            </a:r>
            <a:r>
              <a:rPr lang="en-US" altLang="zh-TW" sz="2400" b="1" dirty="0" smtClean="0">
                <a:latin typeface="Garamond" panose="02020404030301010803" pitchFamily="18" charset="0"/>
                <a:ea typeface="標楷體" panose="03000509000000000000" pitchFamily="65" charset="-120"/>
              </a:rPr>
              <a:t>49</a:t>
            </a:r>
            <a:r>
              <a:rPr lang="zh-TW" altLang="en-US" sz="2400" b="1" dirty="0" smtClean="0">
                <a:latin typeface="Garamond" panose="02020404030301010803" pitchFamily="18" charset="0"/>
                <a:ea typeface="標楷體" panose="03000509000000000000" pitchFamily="65" charset="-120"/>
              </a:rPr>
              <a:t> </a:t>
            </a:r>
            <a:r>
              <a:rPr lang="en-US" altLang="zh-TW" sz="2400" b="1" dirty="0" smtClean="0">
                <a:latin typeface="Garamond" panose="02020404030301010803" pitchFamily="18" charset="0"/>
                <a:ea typeface="標楷體" panose="03000509000000000000" pitchFamily="65" charset="-120"/>
              </a:rPr>
              <a:t>Section 180.205(</a:t>
            </a:r>
            <a:r>
              <a:rPr lang="zh-TW" altLang="en-US" sz="2400" b="1" dirty="0" smtClean="0">
                <a:latin typeface="Garamond" panose="02020404030301010803" pitchFamily="18" charset="0"/>
                <a:ea typeface="標楷體" panose="03000509000000000000" pitchFamily="65" charset="-120"/>
              </a:rPr>
              <a:t>美國</a:t>
            </a:r>
            <a:r>
              <a:rPr lang="en-US" altLang="zh-TW" sz="2400" b="1" dirty="0" smtClean="0">
                <a:latin typeface="Garamond" panose="02020404030301010803" pitchFamily="18" charset="0"/>
                <a:ea typeface="標楷體" panose="03000509000000000000" pitchFamily="65" charset="-120"/>
              </a:rPr>
              <a:t>)</a:t>
            </a:r>
          </a:p>
          <a:p>
            <a:pPr marL="0" indent="0" eaLnBrk="1" hangingPunct="1">
              <a:spcBef>
                <a:spcPts val="600"/>
              </a:spcBef>
              <a:buClrTx/>
              <a:buSzPct val="100000"/>
              <a:buFont typeface="Wingdings" panose="05000000000000000000" pitchFamily="2" charset="2"/>
              <a:buChar char="Ø"/>
            </a:pPr>
            <a:r>
              <a:rPr lang="zh-TW" altLang="en-US" sz="2400" b="1" dirty="0" smtClean="0">
                <a:latin typeface="Garamond" panose="02020404030301010803" pitchFamily="18" charset="0"/>
                <a:ea typeface="標楷體" panose="03000509000000000000" pitchFamily="65" charset="-120"/>
              </a:rPr>
              <a:t>容器保安規則</a:t>
            </a:r>
            <a:r>
              <a:rPr lang="en-US" altLang="zh-TW" sz="2400" b="1" dirty="0" smtClean="0">
                <a:latin typeface="Garamond" panose="02020404030301010803" pitchFamily="18" charset="0"/>
                <a:ea typeface="標楷體" panose="03000509000000000000" pitchFamily="65" charset="-120"/>
              </a:rPr>
              <a:t>(</a:t>
            </a:r>
            <a:r>
              <a:rPr lang="zh-TW" altLang="en-US" sz="2400" b="1" dirty="0" smtClean="0">
                <a:latin typeface="Garamond" panose="02020404030301010803" pitchFamily="18" charset="0"/>
                <a:ea typeface="標楷體" panose="03000509000000000000" pitchFamily="65" charset="-120"/>
              </a:rPr>
              <a:t>日本</a:t>
            </a:r>
            <a:r>
              <a:rPr lang="en-US" altLang="zh-TW" sz="2400" b="1" dirty="0" smtClean="0">
                <a:latin typeface="Garamond" panose="02020404030301010803" pitchFamily="18" charset="0"/>
                <a:ea typeface="標楷體" panose="03000509000000000000" pitchFamily="65" charset="-120"/>
              </a:rPr>
              <a:t>)</a:t>
            </a:r>
          </a:p>
          <a:p>
            <a:pPr marL="0" indent="0" eaLnBrk="1" hangingPunct="1">
              <a:spcBef>
                <a:spcPts val="600"/>
              </a:spcBef>
              <a:buClrTx/>
              <a:buSzPct val="100000"/>
              <a:buFont typeface="Wingdings" panose="05000000000000000000" pitchFamily="2" charset="2"/>
              <a:buChar char="Ø"/>
            </a:pPr>
            <a:r>
              <a:rPr lang="zh-TW" altLang="en-US" sz="2400" b="1" dirty="0" smtClean="0">
                <a:latin typeface="Garamond" panose="02020404030301010803" pitchFamily="18" charset="0"/>
                <a:ea typeface="標楷體" panose="03000509000000000000" pitchFamily="65" charset="-120"/>
              </a:rPr>
              <a:t>一般無縫容器技術性標準</a:t>
            </a:r>
            <a:r>
              <a:rPr lang="en-US" altLang="zh-TW" sz="2400" b="1" dirty="0" smtClean="0">
                <a:latin typeface="Garamond" panose="02020404030301010803" pitchFamily="18" charset="0"/>
                <a:ea typeface="標楷體" panose="03000509000000000000" pitchFamily="65" charset="-120"/>
              </a:rPr>
              <a:t>(</a:t>
            </a:r>
            <a:r>
              <a:rPr lang="zh-TW" altLang="en-US" sz="2400" b="1" dirty="0" smtClean="0">
                <a:latin typeface="Garamond" panose="02020404030301010803" pitchFamily="18" charset="0"/>
                <a:ea typeface="標楷體" panose="03000509000000000000" pitchFamily="65" charset="-120"/>
              </a:rPr>
              <a:t>日本</a:t>
            </a:r>
            <a:r>
              <a:rPr lang="en-US" altLang="zh-TW" sz="2400" b="1" dirty="0" smtClean="0">
                <a:latin typeface="Garamond" panose="02020404030301010803" pitchFamily="18" charset="0"/>
                <a:ea typeface="標楷體" panose="03000509000000000000" pitchFamily="65" charset="-120"/>
              </a:rPr>
              <a:t>)</a:t>
            </a:r>
          </a:p>
          <a:p>
            <a:pPr marL="0" indent="0" eaLnBrk="1" hangingPunct="1">
              <a:spcBef>
                <a:spcPts val="600"/>
              </a:spcBef>
              <a:buClrTx/>
              <a:buSzPct val="100000"/>
              <a:buFont typeface="Wingdings" panose="05000000000000000000" pitchFamily="2" charset="2"/>
              <a:buChar char="Ø"/>
            </a:pPr>
            <a:r>
              <a:rPr lang="zh-TW" altLang="en-US" sz="2400" b="1" dirty="0" smtClean="0">
                <a:latin typeface="Garamond" panose="02020404030301010803" pitchFamily="18" charset="0"/>
                <a:ea typeface="標楷體" panose="03000509000000000000" pitchFamily="65" charset="-120"/>
              </a:rPr>
              <a:t>無縫鋼製容器定期再檢驗作業標準</a:t>
            </a:r>
            <a:r>
              <a:rPr lang="en-US" altLang="zh-TW" sz="2400" b="1" dirty="0" smtClean="0">
                <a:latin typeface="Garamond" panose="02020404030301010803" pitchFamily="18" charset="0"/>
                <a:ea typeface="標楷體" panose="03000509000000000000" pitchFamily="65" charset="-120"/>
              </a:rPr>
              <a:t>(IGAROC)</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C6E97A2C-1427-4615-98E4-25D08B577A12}" type="slidenum">
              <a:rPr lang="zh-TW" altLang="en-US" smtClean="0">
                <a:latin typeface="Garamond" panose="02020404030301010803" pitchFamily="18" charset="0"/>
              </a:rPr>
              <a:pPr>
                <a:defRPr/>
              </a:pPr>
              <a:t>29</a:t>
            </a:fld>
            <a:endParaRPr lang="en-US" altLang="zh-TW">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411162" y="228600"/>
            <a:ext cx="8697342" cy="9906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C6E97A2C-1427-4615-98E4-25D08B577A12}" type="slidenum">
              <a:rPr lang="zh-TW" altLang="en-US" smtClean="0">
                <a:latin typeface="Garamond" panose="02020404030301010803" pitchFamily="18" charset="0"/>
              </a:rPr>
              <a:pPr>
                <a:defRPr/>
              </a:pPr>
              <a:t>30</a:t>
            </a:fld>
            <a:endParaRPr lang="en-US" altLang="zh-TW">
              <a:latin typeface="Garamond" panose="02020404030301010803" pitchFamily="18" charset="0"/>
            </a:endParaRPr>
          </a:p>
        </p:txBody>
      </p:sp>
      <p:sp>
        <p:nvSpPr>
          <p:cNvPr id="5" name="Rectangle 2"/>
          <p:cNvSpPr>
            <a:spLocks noGrp="1"/>
          </p:cNvSpPr>
          <p:nvPr>
            <p:ph type="title" idx="4294967295"/>
          </p:nvPr>
        </p:nvSpPr>
        <p:spPr>
          <a:xfrm>
            <a:off x="899592" y="2204864"/>
            <a:ext cx="7632848" cy="2952328"/>
          </a:xfrm>
        </p:spPr>
        <p:txBody>
          <a:bodyPr/>
          <a:lstStyle/>
          <a:p>
            <a:pPr eaLnBrk="1" hangingPunct="1">
              <a:lnSpc>
                <a:spcPct val="150000"/>
              </a:lnSpc>
            </a:pPr>
            <a:r>
              <a:rPr lang="zh-TW" altLang="en-US" sz="30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高壓氣體勞工安全規則</a:t>
            </a:r>
            <a:r>
              <a:rPr lang="en-US" altLang="zh-TW"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
            </a:r>
            <a:br>
              <a:rPr lang="en-US" altLang="zh-TW"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br>
            <a:r>
              <a:rPr lang="zh-TW" altLang="en-US"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 本規則依職業安全衛生法第六條第三項及第二十三條第四項規定訂定之 </a:t>
            </a:r>
            <a:r>
              <a:rPr lang="en-US" altLang="zh-TW"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(103.06.27</a:t>
            </a:r>
            <a:r>
              <a:rPr lang="zh-TW" altLang="en-US"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修正，</a:t>
            </a:r>
            <a:r>
              <a:rPr lang="en-US" altLang="zh-TW"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103.07.03</a:t>
            </a:r>
            <a:r>
              <a:rPr lang="zh-TW" altLang="en-US"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施行</a:t>
            </a:r>
            <a:r>
              <a:rPr lang="en-US" altLang="zh-TW"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rPr>
              <a:t>)</a:t>
            </a:r>
            <a:endParaRPr lang="zh-TW" altLang="en-US" sz="2800" b="1" dirty="0" smtClean="0">
              <a:solidFill>
                <a:srgbClr val="7030A0"/>
              </a:solidFill>
              <a:effectLst>
                <a:outerShdw blurRad="38100" dist="38100" dir="2700000" algn="tl">
                  <a:srgbClr val="000000">
                    <a:alpha val="43137"/>
                  </a:srgbClr>
                </a:outerShdw>
              </a:effectLst>
              <a:latin typeface="華康流隸體W5(P)" panose="03000500000000000000" pitchFamily="66" charset="-120"/>
              <a:ea typeface="華康流隸體W5(P)" panose="03000500000000000000" pitchFamily="66" charset="-120"/>
            </a:endParaRPr>
          </a:p>
        </p:txBody>
      </p:sp>
    </p:spTree>
    <p:extLst>
      <p:ext uri="{BB962C8B-B14F-4D97-AF65-F5344CB8AC3E}">
        <p14:creationId xmlns:p14="http://schemas.microsoft.com/office/powerpoint/2010/main" val="3935541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0" y="228600"/>
            <a:ext cx="9108504" cy="9906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高壓氣體定義</a:t>
            </a:r>
            <a:r>
              <a:rPr lang="en-US" altLang="zh-TW" sz="3800" dirty="0" smtClean="0">
                <a:solidFill>
                  <a:srgbClr val="0000FF"/>
                </a:solidFill>
                <a:latin typeface="華康勘亭流" panose="03000809000000000000" pitchFamily="65" charset="-120"/>
                <a:ea typeface="華康勘亭流" panose="03000809000000000000" pitchFamily="65" charset="-120"/>
              </a:rPr>
              <a:t>(1/3)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34819" name="Rectangle 3"/>
          <p:cNvSpPr>
            <a:spLocks noGrp="1"/>
          </p:cNvSpPr>
          <p:nvPr>
            <p:ph type="body" idx="4294967295"/>
          </p:nvPr>
        </p:nvSpPr>
        <p:spPr>
          <a:xfrm>
            <a:off x="411162" y="1600200"/>
            <a:ext cx="8193286" cy="5141168"/>
          </a:xfrm>
        </p:spPr>
        <p:txBody>
          <a:bodyPr/>
          <a:lstStyle/>
          <a:p>
            <a:pPr marL="0" indent="0" algn="just">
              <a:spcBef>
                <a:spcPts val="600"/>
              </a:spcBef>
              <a:spcAft>
                <a:spcPts val="600"/>
              </a:spcAft>
              <a:buClrTx/>
              <a:buSzPct val="100000"/>
              <a:buNone/>
            </a:pPr>
            <a:r>
              <a:rPr lang="zh-TW" altLang="en-US" sz="2000" b="1" dirty="0" smtClean="0">
                <a:latin typeface="Garamond" panose="02020404030301010803" pitchFamily="18" charset="0"/>
                <a:ea typeface="標楷體" panose="03000509000000000000" pitchFamily="65" charset="-120"/>
              </a:rPr>
              <a:t>第</a:t>
            </a:r>
            <a:r>
              <a:rPr lang="en-US" altLang="zh-TW" sz="2000" b="1" dirty="0" smtClean="0">
                <a:latin typeface="Garamond" panose="02020404030301010803" pitchFamily="18" charset="0"/>
                <a:ea typeface="標楷體" panose="03000509000000000000" pitchFamily="65" charset="-120"/>
              </a:rPr>
              <a:t>2</a:t>
            </a:r>
            <a:r>
              <a:rPr lang="zh-TW" altLang="en-US" sz="2000" b="1" dirty="0" smtClean="0">
                <a:latin typeface="Garamond" panose="02020404030301010803" pitchFamily="18" charset="0"/>
                <a:ea typeface="標楷體" panose="03000509000000000000" pitchFamily="65" charset="-120"/>
              </a:rPr>
              <a:t>條 本規則所稱高壓氣體如左：</a:t>
            </a:r>
          </a:p>
          <a:p>
            <a:pPr marL="1168400" indent="-449263" algn="just">
              <a:spcBef>
                <a:spcPts val="600"/>
              </a:spcBef>
              <a:spcAft>
                <a:spcPts val="600"/>
              </a:spcAft>
              <a:buClrTx/>
              <a:buSzPct val="100000"/>
              <a:buFont typeface="+mj-ea"/>
              <a:buAutoNum type="ea1ChtPeriod"/>
            </a:pPr>
            <a:r>
              <a:rPr lang="zh-TW" altLang="en-US" sz="2000" b="1" dirty="0" smtClean="0">
                <a:latin typeface="Garamond" panose="02020404030301010803" pitchFamily="18" charset="0"/>
                <a:ea typeface="標楷體" panose="03000509000000000000" pitchFamily="65" charset="-120"/>
              </a:rPr>
              <a:t>在</a:t>
            </a:r>
            <a:r>
              <a:rPr lang="zh-TW" altLang="en-US" sz="2000" b="1" dirty="0">
                <a:solidFill>
                  <a:srgbClr val="CC0099"/>
                </a:solidFill>
                <a:latin typeface="Garamond" panose="02020404030301010803" pitchFamily="18" charset="0"/>
                <a:ea typeface="標楷體" panose="03000509000000000000" pitchFamily="65" charset="-120"/>
              </a:rPr>
              <a:t>常用溫度</a:t>
            </a:r>
            <a:r>
              <a:rPr lang="zh-TW" altLang="en-US" sz="2000" b="1" dirty="0">
                <a:latin typeface="Garamond" panose="02020404030301010803" pitchFamily="18" charset="0"/>
                <a:ea typeface="標楷體" panose="03000509000000000000" pitchFamily="65" charset="-120"/>
              </a:rPr>
              <a:t>下，表壓力 </a:t>
            </a:r>
            <a:r>
              <a:rPr lang="en-US" altLang="zh-TW" sz="2000" b="1" dirty="0">
                <a:latin typeface="Garamond" panose="02020404030301010803" pitchFamily="18" charset="0"/>
                <a:ea typeface="標楷體" panose="03000509000000000000" pitchFamily="65" charset="-120"/>
              </a:rPr>
              <a:t>(</a:t>
            </a:r>
            <a:r>
              <a:rPr lang="zh-TW" altLang="en-US" sz="2000" b="1" dirty="0">
                <a:latin typeface="Garamond" panose="02020404030301010803" pitchFamily="18" charset="0"/>
                <a:ea typeface="標楷體" panose="03000509000000000000" pitchFamily="65" charset="-120"/>
              </a:rPr>
              <a:t>以下簡稱壓力。</a:t>
            </a:r>
            <a:r>
              <a:rPr lang="en-US" altLang="zh-TW" sz="2000" b="1" dirty="0">
                <a:latin typeface="Garamond" panose="02020404030301010803" pitchFamily="18" charset="0"/>
                <a:ea typeface="標楷體" panose="03000509000000000000" pitchFamily="65" charset="-120"/>
              </a:rPr>
              <a:t>) </a:t>
            </a:r>
            <a:r>
              <a:rPr lang="zh-TW" altLang="en-US" sz="2000" b="1" dirty="0">
                <a:latin typeface="Garamond" panose="02020404030301010803" pitchFamily="18" charset="0"/>
                <a:ea typeface="標楷體" panose="03000509000000000000" pitchFamily="65" charset="-120"/>
              </a:rPr>
              <a:t>達</a:t>
            </a:r>
            <a:r>
              <a:rPr lang="zh-TW" altLang="en-US" sz="2000" b="1" dirty="0">
                <a:solidFill>
                  <a:srgbClr val="CC0099"/>
                </a:solidFill>
                <a:latin typeface="Garamond" panose="02020404030301010803" pitchFamily="18" charset="0"/>
                <a:ea typeface="標楷體" panose="03000509000000000000" pitchFamily="65" charset="-120"/>
              </a:rPr>
              <a:t>每平方公分十公斤</a:t>
            </a:r>
            <a:r>
              <a:rPr lang="zh-TW" altLang="en-US" sz="2000" b="1" dirty="0">
                <a:latin typeface="Garamond" panose="02020404030301010803" pitchFamily="18" charset="0"/>
                <a:ea typeface="標楷體" panose="03000509000000000000" pitchFamily="65" charset="-120"/>
              </a:rPr>
              <a:t>以上之</a:t>
            </a:r>
            <a:r>
              <a:rPr lang="zh-TW" altLang="en-US" sz="2000" b="1" dirty="0">
                <a:solidFill>
                  <a:srgbClr val="CC0099"/>
                </a:solidFill>
                <a:latin typeface="Garamond" panose="02020404030301010803" pitchFamily="18" charset="0"/>
                <a:ea typeface="標楷體" panose="03000509000000000000" pitchFamily="65" charset="-120"/>
              </a:rPr>
              <a:t>壓縮氣體</a:t>
            </a:r>
            <a:r>
              <a:rPr lang="zh-TW" altLang="en-US" sz="2000" b="1" dirty="0">
                <a:latin typeface="Garamond" panose="02020404030301010803" pitchFamily="18" charset="0"/>
                <a:ea typeface="標楷體" panose="03000509000000000000" pitchFamily="65" charset="-120"/>
              </a:rPr>
              <a:t>或溫度在</a:t>
            </a:r>
            <a:r>
              <a:rPr lang="zh-TW" altLang="en-US" sz="2000" b="1" dirty="0">
                <a:solidFill>
                  <a:srgbClr val="CC0099"/>
                </a:solidFill>
                <a:latin typeface="Garamond" panose="02020404030301010803" pitchFamily="18" charset="0"/>
                <a:ea typeface="標楷體" panose="03000509000000000000" pitchFamily="65" charset="-120"/>
              </a:rPr>
              <a:t>攝氏三十五度</a:t>
            </a:r>
            <a:r>
              <a:rPr lang="zh-TW" altLang="en-US" sz="2000" b="1" dirty="0">
                <a:latin typeface="Garamond" panose="02020404030301010803" pitchFamily="18" charset="0"/>
                <a:ea typeface="標楷體" panose="03000509000000000000" pitchFamily="65" charset="-120"/>
              </a:rPr>
              <a:t>時</a:t>
            </a:r>
            <a:r>
              <a:rPr lang="zh-TW" altLang="en-US" sz="2000" b="1" dirty="0" smtClean="0">
                <a:latin typeface="Garamond" panose="02020404030301010803" pitchFamily="18" charset="0"/>
                <a:ea typeface="標楷體" panose="03000509000000000000" pitchFamily="65" charset="-120"/>
              </a:rPr>
              <a:t>之壓力</a:t>
            </a:r>
            <a:r>
              <a:rPr lang="zh-TW" altLang="en-US" sz="2000" b="1" dirty="0">
                <a:latin typeface="Garamond" panose="02020404030301010803" pitchFamily="18" charset="0"/>
                <a:ea typeface="標楷體" panose="03000509000000000000" pitchFamily="65" charset="-120"/>
              </a:rPr>
              <a:t>可達</a:t>
            </a:r>
            <a:r>
              <a:rPr lang="zh-TW" altLang="en-US" sz="2000" b="1" dirty="0">
                <a:solidFill>
                  <a:srgbClr val="CC0099"/>
                </a:solidFill>
                <a:latin typeface="Garamond" panose="02020404030301010803" pitchFamily="18" charset="0"/>
                <a:ea typeface="標楷體" panose="03000509000000000000" pitchFamily="65" charset="-120"/>
              </a:rPr>
              <a:t>每平方公分十公斤</a:t>
            </a:r>
            <a:r>
              <a:rPr lang="zh-TW" altLang="en-US" sz="2000" b="1" dirty="0">
                <a:latin typeface="Garamond" panose="02020404030301010803" pitchFamily="18" charset="0"/>
                <a:ea typeface="標楷體" panose="03000509000000000000" pitchFamily="65" charset="-120"/>
              </a:rPr>
              <a:t>以上之</a:t>
            </a:r>
            <a:r>
              <a:rPr lang="zh-TW" altLang="en-US" sz="2000" b="1" dirty="0">
                <a:solidFill>
                  <a:srgbClr val="CC0099"/>
                </a:solidFill>
                <a:latin typeface="Garamond" panose="02020404030301010803" pitchFamily="18" charset="0"/>
                <a:ea typeface="標楷體" panose="03000509000000000000" pitchFamily="65" charset="-120"/>
              </a:rPr>
              <a:t>壓縮氣體</a:t>
            </a:r>
            <a:r>
              <a:rPr lang="zh-TW" altLang="en-US" sz="2000" b="1" dirty="0">
                <a:latin typeface="Garamond" panose="02020404030301010803" pitchFamily="18" charset="0"/>
                <a:ea typeface="標楷體" panose="03000509000000000000" pitchFamily="65" charset="-120"/>
              </a:rPr>
              <a:t>，</a:t>
            </a:r>
            <a:r>
              <a:rPr lang="zh-TW" altLang="en-US" sz="2000" b="1" dirty="0">
                <a:solidFill>
                  <a:srgbClr val="CC0099"/>
                </a:solidFill>
                <a:latin typeface="Garamond" panose="02020404030301010803" pitchFamily="18" charset="0"/>
                <a:ea typeface="標楷體" panose="03000509000000000000" pitchFamily="65" charset="-120"/>
              </a:rPr>
              <a:t>但不</a:t>
            </a:r>
            <a:r>
              <a:rPr lang="zh-TW" altLang="en-US" sz="2000" b="1" dirty="0" smtClean="0">
                <a:solidFill>
                  <a:srgbClr val="CC0099"/>
                </a:solidFill>
                <a:latin typeface="Garamond" panose="02020404030301010803" pitchFamily="18" charset="0"/>
                <a:ea typeface="標楷體" panose="03000509000000000000" pitchFamily="65" charset="-120"/>
              </a:rPr>
              <a:t>含壓縮</a:t>
            </a:r>
            <a:r>
              <a:rPr lang="zh-TW" altLang="en-US" sz="2000" b="1" dirty="0">
                <a:solidFill>
                  <a:srgbClr val="CC0099"/>
                </a:solidFill>
                <a:latin typeface="Garamond" panose="02020404030301010803" pitchFamily="18" charset="0"/>
                <a:ea typeface="標楷體" panose="03000509000000000000" pitchFamily="65" charset="-120"/>
              </a:rPr>
              <a:t>乙炔氣。</a:t>
            </a:r>
            <a:endParaRPr lang="en-US" altLang="zh-TW" sz="2000" b="1" dirty="0">
              <a:solidFill>
                <a:srgbClr val="CC0099"/>
              </a:solidFill>
              <a:latin typeface="Garamond" panose="02020404030301010803" pitchFamily="18" charset="0"/>
              <a:ea typeface="標楷體" panose="03000509000000000000" pitchFamily="65" charset="-120"/>
            </a:endParaRPr>
          </a:p>
          <a:p>
            <a:pPr marL="457200" lvl="1" indent="261938" algn="just">
              <a:spcBef>
                <a:spcPts val="600"/>
              </a:spcBef>
              <a:spcAft>
                <a:spcPts val="600"/>
              </a:spcAft>
              <a:buNone/>
            </a:pPr>
            <a:r>
              <a:rPr lang="en-US" altLang="zh-TW" sz="2000" b="1" dirty="0">
                <a:solidFill>
                  <a:srgbClr val="CC0099"/>
                </a:solidFill>
                <a:latin typeface="Garamond" panose="02020404030301010803" pitchFamily="18" charset="0"/>
                <a:ea typeface="標楷體" panose="03000509000000000000" pitchFamily="65" charset="-120"/>
              </a:rPr>
              <a:t>             </a:t>
            </a:r>
            <a:r>
              <a:rPr lang="en-US" altLang="zh-TW" sz="2000" dirty="0">
                <a:solidFill>
                  <a:srgbClr val="0070C0"/>
                </a:solidFill>
                <a:latin typeface="Garamond" panose="02020404030301010803" pitchFamily="18" charset="0"/>
                <a:ea typeface="標楷體" panose="03000509000000000000" pitchFamily="65" charset="-120"/>
              </a:rPr>
              <a:t>ex: </a:t>
            </a:r>
            <a:r>
              <a:rPr lang="zh-TW" altLang="en-US" sz="2000" dirty="0">
                <a:solidFill>
                  <a:srgbClr val="0070C0"/>
                </a:solidFill>
                <a:latin typeface="Garamond" panose="02020404030301010803" pitchFamily="18" charset="0"/>
                <a:ea typeface="標楷體" panose="03000509000000000000" pitchFamily="65" charset="-120"/>
              </a:rPr>
              <a:t>氣體</a:t>
            </a:r>
            <a:r>
              <a:rPr lang="en-US" altLang="zh-TW" sz="2000" dirty="0" smtClean="0">
                <a:solidFill>
                  <a:srgbClr val="0070C0"/>
                </a:solidFill>
                <a:latin typeface="Garamond" panose="02020404030301010803" pitchFamily="18" charset="0"/>
                <a:ea typeface="標楷體" panose="03000509000000000000" pitchFamily="65" charset="-120"/>
              </a:rPr>
              <a:t>0</a:t>
            </a:r>
            <a:r>
              <a:rPr lang="en-US" altLang="zh-TW" sz="2000" dirty="0" smtClean="0">
                <a:solidFill>
                  <a:srgbClr val="0070C0"/>
                </a:solidFill>
                <a:latin typeface="標楷體" panose="03000509000000000000" pitchFamily="65" charset="-120"/>
                <a:ea typeface="標楷體" panose="03000509000000000000" pitchFamily="65" charset="-120"/>
              </a:rPr>
              <a:t>℃</a:t>
            </a:r>
            <a:r>
              <a:rPr lang="zh-TW" altLang="en-US" sz="2000" dirty="0" smtClean="0">
                <a:solidFill>
                  <a:srgbClr val="0070C0"/>
                </a:solidFill>
                <a:latin typeface="Garamond" panose="02020404030301010803" pitchFamily="18" charset="0"/>
                <a:ea typeface="標楷體" panose="03000509000000000000" pitchFamily="65" charset="-120"/>
              </a:rPr>
              <a:t>時，表</a:t>
            </a:r>
            <a:r>
              <a:rPr lang="zh-TW" altLang="en-US" sz="2000" dirty="0">
                <a:solidFill>
                  <a:srgbClr val="0070C0"/>
                </a:solidFill>
                <a:latin typeface="Garamond" panose="02020404030301010803" pitchFamily="18" charset="0"/>
                <a:ea typeface="標楷體" panose="03000509000000000000" pitchFamily="65" charset="-120"/>
              </a:rPr>
              <a:t>壓</a:t>
            </a:r>
            <a:r>
              <a:rPr lang="en-US" altLang="zh-TW" sz="2000" dirty="0" smtClean="0">
                <a:solidFill>
                  <a:srgbClr val="0070C0"/>
                </a:solidFill>
                <a:latin typeface="Garamond" panose="02020404030301010803" pitchFamily="18" charset="0"/>
                <a:ea typeface="標楷體" panose="03000509000000000000" pitchFamily="65" charset="-120"/>
              </a:rPr>
              <a:t>9kgf/cm</a:t>
            </a:r>
            <a:r>
              <a:rPr lang="en-US" altLang="zh-TW" sz="2000" baseline="30000" dirty="0" smtClean="0">
                <a:solidFill>
                  <a:srgbClr val="0070C0"/>
                </a:solidFill>
                <a:latin typeface="Garamond" panose="02020404030301010803" pitchFamily="18" charset="0"/>
                <a:ea typeface="標楷體" panose="03000509000000000000" pitchFamily="65" charset="-120"/>
              </a:rPr>
              <a:t>2</a:t>
            </a:r>
            <a:r>
              <a:rPr lang="en-US" altLang="zh-TW" sz="2000" dirty="0" smtClean="0">
                <a:solidFill>
                  <a:srgbClr val="0070C0"/>
                </a:solidFill>
                <a:latin typeface="Garamond" panose="02020404030301010803" pitchFamily="18" charset="0"/>
                <a:ea typeface="標楷體" panose="03000509000000000000" pitchFamily="65" charset="-120"/>
              </a:rPr>
              <a:t> </a:t>
            </a:r>
            <a:r>
              <a:rPr lang="zh-TW" altLang="en-US" sz="2000" dirty="0">
                <a:solidFill>
                  <a:srgbClr val="0070C0"/>
                </a:solidFill>
                <a:latin typeface="Garamond" panose="02020404030301010803" pitchFamily="18" charset="0"/>
                <a:ea typeface="標楷體" panose="03000509000000000000" pitchFamily="65" charset="-120"/>
              </a:rPr>
              <a:t>是否屬高壓氣體</a:t>
            </a:r>
            <a:r>
              <a:rPr lang="en-US" altLang="zh-TW" sz="2000" dirty="0" smtClean="0">
                <a:solidFill>
                  <a:srgbClr val="0070C0"/>
                </a:solidFill>
                <a:latin typeface="Garamond" panose="02020404030301010803" pitchFamily="18" charset="0"/>
                <a:ea typeface="標楷體" panose="03000509000000000000" pitchFamily="65" charset="-120"/>
              </a:rPr>
              <a:t>?</a:t>
            </a:r>
            <a:endParaRPr lang="zh-TW" altLang="en-US" sz="2000" b="1" dirty="0" smtClean="0">
              <a:solidFill>
                <a:srgbClr val="CC0099"/>
              </a:solidFill>
              <a:latin typeface="Garamond" panose="02020404030301010803" pitchFamily="18" charset="0"/>
              <a:ea typeface="標楷體" panose="03000509000000000000" pitchFamily="65" charset="-120"/>
            </a:endParaRPr>
          </a:p>
          <a:p>
            <a:pPr marL="1168400" indent="-449263" algn="just">
              <a:spcBef>
                <a:spcPts val="600"/>
              </a:spcBef>
              <a:spcAft>
                <a:spcPts val="600"/>
              </a:spcAft>
              <a:buClrTx/>
              <a:buSzPct val="100000"/>
              <a:buFont typeface="+mj-ea"/>
              <a:buAutoNum type="ea1ChtPeriod"/>
            </a:pPr>
            <a:r>
              <a:rPr lang="zh-TW" altLang="en-US" sz="2000" b="1" dirty="0" smtClean="0">
                <a:latin typeface="Garamond" panose="02020404030301010803" pitchFamily="18" charset="0"/>
                <a:ea typeface="標楷體" panose="03000509000000000000" pitchFamily="65" charset="-120"/>
              </a:rPr>
              <a:t>在</a:t>
            </a:r>
            <a:r>
              <a:rPr lang="zh-TW" altLang="en-US" sz="2000" b="1" dirty="0">
                <a:solidFill>
                  <a:srgbClr val="6600CC"/>
                </a:solidFill>
                <a:latin typeface="Garamond" panose="02020404030301010803" pitchFamily="18" charset="0"/>
                <a:ea typeface="標楷體" panose="03000509000000000000" pitchFamily="65" charset="-120"/>
              </a:rPr>
              <a:t>常用溫度</a:t>
            </a:r>
            <a:r>
              <a:rPr lang="zh-TW" altLang="en-US" sz="2000" b="1" dirty="0" smtClean="0">
                <a:latin typeface="Garamond" panose="02020404030301010803" pitchFamily="18" charset="0"/>
                <a:ea typeface="標楷體" panose="03000509000000000000" pitchFamily="65" charset="-120"/>
              </a:rPr>
              <a:t>下，壓力達</a:t>
            </a:r>
            <a:r>
              <a:rPr lang="zh-TW" altLang="en-US" sz="2000" b="1" dirty="0">
                <a:solidFill>
                  <a:srgbClr val="6600CC"/>
                </a:solidFill>
                <a:latin typeface="Garamond" panose="02020404030301010803" pitchFamily="18" charset="0"/>
                <a:ea typeface="標楷體" panose="03000509000000000000" pitchFamily="65" charset="-120"/>
              </a:rPr>
              <a:t>每平方公分二公斤</a:t>
            </a:r>
            <a:r>
              <a:rPr lang="zh-TW" altLang="en-US" sz="2000" b="1" dirty="0" smtClean="0">
                <a:latin typeface="Garamond" panose="02020404030301010803" pitchFamily="18" charset="0"/>
                <a:ea typeface="標楷體" panose="03000509000000000000" pitchFamily="65" charset="-120"/>
              </a:rPr>
              <a:t>以上之</a:t>
            </a:r>
            <a:r>
              <a:rPr lang="zh-TW" altLang="en-US" sz="2000" b="1" dirty="0" smtClean="0">
                <a:solidFill>
                  <a:srgbClr val="6600CC"/>
                </a:solidFill>
                <a:latin typeface="Garamond" panose="02020404030301010803" pitchFamily="18" charset="0"/>
                <a:ea typeface="標楷體" panose="03000509000000000000" pitchFamily="65" charset="-120"/>
              </a:rPr>
              <a:t>壓縮乙炔氣</a:t>
            </a:r>
            <a:r>
              <a:rPr lang="zh-TW" altLang="en-US" sz="2000" b="1" dirty="0" smtClean="0">
                <a:latin typeface="Garamond" panose="02020404030301010803" pitchFamily="18" charset="0"/>
                <a:ea typeface="標楷體" panose="03000509000000000000" pitchFamily="65" charset="-120"/>
              </a:rPr>
              <a:t>或溫度在</a:t>
            </a:r>
            <a:r>
              <a:rPr lang="zh-TW" altLang="en-US" sz="2000" b="1" dirty="0">
                <a:solidFill>
                  <a:srgbClr val="6600CC"/>
                </a:solidFill>
                <a:latin typeface="Garamond" panose="02020404030301010803" pitchFamily="18" charset="0"/>
                <a:ea typeface="標楷體" panose="03000509000000000000" pitchFamily="65" charset="-120"/>
              </a:rPr>
              <a:t>攝氏十五度</a:t>
            </a:r>
            <a:r>
              <a:rPr lang="zh-TW" altLang="en-US" sz="2000" b="1" dirty="0" smtClean="0">
                <a:latin typeface="Garamond" panose="02020404030301010803" pitchFamily="18" charset="0"/>
                <a:ea typeface="標楷體" panose="03000509000000000000" pitchFamily="65" charset="-120"/>
              </a:rPr>
              <a:t>時之壓力可達</a:t>
            </a:r>
            <a:r>
              <a:rPr lang="zh-TW" altLang="en-US" sz="2000" b="1" dirty="0">
                <a:solidFill>
                  <a:srgbClr val="6600CC"/>
                </a:solidFill>
                <a:latin typeface="Garamond" panose="02020404030301010803" pitchFamily="18" charset="0"/>
                <a:ea typeface="標楷體" panose="03000509000000000000" pitchFamily="65" charset="-120"/>
              </a:rPr>
              <a:t>每平方公分二公斤</a:t>
            </a:r>
            <a:r>
              <a:rPr lang="zh-TW" altLang="en-US" sz="2000" b="1" dirty="0" smtClean="0">
                <a:latin typeface="Garamond" panose="02020404030301010803" pitchFamily="18" charset="0"/>
                <a:ea typeface="標楷體" panose="03000509000000000000" pitchFamily="65" charset="-120"/>
              </a:rPr>
              <a:t>以上之</a:t>
            </a:r>
            <a:r>
              <a:rPr lang="zh-TW" altLang="en-US" sz="2000" b="1" dirty="0" smtClean="0">
                <a:solidFill>
                  <a:srgbClr val="6600CC"/>
                </a:solidFill>
                <a:latin typeface="Garamond" panose="02020404030301010803" pitchFamily="18" charset="0"/>
                <a:ea typeface="標楷體" panose="03000509000000000000" pitchFamily="65" charset="-120"/>
              </a:rPr>
              <a:t>壓縮乙炔氣</a:t>
            </a:r>
            <a:r>
              <a:rPr lang="zh-TW" altLang="en-US" sz="2000" b="1" dirty="0" smtClean="0">
                <a:latin typeface="Garamond" panose="02020404030301010803" pitchFamily="18" charset="0"/>
                <a:ea typeface="標楷體" panose="03000509000000000000" pitchFamily="65" charset="-120"/>
              </a:rPr>
              <a:t>。</a:t>
            </a:r>
          </a:p>
          <a:p>
            <a:pPr marL="1168400" indent="-449263" algn="just">
              <a:spcBef>
                <a:spcPts val="600"/>
              </a:spcBef>
              <a:spcAft>
                <a:spcPts val="600"/>
              </a:spcAft>
              <a:buClrTx/>
              <a:buSzPct val="100000"/>
              <a:buFont typeface="+mj-ea"/>
              <a:buAutoNum type="ea1ChtPeriod"/>
            </a:pPr>
            <a:r>
              <a:rPr lang="zh-TW" altLang="en-US" sz="2000" b="1" dirty="0" smtClean="0">
                <a:latin typeface="Garamond" panose="02020404030301010803" pitchFamily="18" charset="0"/>
                <a:ea typeface="標楷體" panose="03000509000000000000" pitchFamily="65" charset="-120"/>
              </a:rPr>
              <a:t>在</a:t>
            </a:r>
            <a:r>
              <a:rPr lang="zh-TW" altLang="en-US" sz="2000" b="1" dirty="0">
                <a:solidFill>
                  <a:srgbClr val="993300"/>
                </a:solidFill>
                <a:latin typeface="Garamond" panose="02020404030301010803" pitchFamily="18" charset="0"/>
                <a:ea typeface="標楷體" panose="03000509000000000000" pitchFamily="65" charset="-120"/>
              </a:rPr>
              <a:t>常用溫度</a:t>
            </a:r>
            <a:r>
              <a:rPr lang="zh-TW" altLang="en-US" sz="2000" b="1" dirty="0">
                <a:latin typeface="Garamond" panose="02020404030301010803" pitchFamily="18" charset="0"/>
                <a:ea typeface="標楷體" panose="03000509000000000000" pitchFamily="65" charset="-120"/>
              </a:rPr>
              <a:t>下，壓力達</a:t>
            </a:r>
            <a:r>
              <a:rPr lang="zh-TW" altLang="en-US" sz="2000" b="1" dirty="0">
                <a:solidFill>
                  <a:srgbClr val="993300"/>
                </a:solidFill>
                <a:latin typeface="Garamond" panose="02020404030301010803" pitchFamily="18" charset="0"/>
                <a:ea typeface="標楷體" panose="03000509000000000000" pitchFamily="65" charset="-120"/>
              </a:rPr>
              <a:t>每平方公分二公斤</a:t>
            </a:r>
            <a:r>
              <a:rPr lang="zh-TW" altLang="en-US" sz="2000" b="1" dirty="0">
                <a:latin typeface="Garamond" panose="02020404030301010803" pitchFamily="18" charset="0"/>
                <a:ea typeface="標楷體" panose="03000509000000000000" pitchFamily="65" charset="-120"/>
              </a:rPr>
              <a:t>以上之</a:t>
            </a:r>
            <a:r>
              <a:rPr lang="zh-TW" altLang="en-US" sz="2000" b="1" dirty="0" smtClean="0">
                <a:solidFill>
                  <a:srgbClr val="993300"/>
                </a:solidFill>
                <a:latin typeface="Garamond" panose="02020404030301010803" pitchFamily="18" charset="0"/>
                <a:ea typeface="標楷體" panose="03000509000000000000" pitchFamily="65" charset="-120"/>
              </a:rPr>
              <a:t>液化氣體</a:t>
            </a:r>
            <a:r>
              <a:rPr lang="zh-TW" altLang="en-US" sz="2000" b="1" dirty="0">
                <a:latin typeface="Garamond" panose="02020404030301010803" pitchFamily="18" charset="0"/>
                <a:ea typeface="標楷體" panose="03000509000000000000" pitchFamily="65" charset="-120"/>
              </a:rPr>
              <a:t>或壓力達</a:t>
            </a:r>
            <a:r>
              <a:rPr lang="zh-TW" altLang="en-US" sz="2000" b="1" dirty="0">
                <a:solidFill>
                  <a:srgbClr val="993300"/>
                </a:solidFill>
                <a:latin typeface="Garamond" panose="02020404030301010803" pitchFamily="18" charset="0"/>
                <a:ea typeface="標楷體" panose="03000509000000000000" pitchFamily="65" charset="-120"/>
              </a:rPr>
              <a:t>每平方公分二公斤</a:t>
            </a:r>
            <a:r>
              <a:rPr lang="zh-TW" altLang="en-US" sz="2000" b="1" dirty="0">
                <a:latin typeface="Garamond" panose="02020404030301010803" pitchFamily="18" charset="0"/>
                <a:ea typeface="標楷體" panose="03000509000000000000" pitchFamily="65" charset="-120"/>
              </a:rPr>
              <a:t>時之溫度在</a:t>
            </a:r>
            <a:r>
              <a:rPr lang="zh-TW" altLang="en-US" sz="2000" b="1" dirty="0">
                <a:solidFill>
                  <a:srgbClr val="993300"/>
                </a:solidFill>
                <a:latin typeface="Garamond" panose="02020404030301010803" pitchFamily="18" charset="0"/>
                <a:ea typeface="標楷體" panose="03000509000000000000" pitchFamily="65" charset="-120"/>
              </a:rPr>
              <a:t>攝氏三十五度</a:t>
            </a:r>
            <a:r>
              <a:rPr lang="zh-TW" altLang="en-US" sz="2000" b="1" dirty="0">
                <a:latin typeface="Garamond" panose="02020404030301010803" pitchFamily="18" charset="0"/>
                <a:ea typeface="標楷體" panose="03000509000000000000" pitchFamily="65" charset="-120"/>
              </a:rPr>
              <a:t>以下之</a:t>
            </a:r>
            <a:r>
              <a:rPr lang="zh-TW" altLang="en-US" sz="2000" b="1" dirty="0">
                <a:solidFill>
                  <a:srgbClr val="993300"/>
                </a:solidFill>
                <a:latin typeface="Garamond" panose="02020404030301010803" pitchFamily="18" charset="0"/>
                <a:ea typeface="標楷體" panose="03000509000000000000" pitchFamily="65" charset="-120"/>
              </a:rPr>
              <a:t>液化氣體</a:t>
            </a:r>
            <a:r>
              <a:rPr lang="zh-TW" altLang="en-US" sz="2000" b="1" dirty="0" smtClean="0">
                <a:latin typeface="Garamond" panose="02020404030301010803" pitchFamily="18" charset="0"/>
                <a:ea typeface="標楷體" panose="03000509000000000000" pitchFamily="65" charset="-120"/>
              </a:rPr>
              <a:t>。</a:t>
            </a:r>
            <a:endParaRPr lang="en-US" altLang="zh-TW" sz="2000" b="1" dirty="0" smtClean="0">
              <a:latin typeface="Garamond" panose="02020404030301010803" pitchFamily="18" charset="0"/>
              <a:ea typeface="標楷體" panose="03000509000000000000" pitchFamily="65" charset="-120"/>
            </a:endParaRPr>
          </a:p>
          <a:p>
            <a:pPr marL="1168400" indent="-449263" algn="just">
              <a:spcBef>
                <a:spcPts val="600"/>
              </a:spcBef>
              <a:spcAft>
                <a:spcPts val="600"/>
              </a:spcAft>
              <a:buClrTx/>
              <a:buSzPct val="100000"/>
              <a:buFont typeface="+mj-ea"/>
              <a:buAutoNum type="ea1ChtPeriod"/>
            </a:pPr>
            <a:r>
              <a:rPr lang="zh-TW" altLang="en-US" sz="2000" b="1" dirty="0" smtClean="0">
                <a:latin typeface="Garamond" panose="02020404030301010803" pitchFamily="18" charset="0"/>
                <a:ea typeface="標楷體" panose="03000509000000000000" pitchFamily="65" charset="-120"/>
              </a:rPr>
              <a:t>前款規定者外，溫度在攝氏三十五度時，壓力超過每平方公分零公斤以上之</a:t>
            </a:r>
            <a:r>
              <a:rPr lang="zh-TW" altLang="en-US" sz="2000" b="1" dirty="0" smtClean="0">
                <a:solidFill>
                  <a:srgbClr val="993300"/>
                </a:solidFill>
                <a:latin typeface="Garamond" panose="02020404030301010803" pitchFamily="18" charset="0"/>
                <a:ea typeface="標楷體" panose="03000509000000000000" pitchFamily="65" charset="-120"/>
              </a:rPr>
              <a:t>液化氣體</a:t>
            </a:r>
            <a:r>
              <a:rPr lang="zh-TW" altLang="en-US" sz="2000" b="1" dirty="0" smtClean="0">
                <a:latin typeface="Garamond" panose="02020404030301010803" pitchFamily="18" charset="0"/>
                <a:ea typeface="標楷體" panose="03000509000000000000" pitchFamily="65" charset="-120"/>
              </a:rPr>
              <a:t>中之</a:t>
            </a:r>
            <a:r>
              <a:rPr lang="zh-TW" altLang="en-US" sz="2000" b="1" dirty="0" smtClean="0">
                <a:solidFill>
                  <a:schemeClr val="accent2"/>
                </a:solidFill>
                <a:latin typeface="Garamond" panose="02020404030301010803" pitchFamily="18" charset="0"/>
                <a:ea typeface="標楷體" panose="03000509000000000000" pitchFamily="65" charset="-120"/>
              </a:rPr>
              <a:t>液化氰化氫、液化溴甲烷、液化環氧乙烷</a:t>
            </a:r>
            <a:r>
              <a:rPr lang="zh-TW" altLang="en-US" sz="2000" b="1" dirty="0" smtClean="0">
                <a:latin typeface="Garamond" panose="02020404030301010803" pitchFamily="18" charset="0"/>
                <a:ea typeface="標楷體" panose="03000509000000000000" pitchFamily="65" charset="-120"/>
              </a:rPr>
              <a:t>或其他中央主管機關指定之液化氣體。</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C6E97A2C-1427-4615-98E4-25D08B577A12}" type="slidenum">
              <a:rPr lang="zh-TW" altLang="en-US" smtClean="0">
                <a:latin typeface="Garamond" panose="02020404030301010803" pitchFamily="18" charset="0"/>
              </a:rPr>
              <a:pPr>
                <a:defRPr/>
              </a:pPr>
              <a:t>31</a:t>
            </a:fld>
            <a:endParaRPr lang="en-US" altLang="zh-TW">
              <a:latin typeface="Garamond" panose="02020404030301010803" pitchFamily="18" charset="0"/>
            </a:endParaRPr>
          </a:p>
        </p:txBody>
      </p:sp>
    </p:spTree>
    <p:extLst>
      <p:ext uri="{BB962C8B-B14F-4D97-AF65-F5344CB8AC3E}">
        <p14:creationId xmlns:p14="http://schemas.microsoft.com/office/powerpoint/2010/main" val="636906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73782" y="228600"/>
            <a:ext cx="9010972" cy="9906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高壓氣體定義</a:t>
            </a:r>
            <a:r>
              <a:rPr lang="en-US" altLang="zh-TW" sz="3800" dirty="0" smtClean="0">
                <a:solidFill>
                  <a:srgbClr val="0000FF"/>
                </a:solidFill>
                <a:latin typeface="華康勘亭流" panose="03000809000000000000" pitchFamily="65" charset="-120"/>
                <a:ea typeface="華康勘亭流" panose="03000809000000000000" pitchFamily="65" charset="-120"/>
              </a:rPr>
              <a:t>(2/3)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34819" name="Rectangle 3"/>
          <p:cNvSpPr>
            <a:spLocks noGrp="1"/>
          </p:cNvSpPr>
          <p:nvPr>
            <p:ph type="body" idx="4294967295"/>
          </p:nvPr>
        </p:nvSpPr>
        <p:spPr>
          <a:xfrm>
            <a:off x="395536" y="1716832"/>
            <a:ext cx="8367464" cy="5141168"/>
          </a:xfrm>
        </p:spPr>
        <p:txBody>
          <a:bodyPr/>
          <a:lstStyle/>
          <a:p>
            <a:pPr>
              <a:buClr>
                <a:srgbClr val="0000FF"/>
              </a:buClr>
              <a:buSzPct val="100000"/>
              <a:buFont typeface="Wingdings" pitchFamily="2" charset="2"/>
              <a:buChar char="ü"/>
            </a:pPr>
            <a:r>
              <a:rPr lang="zh-TW" altLang="en-US" sz="2000" b="1" dirty="0">
                <a:solidFill>
                  <a:srgbClr val="0070C0"/>
                </a:solidFill>
                <a:latin typeface="Garamond" panose="02020404030301010803" pitchFamily="18" charset="0"/>
                <a:ea typeface="標楷體" panose="03000509000000000000" pitchFamily="65" charset="-120"/>
              </a:rPr>
              <a:t>壓縮</a:t>
            </a:r>
            <a:r>
              <a:rPr lang="zh-TW" altLang="en-US" sz="2000" b="1" dirty="0" smtClean="0">
                <a:solidFill>
                  <a:srgbClr val="0070C0"/>
                </a:solidFill>
                <a:latin typeface="Garamond" panose="02020404030301010803" pitchFamily="18" charset="0"/>
                <a:ea typeface="標楷體" panose="03000509000000000000" pitchFamily="65" charset="-120"/>
              </a:rPr>
              <a:t>氣體：</a:t>
            </a:r>
            <a:r>
              <a:rPr lang="zh-TW" altLang="en-US" sz="2000" b="1" dirty="0" smtClean="0">
                <a:latin typeface="Garamond" panose="02020404030301010803" pitchFamily="18" charset="0"/>
                <a:ea typeface="標楷體" panose="03000509000000000000" pitchFamily="65" charset="-120"/>
              </a:rPr>
              <a:t>現狀</a:t>
            </a:r>
            <a:r>
              <a:rPr lang="zh-TW" altLang="en-US" sz="2000" b="1" dirty="0">
                <a:latin typeface="Garamond" panose="02020404030301010803" pitchFamily="18" charset="0"/>
                <a:ea typeface="標楷體" panose="03000509000000000000" pitchFamily="65" charset="-120"/>
              </a:rPr>
              <a:t>為氣態物質於被壓縮狀態者</a:t>
            </a:r>
            <a:r>
              <a:rPr lang="en-US" altLang="zh-TW" sz="2000" b="1" dirty="0">
                <a:latin typeface="Garamond" panose="02020404030301010803" pitchFamily="18" charset="0"/>
                <a:ea typeface="標楷體" panose="03000509000000000000" pitchFamily="65" charset="-120"/>
              </a:rPr>
              <a:t>(</a:t>
            </a:r>
            <a:r>
              <a:rPr lang="zh-TW" altLang="en-US" sz="2000" b="1" dirty="0">
                <a:latin typeface="Garamond" panose="02020404030301010803" pitchFamily="18" charset="0"/>
                <a:ea typeface="標楷體" panose="03000509000000000000" pitchFamily="65" charset="-120"/>
              </a:rPr>
              <a:t>被</a:t>
            </a:r>
            <a:r>
              <a:rPr lang="zh-TW" altLang="en-US" sz="2000" b="1" dirty="0" smtClean="0">
                <a:latin typeface="Garamond" panose="02020404030301010803" pitchFamily="18" charset="0"/>
                <a:ea typeface="標楷體" panose="03000509000000000000" pitchFamily="65" charset="-120"/>
              </a:rPr>
              <a:t>壓縮時</a:t>
            </a:r>
            <a:r>
              <a:rPr lang="zh-TW" altLang="en-US" sz="2000" b="1" dirty="0">
                <a:latin typeface="Garamond" panose="02020404030301010803" pitchFamily="18" charset="0"/>
                <a:ea typeface="標楷體" panose="03000509000000000000" pitchFamily="65" charset="-120"/>
              </a:rPr>
              <a:t>不會液化</a:t>
            </a:r>
            <a:r>
              <a:rPr lang="en-US" altLang="zh-TW" sz="2000" b="1" dirty="0">
                <a:latin typeface="Garamond" panose="02020404030301010803" pitchFamily="18" charset="0"/>
                <a:ea typeface="標楷體" panose="03000509000000000000" pitchFamily="65" charset="-120"/>
              </a:rPr>
              <a:t>)</a:t>
            </a:r>
          </a:p>
          <a:p>
            <a:pPr>
              <a:buClr>
                <a:srgbClr val="0000FF"/>
              </a:buClr>
              <a:buSzPct val="100000"/>
              <a:buFont typeface="Wingdings" pitchFamily="2" charset="2"/>
              <a:buChar char="ü"/>
            </a:pPr>
            <a:r>
              <a:rPr lang="zh-TW" altLang="en-US" sz="2000" b="1" dirty="0">
                <a:latin typeface="Garamond" panose="02020404030301010803" pitchFamily="18" charset="0"/>
                <a:ea typeface="標楷體" panose="03000509000000000000" pitchFamily="65" charset="-120"/>
              </a:rPr>
              <a:t> </a:t>
            </a:r>
            <a:r>
              <a:rPr lang="zh-TW" altLang="en-US" sz="2000" b="1" dirty="0">
                <a:solidFill>
                  <a:srgbClr val="0070C0"/>
                </a:solidFill>
                <a:latin typeface="Garamond" panose="02020404030301010803" pitchFamily="18" charset="0"/>
                <a:ea typeface="標楷體" panose="03000509000000000000" pitchFamily="65" charset="-120"/>
              </a:rPr>
              <a:t>液化</a:t>
            </a:r>
            <a:r>
              <a:rPr lang="zh-TW" altLang="en-US" sz="2000" b="1" dirty="0" smtClean="0">
                <a:solidFill>
                  <a:srgbClr val="0070C0"/>
                </a:solidFill>
                <a:latin typeface="Garamond" panose="02020404030301010803" pitchFamily="18" charset="0"/>
                <a:ea typeface="標楷體" panose="03000509000000000000" pitchFamily="65" charset="-120"/>
              </a:rPr>
              <a:t>氣體：</a:t>
            </a:r>
            <a:r>
              <a:rPr lang="zh-TW" altLang="en-US" sz="2000" b="1" dirty="0" smtClean="0">
                <a:latin typeface="Garamond" panose="02020404030301010803" pitchFamily="18" charset="0"/>
                <a:ea typeface="標楷體" panose="03000509000000000000" pitchFamily="65" charset="-120"/>
              </a:rPr>
              <a:t>現狀</a:t>
            </a:r>
            <a:r>
              <a:rPr lang="zh-TW" altLang="en-US" sz="2000" b="1" dirty="0">
                <a:latin typeface="Garamond" panose="02020404030301010803" pitchFamily="18" charset="0"/>
                <a:ea typeface="標楷體" panose="03000509000000000000" pitchFamily="65" charset="-120"/>
              </a:rPr>
              <a:t>為液態，且為</a:t>
            </a:r>
            <a:endParaRPr lang="en-US" altLang="zh-TW" sz="2000" b="1" dirty="0">
              <a:latin typeface="Garamond" panose="02020404030301010803" pitchFamily="18" charset="0"/>
              <a:ea typeface="標楷體" panose="03000509000000000000" pitchFamily="65" charset="-120"/>
            </a:endParaRPr>
          </a:p>
          <a:p>
            <a:pPr marL="0" indent="0">
              <a:buClr>
                <a:srgbClr val="FFC000"/>
              </a:buClr>
              <a:buNone/>
            </a:pPr>
            <a:r>
              <a:rPr lang="zh-TW" altLang="en-US" sz="2000" b="1" dirty="0">
                <a:latin typeface="Garamond" panose="02020404030301010803" pitchFamily="18" charset="0"/>
                <a:ea typeface="標楷體" panose="03000509000000000000" pitchFamily="65" charset="-120"/>
              </a:rPr>
              <a:t>      </a:t>
            </a:r>
            <a:r>
              <a:rPr lang="en-US" altLang="zh-TW" sz="2000" b="1" dirty="0">
                <a:latin typeface="Garamond" panose="02020404030301010803" pitchFamily="18" charset="0"/>
                <a:ea typeface="標楷體" panose="03000509000000000000" pitchFamily="65" charset="-120"/>
              </a:rPr>
              <a:t>1.</a:t>
            </a:r>
            <a:r>
              <a:rPr lang="zh-TW" altLang="en-US" sz="2000" b="1" dirty="0">
                <a:latin typeface="Garamond" panose="02020404030301010803" pitchFamily="18" charset="0"/>
                <a:ea typeface="標楷體" panose="03000509000000000000" pitchFamily="65" charset="-120"/>
              </a:rPr>
              <a:t>大氣壓下，沸點在</a:t>
            </a:r>
            <a:r>
              <a:rPr lang="en-US" altLang="zh-TW" sz="2000" b="1" dirty="0">
                <a:latin typeface="Garamond" panose="02020404030301010803" pitchFamily="18" charset="0"/>
                <a:ea typeface="標楷體" panose="03000509000000000000" pitchFamily="65" charset="-120"/>
              </a:rPr>
              <a:t>40 ℃</a:t>
            </a:r>
            <a:r>
              <a:rPr lang="zh-TW" altLang="en-US" sz="2000" b="1" dirty="0">
                <a:latin typeface="Garamond" panose="02020404030301010803" pitchFamily="18" charset="0"/>
                <a:ea typeface="標楷體" panose="03000509000000000000" pitchFamily="65" charset="-120"/>
              </a:rPr>
              <a:t>以下，如釋放於大氣</a:t>
            </a:r>
            <a:r>
              <a:rPr lang="zh-TW" altLang="en-US" sz="2000" b="1" dirty="0" smtClean="0">
                <a:latin typeface="Garamond" panose="02020404030301010803" pitchFamily="18" charset="0"/>
                <a:ea typeface="標楷體" panose="03000509000000000000" pitchFamily="65" charset="-120"/>
              </a:rPr>
              <a:t>中時</a:t>
            </a:r>
            <a:r>
              <a:rPr lang="zh-TW" altLang="en-US" sz="2000" b="1" dirty="0">
                <a:latin typeface="Garamond" panose="02020404030301010803" pitchFamily="18" charset="0"/>
                <a:ea typeface="標楷體" panose="03000509000000000000" pitchFamily="65" charset="-120"/>
              </a:rPr>
              <a:t>幾乎為氣狀</a:t>
            </a:r>
            <a:r>
              <a:rPr lang="zh-TW" altLang="en-US" sz="2000" b="1" dirty="0" smtClean="0">
                <a:latin typeface="Garamond" panose="02020404030301010803" pitchFamily="18" charset="0"/>
                <a:ea typeface="標楷體" panose="03000509000000000000" pitchFamily="65" charset="-120"/>
              </a:rPr>
              <a:t>者，或</a:t>
            </a:r>
            <a:endParaRPr lang="en-US" altLang="zh-TW" sz="2000" b="1" dirty="0">
              <a:latin typeface="Garamond" panose="02020404030301010803" pitchFamily="18" charset="0"/>
              <a:ea typeface="標楷體" panose="03000509000000000000" pitchFamily="65" charset="-120"/>
            </a:endParaRPr>
          </a:p>
          <a:p>
            <a:pPr marL="0" indent="0">
              <a:buClr>
                <a:srgbClr val="FFC000"/>
              </a:buClr>
              <a:buNone/>
            </a:pPr>
            <a:r>
              <a:rPr lang="zh-TW" altLang="en-US" sz="2000" b="1" dirty="0">
                <a:latin typeface="Garamond" panose="02020404030301010803" pitchFamily="18" charset="0"/>
                <a:ea typeface="標楷體" panose="03000509000000000000" pitchFamily="65" charset="-120"/>
              </a:rPr>
              <a:t>      </a:t>
            </a:r>
            <a:r>
              <a:rPr lang="en-US" altLang="zh-TW" sz="2000" b="1" dirty="0">
                <a:latin typeface="Garamond" panose="02020404030301010803" pitchFamily="18" charset="0"/>
                <a:ea typeface="標楷體" panose="03000509000000000000" pitchFamily="65" charset="-120"/>
              </a:rPr>
              <a:t>2.</a:t>
            </a:r>
            <a:r>
              <a:rPr lang="zh-TW" altLang="en-US" sz="2000" b="1" dirty="0">
                <a:latin typeface="Garamond" panose="02020404030301010803" pitchFamily="18" charset="0"/>
                <a:ea typeface="標楷體" panose="03000509000000000000" pitchFamily="65" charset="-120"/>
              </a:rPr>
              <a:t>大氣壓下，沸點超過</a:t>
            </a:r>
            <a:r>
              <a:rPr lang="en-US" altLang="zh-TW" sz="2000" b="1" dirty="0">
                <a:latin typeface="Garamond" panose="02020404030301010803" pitchFamily="18" charset="0"/>
                <a:ea typeface="標楷體" panose="03000509000000000000" pitchFamily="65" charset="-120"/>
              </a:rPr>
              <a:t>40 ℃</a:t>
            </a:r>
            <a:r>
              <a:rPr lang="zh-TW" altLang="en-US" sz="2000" b="1" dirty="0">
                <a:latin typeface="Garamond" panose="02020404030301010803" pitchFamily="18" charset="0"/>
                <a:ea typeface="標楷體" panose="03000509000000000000" pitchFamily="65" charset="-120"/>
              </a:rPr>
              <a:t>者已處於沸點以上時</a:t>
            </a:r>
            <a:endParaRPr lang="en-US" altLang="zh-TW" sz="2000" b="1" dirty="0">
              <a:latin typeface="Garamond" panose="02020404030301010803" pitchFamily="18" charset="0"/>
              <a:ea typeface="標楷體" panose="03000509000000000000" pitchFamily="65" charset="-120"/>
            </a:endParaRPr>
          </a:p>
          <a:p>
            <a:pPr>
              <a:buClr>
                <a:srgbClr val="0000FF"/>
              </a:buClr>
              <a:buSzPct val="100000"/>
              <a:buFont typeface="Wingdings" pitchFamily="2" charset="2"/>
              <a:buChar char="ü"/>
            </a:pPr>
            <a:r>
              <a:rPr lang="zh-TW" altLang="en-US" sz="2000" b="1" dirty="0">
                <a:latin typeface="Garamond" panose="02020404030301010803" pitchFamily="18" charset="0"/>
                <a:ea typeface="標楷體" panose="03000509000000000000" pitchFamily="65" charset="-120"/>
              </a:rPr>
              <a:t> </a:t>
            </a:r>
            <a:r>
              <a:rPr lang="zh-TW" altLang="en-US" sz="2000" b="1" dirty="0">
                <a:solidFill>
                  <a:srgbClr val="0070C0"/>
                </a:solidFill>
                <a:latin typeface="Garamond" panose="02020404030301010803" pitchFamily="18" charset="0"/>
                <a:ea typeface="標楷體" panose="03000509000000000000" pitchFamily="65" charset="-120"/>
              </a:rPr>
              <a:t>常用溫度</a:t>
            </a:r>
            <a:r>
              <a:rPr lang="en-US" altLang="zh-TW" sz="2000" b="1" dirty="0">
                <a:solidFill>
                  <a:srgbClr val="0070C0"/>
                </a:solidFill>
                <a:latin typeface="Garamond" panose="02020404030301010803" pitchFamily="18" charset="0"/>
                <a:ea typeface="標楷體" panose="03000509000000000000" pitchFamily="65" charset="-120"/>
              </a:rPr>
              <a:t>(</a:t>
            </a:r>
            <a:r>
              <a:rPr lang="zh-TW" altLang="en-US" sz="2000" b="1" dirty="0">
                <a:solidFill>
                  <a:srgbClr val="0070C0"/>
                </a:solidFill>
                <a:latin typeface="Garamond" panose="02020404030301010803" pitchFamily="18" charset="0"/>
                <a:ea typeface="標楷體" panose="03000509000000000000" pitchFamily="65" charset="-120"/>
              </a:rPr>
              <a:t>常用之溫度</a:t>
            </a:r>
            <a:r>
              <a:rPr lang="en-US" altLang="zh-TW" sz="2000" b="1" dirty="0">
                <a:solidFill>
                  <a:srgbClr val="0070C0"/>
                </a:solidFill>
                <a:latin typeface="Garamond" panose="02020404030301010803" pitchFamily="18" charset="0"/>
                <a:ea typeface="標楷體" panose="03000509000000000000" pitchFamily="65" charset="-120"/>
              </a:rPr>
              <a:t>)</a:t>
            </a:r>
          </a:p>
          <a:p>
            <a:pPr lvl="1">
              <a:buClr>
                <a:srgbClr val="7030A0"/>
              </a:buClr>
              <a:buSzPct val="100000"/>
              <a:buFont typeface="Calibri" pitchFamily="34" charset="0"/>
              <a:buChar char="−"/>
            </a:pPr>
            <a:r>
              <a:rPr lang="zh-TW" altLang="en-US" sz="2000" b="1" dirty="0" smtClean="0">
                <a:latin typeface="Garamond" panose="02020404030301010803" pitchFamily="18" charset="0"/>
                <a:ea typeface="標楷體" panose="03000509000000000000" pitchFamily="65" charset="-120"/>
              </a:rPr>
              <a:t>工廠</a:t>
            </a:r>
            <a:r>
              <a:rPr lang="zh-TW" altLang="en-US" sz="2000" b="1" dirty="0">
                <a:latin typeface="Garamond" panose="02020404030301010803" pitchFamily="18" charset="0"/>
                <a:ea typeface="標楷體" panose="03000509000000000000" pitchFamily="65" charset="-120"/>
              </a:rPr>
              <a:t>、容器等於正常狀態之操作、處理時之溫度。</a:t>
            </a:r>
            <a:endParaRPr lang="en-US" altLang="zh-TW" sz="2000" b="1" dirty="0">
              <a:latin typeface="Garamond" panose="02020404030301010803" pitchFamily="18" charset="0"/>
              <a:ea typeface="標楷體" panose="03000509000000000000" pitchFamily="65" charset="-120"/>
            </a:endParaRPr>
          </a:p>
          <a:p>
            <a:pPr>
              <a:buClr>
                <a:srgbClr val="0000FF"/>
              </a:buClr>
              <a:buSzPct val="100000"/>
              <a:buFont typeface="Wingdings" pitchFamily="2" charset="2"/>
              <a:buChar char="ü"/>
            </a:pPr>
            <a:r>
              <a:rPr lang="zh-TW" altLang="en-US" sz="2000" b="1" dirty="0">
                <a:solidFill>
                  <a:srgbClr val="0070C0"/>
                </a:solidFill>
                <a:latin typeface="Garamond" panose="02020404030301010803" pitchFamily="18" charset="0"/>
                <a:ea typeface="標楷體" panose="03000509000000000000" pitchFamily="65" charset="-120"/>
              </a:rPr>
              <a:t>常用壓力</a:t>
            </a:r>
            <a:r>
              <a:rPr lang="en-US" altLang="zh-TW" sz="2000" b="1" dirty="0">
                <a:solidFill>
                  <a:srgbClr val="0070C0"/>
                </a:solidFill>
                <a:latin typeface="Garamond" panose="02020404030301010803" pitchFamily="18" charset="0"/>
                <a:ea typeface="標楷體" panose="03000509000000000000" pitchFamily="65" charset="-120"/>
              </a:rPr>
              <a:t>(</a:t>
            </a:r>
            <a:r>
              <a:rPr lang="zh-TW" altLang="en-US" sz="2000" b="1" dirty="0">
                <a:solidFill>
                  <a:srgbClr val="0070C0"/>
                </a:solidFill>
                <a:latin typeface="Garamond" panose="02020404030301010803" pitchFamily="18" charset="0"/>
                <a:ea typeface="標楷體" panose="03000509000000000000" pitchFamily="65" charset="-120"/>
              </a:rPr>
              <a:t>常用之壓力</a:t>
            </a:r>
            <a:r>
              <a:rPr lang="en-US" altLang="zh-TW" sz="2000" b="1" dirty="0">
                <a:solidFill>
                  <a:srgbClr val="0070C0"/>
                </a:solidFill>
                <a:latin typeface="Garamond" panose="02020404030301010803" pitchFamily="18" charset="0"/>
                <a:ea typeface="標楷體" panose="03000509000000000000" pitchFamily="65" charset="-120"/>
              </a:rPr>
              <a:t>)</a:t>
            </a:r>
          </a:p>
          <a:p>
            <a:pPr lvl="1">
              <a:buClr>
                <a:srgbClr val="7030A0"/>
              </a:buClr>
              <a:buSzPct val="100000"/>
              <a:buFont typeface="Calibri" pitchFamily="34" charset="0"/>
              <a:buChar char="−"/>
            </a:pPr>
            <a:r>
              <a:rPr lang="zh-TW" altLang="en-US" sz="2000" b="1" dirty="0" smtClean="0">
                <a:latin typeface="Garamond" panose="02020404030301010803" pitchFamily="18" charset="0"/>
                <a:ea typeface="標楷體" panose="03000509000000000000" pitchFamily="65" charset="-120"/>
              </a:rPr>
              <a:t>工廠</a:t>
            </a:r>
            <a:r>
              <a:rPr lang="zh-TW" altLang="en-US" sz="2000" b="1" dirty="0">
                <a:latin typeface="Garamond" panose="02020404030301010803" pitchFamily="18" charset="0"/>
                <a:ea typeface="標楷體" panose="03000509000000000000" pitchFamily="65" charset="-120"/>
              </a:rPr>
              <a:t>、容器等於正常狀態之操作、處理時之壓力。</a:t>
            </a:r>
            <a:endParaRPr lang="en-US" altLang="zh-TW" sz="2000" b="1" dirty="0">
              <a:latin typeface="Garamond" panose="02020404030301010803" pitchFamily="18" charset="0"/>
              <a:ea typeface="標楷體" panose="03000509000000000000" pitchFamily="65" charset="-120"/>
            </a:endParaRPr>
          </a:p>
          <a:p>
            <a:pPr>
              <a:buClr>
                <a:srgbClr val="0000FF"/>
              </a:buClr>
              <a:buSzPct val="100000"/>
              <a:buFont typeface="Wingdings" pitchFamily="2" charset="2"/>
              <a:buChar char="ü"/>
            </a:pPr>
            <a:r>
              <a:rPr lang="zh-TW" altLang="en-US" sz="2000" b="1" dirty="0">
                <a:solidFill>
                  <a:srgbClr val="C00000"/>
                </a:solidFill>
                <a:latin typeface="Garamond" panose="02020404030301010803" pitchFamily="18" charset="0"/>
                <a:ea typeface="標楷體" panose="03000509000000000000" pitchFamily="65" charset="-120"/>
              </a:rPr>
              <a:t>壓力</a:t>
            </a:r>
            <a:r>
              <a:rPr lang="en-US" altLang="zh-TW" sz="2000" b="1" dirty="0">
                <a:solidFill>
                  <a:srgbClr val="C00000"/>
                </a:solidFill>
                <a:latin typeface="Garamond" panose="02020404030301010803" pitchFamily="18" charset="0"/>
                <a:ea typeface="標楷體" panose="03000509000000000000" pitchFamily="65" charset="-120"/>
              </a:rPr>
              <a:t>(</a:t>
            </a:r>
            <a:r>
              <a:rPr lang="zh-TW" altLang="en-US" sz="2000" b="1" dirty="0">
                <a:solidFill>
                  <a:srgbClr val="C00000"/>
                </a:solidFill>
                <a:latin typeface="Garamond" panose="02020404030301010803" pitchFamily="18" charset="0"/>
                <a:ea typeface="標楷體" panose="03000509000000000000" pitchFamily="65" charset="-120"/>
              </a:rPr>
              <a:t>表壓力</a:t>
            </a:r>
            <a:r>
              <a:rPr lang="en-US" altLang="zh-TW" sz="2000" b="1" dirty="0">
                <a:solidFill>
                  <a:srgbClr val="C00000"/>
                </a:solidFill>
                <a:latin typeface="Garamond" panose="02020404030301010803" pitchFamily="18" charset="0"/>
                <a:ea typeface="標楷體" panose="03000509000000000000" pitchFamily="65" charset="-120"/>
              </a:rPr>
              <a:t>)</a:t>
            </a:r>
          </a:p>
          <a:p>
            <a:pPr marL="366713" lvl="1" indent="0">
              <a:buClr>
                <a:srgbClr val="FFC000"/>
              </a:buClr>
              <a:buNone/>
            </a:pPr>
            <a:r>
              <a:rPr lang="zh-TW" altLang="en-US" sz="2000" b="1" dirty="0">
                <a:solidFill>
                  <a:srgbClr val="C00000"/>
                </a:solidFill>
                <a:latin typeface="Garamond" panose="02020404030301010803" pitchFamily="18" charset="0"/>
                <a:ea typeface="標楷體" panose="03000509000000000000" pitchFamily="65" charset="-120"/>
              </a:rPr>
              <a:t>壓力</a:t>
            </a:r>
            <a:r>
              <a:rPr lang="en-US" altLang="zh-TW" sz="2000" b="1" dirty="0">
                <a:solidFill>
                  <a:srgbClr val="C00000"/>
                </a:solidFill>
                <a:latin typeface="Garamond" panose="02020404030301010803" pitchFamily="18" charset="0"/>
                <a:ea typeface="標楷體" panose="03000509000000000000" pitchFamily="65" charset="-120"/>
              </a:rPr>
              <a:t>(</a:t>
            </a:r>
            <a:r>
              <a:rPr lang="zh-TW" altLang="en-US" sz="2000" b="1" dirty="0">
                <a:solidFill>
                  <a:srgbClr val="C00000"/>
                </a:solidFill>
                <a:latin typeface="Garamond" panose="02020404030301010803" pitchFamily="18" charset="0"/>
                <a:ea typeface="標楷體" panose="03000509000000000000" pitchFamily="65" charset="-120"/>
              </a:rPr>
              <a:t>表壓力</a:t>
            </a:r>
            <a:r>
              <a:rPr lang="en-US" altLang="zh-TW" sz="2000" b="1" dirty="0">
                <a:solidFill>
                  <a:srgbClr val="C00000"/>
                </a:solidFill>
                <a:latin typeface="Garamond" panose="02020404030301010803" pitchFamily="18" charset="0"/>
                <a:ea typeface="標楷體" panose="03000509000000000000" pitchFamily="65" charset="-120"/>
              </a:rPr>
              <a:t>)=</a:t>
            </a:r>
            <a:r>
              <a:rPr lang="zh-TW" altLang="en-US" sz="2000" b="1" dirty="0">
                <a:solidFill>
                  <a:srgbClr val="C00000"/>
                </a:solidFill>
                <a:latin typeface="Garamond" panose="02020404030301010803" pitchFamily="18" charset="0"/>
                <a:ea typeface="標楷體" panose="03000509000000000000" pitchFamily="65" charset="-120"/>
              </a:rPr>
              <a:t>絕對壓力</a:t>
            </a:r>
            <a:r>
              <a:rPr lang="en-US" altLang="zh-TW" sz="2000" b="1" dirty="0">
                <a:solidFill>
                  <a:srgbClr val="C00000"/>
                </a:solidFill>
                <a:latin typeface="Garamond" panose="02020404030301010803" pitchFamily="18" charset="0"/>
                <a:ea typeface="標楷體" panose="03000509000000000000" pitchFamily="65" charset="-120"/>
              </a:rPr>
              <a:t>-1.033㎏/cm2</a:t>
            </a:r>
          </a:p>
          <a:p>
            <a:pPr marL="366713" lvl="1" indent="0">
              <a:buClr>
                <a:srgbClr val="FFC000"/>
              </a:buClr>
              <a:buNone/>
            </a:pPr>
            <a:r>
              <a:rPr lang="en-US" altLang="zh-TW" sz="2000" b="1" dirty="0">
                <a:solidFill>
                  <a:srgbClr val="C00000"/>
                </a:solidFill>
                <a:latin typeface="Garamond" panose="02020404030301010803" pitchFamily="18" charset="0"/>
                <a:ea typeface="標楷體" panose="03000509000000000000" pitchFamily="65" charset="-120"/>
              </a:rPr>
              <a:t>ISO</a:t>
            </a:r>
            <a:r>
              <a:rPr lang="zh-TW" altLang="en-US" sz="2000" b="1" dirty="0">
                <a:solidFill>
                  <a:srgbClr val="C00000"/>
                </a:solidFill>
                <a:latin typeface="Garamond" panose="02020404030301010803" pitchFamily="18" charset="0"/>
                <a:ea typeface="標楷體" panose="03000509000000000000" pitchFamily="65" charset="-120"/>
              </a:rPr>
              <a:t>國際單位</a:t>
            </a:r>
            <a:r>
              <a:rPr lang="en-US" altLang="zh-TW" sz="2000" b="1" dirty="0">
                <a:solidFill>
                  <a:srgbClr val="C00000"/>
                </a:solidFill>
                <a:latin typeface="Garamond" panose="02020404030301010803" pitchFamily="18" charset="0"/>
                <a:ea typeface="標楷體" panose="03000509000000000000" pitchFamily="65" charset="-120"/>
              </a:rPr>
              <a:t>:1Pa=10.2*10-6 </a:t>
            </a:r>
            <a:r>
              <a:rPr lang="en-US" altLang="zh-TW" sz="2000" b="1" dirty="0" err="1">
                <a:solidFill>
                  <a:srgbClr val="C00000"/>
                </a:solidFill>
                <a:latin typeface="Garamond" panose="02020404030301010803" pitchFamily="18" charset="0"/>
                <a:ea typeface="標楷體" panose="03000509000000000000" pitchFamily="65" charset="-120"/>
              </a:rPr>
              <a:t>Kgf</a:t>
            </a:r>
            <a:r>
              <a:rPr lang="en-US" altLang="zh-TW" sz="2000" b="1" dirty="0">
                <a:solidFill>
                  <a:srgbClr val="C00000"/>
                </a:solidFill>
                <a:latin typeface="Garamond" panose="02020404030301010803" pitchFamily="18" charset="0"/>
                <a:ea typeface="標楷體" panose="03000509000000000000" pitchFamily="65" charset="-120"/>
              </a:rPr>
              <a:t>/CM2</a:t>
            </a:r>
          </a:p>
          <a:p>
            <a:pPr marL="366713" lvl="1" indent="0">
              <a:buClr>
                <a:srgbClr val="FFC000"/>
              </a:buClr>
              <a:buNone/>
            </a:pPr>
            <a:r>
              <a:rPr lang="en-US" altLang="zh-TW" sz="2000" b="1" dirty="0">
                <a:solidFill>
                  <a:srgbClr val="C00000"/>
                </a:solidFill>
                <a:latin typeface="Garamond" panose="02020404030301010803" pitchFamily="18" charset="0"/>
                <a:ea typeface="標楷體" panose="03000509000000000000" pitchFamily="65" charset="-120"/>
              </a:rPr>
              <a:t>1Mpa=10.2 </a:t>
            </a:r>
            <a:r>
              <a:rPr lang="en-US" altLang="zh-TW" sz="2000" b="1" dirty="0" err="1">
                <a:solidFill>
                  <a:srgbClr val="C00000"/>
                </a:solidFill>
                <a:latin typeface="Garamond" panose="02020404030301010803" pitchFamily="18" charset="0"/>
                <a:ea typeface="標楷體" panose="03000509000000000000" pitchFamily="65" charset="-120"/>
              </a:rPr>
              <a:t>Kgf</a:t>
            </a:r>
            <a:r>
              <a:rPr lang="en-US" altLang="zh-TW" sz="2000" b="1" dirty="0">
                <a:solidFill>
                  <a:srgbClr val="C00000"/>
                </a:solidFill>
                <a:latin typeface="Garamond" panose="02020404030301010803" pitchFamily="18" charset="0"/>
                <a:ea typeface="標楷體" panose="03000509000000000000" pitchFamily="65" charset="-120"/>
              </a:rPr>
              <a:t>/CM2</a:t>
            </a:r>
            <a:endParaRPr lang="en-US" altLang="zh-TW" sz="2000" b="1" dirty="0">
              <a:latin typeface="Garamond" panose="02020404030301010803" pitchFamily="18" charset="0"/>
              <a:ea typeface="標楷體" panose="03000509000000000000" pitchFamily="65" charset="-120"/>
            </a:endParaRPr>
          </a:p>
          <a:p>
            <a:pPr marL="0" indent="0" algn="just">
              <a:spcBef>
                <a:spcPts val="600"/>
              </a:spcBef>
              <a:spcAft>
                <a:spcPts val="600"/>
              </a:spcAft>
              <a:buClrTx/>
              <a:buSzPct val="100000"/>
              <a:buNone/>
            </a:pPr>
            <a:endParaRPr lang="zh-TW" altLang="en-US" sz="2000" b="1" dirty="0" smtClean="0">
              <a:latin typeface="Garamond" panose="02020404030301010803" pitchFamily="18" charset="0"/>
              <a:ea typeface="標楷體" panose="03000509000000000000"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C6E97A2C-1427-4615-98E4-25D08B577A12}" type="slidenum">
              <a:rPr lang="zh-TW" altLang="en-US" smtClean="0">
                <a:latin typeface="Garamond" panose="02020404030301010803" pitchFamily="18" charset="0"/>
              </a:rPr>
              <a:pPr>
                <a:defRPr/>
              </a:pPr>
              <a:t>32</a:t>
            </a:fld>
            <a:endParaRPr lang="en-US" altLang="zh-TW">
              <a:latin typeface="Garamond" panose="02020404030301010803" pitchFamily="18" charset="0"/>
            </a:endParaRPr>
          </a:p>
        </p:txBody>
      </p:sp>
    </p:spTree>
    <p:extLst>
      <p:ext uri="{BB962C8B-B14F-4D97-AF65-F5344CB8AC3E}">
        <p14:creationId xmlns:p14="http://schemas.microsoft.com/office/powerpoint/2010/main" val="1690428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35496" y="228600"/>
            <a:ext cx="8990012" cy="9906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高壓氣體定義</a:t>
            </a:r>
            <a:r>
              <a:rPr lang="en-US" altLang="zh-TW" sz="3800" dirty="0" smtClean="0">
                <a:solidFill>
                  <a:srgbClr val="0000FF"/>
                </a:solidFill>
                <a:latin typeface="華康勘亭流" panose="03000809000000000000" pitchFamily="65" charset="-120"/>
                <a:ea typeface="華康勘亭流" panose="03000809000000000000" pitchFamily="65" charset="-120"/>
              </a:rPr>
              <a:t>(3/3)</a:t>
            </a:r>
            <a:endParaRPr lang="zh-TW" altLang="en-US" sz="3800" dirty="0" smtClean="0">
              <a:solidFill>
                <a:srgbClr val="0000FF"/>
              </a:solidFill>
              <a:latin typeface="華康勘亭流" panose="03000809000000000000" pitchFamily="65" charset="-120"/>
              <a:ea typeface="華康勘亭流" panose="03000809000000000000"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C6E97A2C-1427-4615-98E4-25D08B577A12}" type="slidenum">
              <a:rPr lang="zh-TW" altLang="en-US" smtClean="0">
                <a:latin typeface="Garamond" panose="02020404030301010803" pitchFamily="18" charset="0"/>
              </a:rPr>
              <a:pPr>
                <a:defRPr/>
              </a:pPr>
              <a:t>33</a:t>
            </a:fld>
            <a:endParaRPr lang="en-US" altLang="zh-TW">
              <a:latin typeface="Garamond" panose="02020404030301010803" pitchFamily="18" charset="0"/>
            </a:endParaRPr>
          </a:p>
        </p:txBody>
      </p:sp>
      <p:pic>
        <p:nvPicPr>
          <p:cNvPr id="5" name="Picture 3" descr="壓縮氣體狀態之高壓氣體"/>
          <p:cNvPicPr>
            <a:picLocks noChangeAspect="1" noChangeArrowheads="1"/>
          </p:cNvPicPr>
          <p:nvPr/>
        </p:nvPicPr>
        <p:blipFill>
          <a:blip r:embed="rId3" cstate="print"/>
          <a:srcRect/>
          <a:stretch>
            <a:fillRect/>
          </a:stretch>
        </p:blipFill>
        <p:spPr bwMode="auto">
          <a:xfrm>
            <a:off x="214313" y="1568451"/>
            <a:ext cx="5105400" cy="4419600"/>
          </a:xfrm>
          <a:prstGeom prst="rect">
            <a:avLst/>
          </a:prstGeom>
          <a:noFill/>
          <a:ln w="9525">
            <a:noFill/>
            <a:miter lim="800000"/>
            <a:headEnd/>
            <a:tailEnd/>
          </a:ln>
        </p:spPr>
      </p:pic>
      <p:pic>
        <p:nvPicPr>
          <p:cNvPr id="6" name="Picture 4" descr="液化氣體狀態之高壓氣體"/>
          <p:cNvPicPr>
            <a:picLocks noChangeAspect="1" noChangeArrowheads="1"/>
          </p:cNvPicPr>
          <p:nvPr/>
        </p:nvPicPr>
        <p:blipFill>
          <a:blip r:embed="rId4" cstate="print"/>
          <a:srcRect/>
          <a:stretch>
            <a:fillRect/>
          </a:stretch>
        </p:blipFill>
        <p:spPr bwMode="auto">
          <a:xfrm>
            <a:off x="5280025" y="1639889"/>
            <a:ext cx="3683000" cy="4416425"/>
          </a:xfrm>
          <a:prstGeom prst="rect">
            <a:avLst/>
          </a:prstGeom>
          <a:noFill/>
          <a:ln w="9525">
            <a:noFill/>
            <a:miter lim="800000"/>
            <a:headEnd/>
            <a:tailEnd/>
          </a:ln>
        </p:spPr>
      </p:pic>
      <p:sp>
        <p:nvSpPr>
          <p:cNvPr id="7" name="Rectangle 2"/>
          <p:cNvSpPr>
            <a:spLocks noGrp="1" noChangeArrowheads="1"/>
          </p:cNvSpPr>
          <p:nvPr>
            <p:ph type="title"/>
          </p:nvPr>
        </p:nvSpPr>
        <p:spPr>
          <a:xfrm>
            <a:off x="3168377" y="5988051"/>
            <a:ext cx="2724249" cy="785813"/>
          </a:xfrm>
        </p:spPr>
        <p:txBody>
          <a:bodyPr/>
          <a:lstStyle/>
          <a:p>
            <a:pPr eaLnBrk="1" hangingPunct="1"/>
            <a:r>
              <a:rPr lang="zh-TW" altLang="en-US" sz="2800" b="1" dirty="0" smtClean="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高壓氣體示意圖</a:t>
            </a:r>
          </a:p>
        </p:txBody>
      </p:sp>
    </p:spTree>
    <p:extLst>
      <p:ext uri="{BB962C8B-B14F-4D97-AF65-F5344CB8AC3E}">
        <p14:creationId xmlns:p14="http://schemas.microsoft.com/office/powerpoint/2010/main" val="3046924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a:xfrm>
            <a:off x="250825" y="0"/>
            <a:ext cx="8642350" cy="12192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製造安全設施</a:t>
            </a:r>
          </a:p>
        </p:txBody>
      </p:sp>
      <p:sp>
        <p:nvSpPr>
          <p:cNvPr id="22531" name="Rectangle 3"/>
          <p:cNvSpPr>
            <a:spLocks noGrp="1"/>
          </p:cNvSpPr>
          <p:nvPr>
            <p:ph type="body" idx="4294967295"/>
          </p:nvPr>
        </p:nvSpPr>
        <p:spPr>
          <a:xfrm>
            <a:off x="250825" y="1600200"/>
            <a:ext cx="8713788" cy="5257800"/>
          </a:xfrm>
        </p:spPr>
        <p:txBody>
          <a:bodyPr/>
          <a:lstStyle/>
          <a:p>
            <a:pPr marL="993775" indent="-993775"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第</a:t>
            </a:r>
            <a:r>
              <a:rPr lang="en-US" altLang="zh-TW" sz="1900" b="1" dirty="0" smtClean="0">
                <a:latin typeface="Calibri" pitchFamily="34" charset="0"/>
                <a:ea typeface="標楷體" pitchFamily="65" charset="-120"/>
              </a:rPr>
              <a:t>79</a:t>
            </a:r>
            <a:r>
              <a:rPr lang="zh-TW" altLang="en-US" sz="1900" b="1" dirty="0" smtClean="0">
                <a:latin typeface="Calibri" pitchFamily="34" charset="0"/>
                <a:ea typeface="標楷體" pitchFamily="65" charset="-120"/>
              </a:rPr>
              <a:t>條   </a:t>
            </a:r>
            <a:r>
              <a:rPr lang="en-US" altLang="zh-TW" sz="1900" b="1" dirty="0" smtClean="0">
                <a:latin typeface="Calibri" pitchFamily="34" charset="0"/>
                <a:ea typeface="標楷體" pitchFamily="65" charset="-120"/>
              </a:rPr>
              <a:t>	</a:t>
            </a:r>
            <a:r>
              <a:rPr lang="zh-TW" altLang="en-US" sz="1900" b="1" dirty="0" smtClean="0">
                <a:solidFill>
                  <a:srgbClr val="0000FF"/>
                </a:solidFill>
                <a:effectLst>
                  <a:outerShdw blurRad="38100" dist="38100" dir="2700000" algn="tl">
                    <a:srgbClr val="000000">
                      <a:alpha val="43137"/>
                    </a:srgbClr>
                  </a:outerShdw>
                </a:effectLst>
                <a:latin typeface="Calibri" pitchFamily="34" charset="0"/>
                <a:ea typeface="標楷體" pitchFamily="65" charset="-120"/>
              </a:rPr>
              <a:t>容器放置場、灌氣容器及殘氣容器</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以下簡稱灌氣容器等。</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，應依左列規定：</a:t>
            </a:r>
          </a:p>
          <a:p>
            <a:pPr marL="1071563" indent="-77788"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一</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容器</a:t>
            </a:r>
            <a:r>
              <a:rPr lang="zh-TW" altLang="en-US" sz="1900" b="1" dirty="0" smtClean="0">
                <a:latin typeface="Calibri" pitchFamily="34" charset="0"/>
                <a:ea typeface="標楷體" pitchFamily="65" charset="-120"/>
              </a:rPr>
              <a:t>放置場應</a:t>
            </a:r>
            <a:r>
              <a:rPr lang="zh-TW" altLang="en-US" sz="1900" b="1" dirty="0" smtClean="0">
                <a:solidFill>
                  <a:srgbClr val="0000FF"/>
                </a:solidFill>
                <a:effectLst>
                  <a:outerShdw blurRad="38100" dist="38100" dir="2700000" algn="tl">
                    <a:srgbClr val="000000">
                      <a:alpha val="43137"/>
                    </a:srgbClr>
                  </a:outerShdw>
                </a:effectLst>
                <a:latin typeface="Calibri" pitchFamily="34" charset="0"/>
                <a:ea typeface="標楷體" pitchFamily="65" charset="-120"/>
              </a:rPr>
              <a:t>明確標示</a:t>
            </a:r>
            <a:r>
              <a:rPr lang="zh-TW" altLang="en-US" sz="1900" b="1" dirty="0" smtClean="0">
                <a:latin typeface="Calibri" pitchFamily="34" charset="0"/>
                <a:ea typeface="標楷體" pitchFamily="65" charset="-120"/>
              </a:rPr>
              <a:t>，且於外面明顯處所設置</a:t>
            </a:r>
            <a:r>
              <a:rPr lang="zh-TW" altLang="en-US" sz="1900" b="1" dirty="0" smtClean="0">
                <a:solidFill>
                  <a:srgbClr val="7030A0"/>
                </a:solidFill>
                <a:effectLst>
                  <a:outerShdw blurRad="38100" dist="38100" dir="2700000" algn="tl">
                    <a:srgbClr val="000000">
                      <a:alpha val="43137"/>
                    </a:srgbClr>
                  </a:outerShdw>
                </a:effectLst>
                <a:latin typeface="Calibri" pitchFamily="34" charset="0"/>
                <a:ea typeface="標楷體" pitchFamily="65" charset="-120"/>
              </a:rPr>
              <a:t>警戒標示</a:t>
            </a:r>
            <a:r>
              <a:rPr lang="zh-TW" altLang="en-US" sz="1900" b="1" dirty="0" smtClean="0">
                <a:latin typeface="Calibri" pitchFamily="34" charset="0"/>
                <a:ea typeface="標楷體" pitchFamily="65" charset="-120"/>
              </a:rPr>
              <a:t>。 </a:t>
            </a:r>
          </a:p>
          <a:p>
            <a:pPr marL="993775" indent="0"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三</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可燃性</a:t>
            </a:r>
            <a:r>
              <a:rPr lang="zh-TW" altLang="en-US" sz="1900" b="1" dirty="0" smtClean="0">
                <a:latin typeface="Calibri" pitchFamily="34" charset="0"/>
                <a:ea typeface="標楷體" pitchFamily="65" charset="-120"/>
              </a:rPr>
              <a:t>氣體之容器放置場，應使儲存之氣體漏洩時</a:t>
            </a:r>
            <a:r>
              <a:rPr lang="zh-TW" altLang="en-US" sz="1900" b="1" dirty="0" smtClean="0">
                <a:solidFill>
                  <a:srgbClr val="FF3300"/>
                </a:solidFill>
                <a:effectLst>
                  <a:outerShdw blurRad="38100" dist="38100" dir="2700000" algn="tl">
                    <a:srgbClr val="000000">
                      <a:alpha val="43137"/>
                    </a:srgbClr>
                  </a:outerShdw>
                </a:effectLst>
                <a:latin typeface="Calibri" pitchFamily="34" charset="0"/>
                <a:ea typeface="標楷體" pitchFamily="65" charset="-120"/>
              </a:rPr>
              <a:t>不致滯留</a:t>
            </a:r>
            <a:r>
              <a:rPr lang="zh-TW" altLang="en-US" sz="1900" b="1" dirty="0" smtClean="0">
                <a:latin typeface="Calibri" pitchFamily="34" charset="0"/>
                <a:ea typeface="標楷體" pitchFamily="65" charset="-120"/>
              </a:rPr>
              <a:t>之構造。 </a:t>
            </a:r>
          </a:p>
          <a:p>
            <a:pPr marL="993775" indent="0"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五</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a:t>
            </a:r>
            <a:r>
              <a:rPr lang="zh-TW" altLang="en-US" sz="1900" b="1" dirty="0" smtClean="0">
                <a:latin typeface="Calibri" pitchFamily="34" charset="0"/>
                <a:ea typeface="標楷體" pitchFamily="65" charset="-120"/>
              </a:rPr>
              <a:t>可燃性氣體或氧氣之容器放置場，應</a:t>
            </a:r>
            <a:r>
              <a:rPr lang="zh-TW" altLang="en-US" sz="1900" b="1" dirty="0" smtClean="0">
                <a:solidFill>
                  <a:srgbClr val="FF3300"/>
                </a:solidFill>
                <a:effectLst>
                  <a:outerShdw blurRad="38100" dist="38100" dir="2700000" algn="tl">
                    <a:srgbClr val="000000">
                      <a:alpha val="43137"/>
                    </a:srgbClr>
                  </a:outerShdw>
                </a:effectLst>
                <a:latin typeface="Calibri" pitchFamily="34" charset="0"/>
                <a:ea typeface="標楷體" pitchFamily="65" charset="-120"/>
              </a:rPr>
              <a:t>依消防法有關規定</a:t>
            </a:r>
            <a:r>
              <a:rPr lang="zh-TW" altLang="en-US" sz="1900" b="1" dirty="0" smtClean="0">
                <a:latin typeface="Calibri" pitchFamily="34" charset="0"/>
                <a:ea typeface="標楷體" pitchFamily="65" charset="-120"/>
              </a:rPr>
              <a:t>設滅火設備。 </a:t>
            </a:r>
          </a:p>
          <a:p>
            <a:pPr marL="1439863" indent="-446088"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六</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a:t>
            </a:r>
            <a:r>
              <a:rPr lang="zh-TW" altLang="en-US" sz="1900" b="1" dirty="0" smtClean="0">
                <a:latin typeface="Calibri" pitchFamily="34" charset="0"/>
                <a:ea typeface="標楷體" pitchFamily="65" charset="-120"/>
              </a:rPr>
              <a:t>灌氣容器等應按</a:t>
            </a:r>
            <a:r>
              <a:rPr lang="zh-TW" altLang="en-US" sz="1900" b="1" dirty="0" smtClean="0">
                <a:solidFill>
                  <a:srgbClr val="0000FF"/>
                </a:solidFill>
                <a:effectLst>
                  <a:outerShdw blurRad="38100" dist="38100" dir="2700000" algn="tl">
                    <a:srgbClr val="000000">
                      <a:alpha val="43137"/>
                    </a:srgbClr>
                  </a:outerShdw>
                </a:effectLst>
                <a:latin typeface="Calibri" pitchFamily="34" charset="0"/>
                <a:ea typeface="標楷體" pitchFamily="65" charset="-120"/>
              </a:rPr>
              <a:t>灌氣容器</a:t>
            </a:r>
            <a:r>
              <a:rPr lang="zh-TW" altLang="en-US" sz="1900" b="1" dirty="0" smtClean="0">
                <a:latin typeface="Calibri" pitchFamily="34" charset="0"/>
                <a:ea typeface="標楷體" pitchFamily="65" charset="-120"/>
              </a:rPr>
              <a:t>及</a:t>
            </a:r>
            <a:r>
              <a:rPr lang="zh-TW" altLang="en-US" sz="1900" b="1" dirty="0" smtClean="0">
                <a:solidFill>
                  <a:srgbClr val="0000FF"/>
                </a:solidFill>
                <a:latin typeface="Calibri" pitchFamily="34" charset="0"/>
                <a:ea typeface="標楷體" pitchFamily="65" charset="-120"/>
              </a:rPr>
              <a:t>殘氣容器</a:t>
            </a:r>
            <a:r>
              <a:rPr lang="zh-TW" altLang="en-US" sz="1900" b="1" dirty="0" smtClean="0">
                <a:latin typeface="Calibri" pitchFamily="34" charset="0"/>
                <a:ea typeface="標楷體" pitchFamily="65" charset="-120"/>
              </a:rPr>
              <a:t>區分，</a:t>
            </a:r>
            <a:r>
              <a:rPr lang="zh-TW" altLang="en-US" sz="1900" b="1" dirty="0" smtClean="0">
                <a:solidFill>
                  <a:srgbClr val="FF3300"/>
                </a:solidFill>
                <a:effectLst>
                  <a:outerShdw blurRad="38100" dist="38100" dir="2700000" algn="tl">
                    <a:srgbClr val="000000">
                      <a:alpha val="43137"/>
                    </a:srgbClr>
                  </a:outerShdw>
                </a:effectLst>
                <a:latin typeface="Calibri" pitchFamily="34" charset="0"/>
                <a:ea typeface="標楷體" pitchFamily="65" charset="-120"/>
              </a:rPr>
              <a:t>分別放置</a:t>
            </a:r>
            <a:r>
              <a:rPr lang="zh-TW" altLang="en-US" sz="1900" b="1" dirty="0" smtClean="0">
                <a:latin typeface="Calibri" pitchFamily="34" charset="0"/>
                <a:ea typeface="標楷體" pitchFamily="65" charset="-120"/>
              </a:rPr>
              <a:t>於容器放置場；可燃性氣體、毒性氣體或氧氣之灌氣容器或殘氣容器亦同。 </a:t>
            </a:r>
          </a:p>
          <a:p>
            <a:pPr marL="1439863" indent="-446088"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八</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a:t>
            </a:r>
            <a:r>
              <a:rPr lang="zh-TW" altLang="en-US" sz="1900" b="1" dirty="0" smtClean="0">
                <a:latin typeface="Calibri" pitchFamily="34" charset="0"/>
                <a:ea typeface="標楷體" pitchFamily="65" charset="-120"/>
              </a:rPr>
              <a:t>容器放置場四周二公尺以內不得有煙火或放置危險性物質。但在容器放置場以厚度九公分以上鋼筋混凝土造或具有與此同等以上強度構築防護牆時，不在此限。 </a:t>
            </a:r>
          </a:p>
          <a:p>
            <a:pPr marL="1439863" indent="-446088"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十</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  </a:t>
            </a:r>
            <a:r>
              <a:rPr lang="zh-TW" altLang="en-US" sz="1900" b="1" dirty="0" smtClean="0">
                <a:latin typeface="Calibri" pitchFamily="34" charset="0"/>
                <a:ea typeface="標楷體" pitchFamily="65" charset="-120"/>
              </a:rPr>
              <a:t>灌氣容器等</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內容積在五公升以下者除外。</a:t>
            </a:r>
            <a:r>
              <a:rPr lang="en-US" altLang="zh-TW" sz="1900" b="1" dirty="0" smtClean="0">
                <a:latin typeface="Calibri" pitchFamily="34" charset="0"/>
                <a:ea typeface="標楷體" pitchFamily="65" charset="-120"/>
              </a:rPr>
              <a:t>)</a:t>
            </a:r>
            <a:r>
              <a:rPr lang="zh-TW" altLang="en-US" sz="1900" b="1" dirty="0" smtClean="0">
                <a:latin typeface="Calibri" pitchFamily="34" charset="0"/>
                <a:ea typeface="標楷體" pitchFamily="65" charset="-120"/>
              </a:rPr>
              <a:t>應採取</a:t>
            </a:r>
            <a:r>
              <a:rPr lang="zh-TW" altLang="en-US" sz="1900" b="1" dirty="0" smtClean="0">
                <a:solidFill>
                  <a:srgbClr val="00B050"/>
                </a:solidFill>
                <a:effectLst>
                  <a:outerShdw blurRad="38100" dist="38100" dir="2700000" algn="tl">
                    <a:srgbClr val="000000">
                      <a:alpha val="43137"/>
                    </a:srgbClr>
                  </a:outerShdw>
                </a:effectLst>
                <a:latin typeface="Calibri" pitchFamily="34" charset="0"/>
                <a:ea typeface="標楷體" pitchFamily="65" charset="-120"/>
              </a:rPr>
              <a:t>防止</a:t>
            </a:r>
            <a:r>
              <a:rPr lang="zh-TW" altLang="en-US" sz="1900" b="1" dirty="0" smtClean="0">
                <a:latin typeface="Calibri" pitchFamily="34" charset="0"/>
                <a:ea typeface="標楷體" pitchFamily="65" charset="-120"/>
              </a:rPr>
              <a:t>因容器之</a:t>
            </a:r>
            <a:r>
              <a:rPr lang="zh-TW" altLang="en-US" sz="1900" b="1" dirty="0" smtClean="0">
                <a:solidFill>
                  <a:srgbClr val="00B050"/>
                </a:solidFill>
                <a:effectLst>
                  <a:outerShdw blurRad="38100" dist="38100" dir="2700000" algn="tl">
                    <a:srgbClr val="000000">
                      <a:alpha val="43137"/>
                    </a:srgbClr>
                  </a:outerShdw>
                </a:effectLst>
                <a:latin typeface="Calibri" pitchFamily="34" charset="0"/>
                <a:ea typeface="標楷體" pitchFamily="65" charset="-120"/>
              </a:rPr>
              <a:t>翻倒、</a:t>
            </a:r>
            <a:r>
              <a:rPr lang="en-US" altLang="zh-TW" sz="1900" b="1" dirty="0" smtClean="0">
                <a:solidFill>
                  <a:srgbClr val="00B050"/>
                </a:solidFill>
                <a:effectLst>
                  <a:outerShdw blurRad="38100" dist="38100" dir="2700000" algn="tl">
                    <a:srgbClr val="000000">
                      <a:alpha val="43137"/>
                    </a:srgbClr>
                  </a:outerShdw>
                </a:effectLst>
                <a:latin typeface="Calibri" pitchFamily="34" charset="0"/>
                <a:ea typeface="標楷體" pitchFamily="65" charset="-120"/>
              </a:rPr>
              <a:t> </a:t>
            </a:r>
            <a:r>
              <a:rPr lang="zh-TW" altLang="en-US" sz="1900" b="1" dirty="0" smtClean="0">
                <a:solidFill>
                  <a:srgbClr val="00B050"/>
                </a:solidFill>
                <a:effectLst>
                  <a:outerShdw blurRad="38100" dist="38100" dir="2700000" algn="tl">
                    <a:srgbClr val="000000">
                      <a:alpha val="43137"/>
                    </a:srgbClr>
                  </a:outerShdw>
                </a:effectLst>
                <a:latin typeface="Calibri" pitchFamily="34" charset="0"/>
                <a:ea typeface="標楷體" pitchFamily="65" charset="-120"/>
              </a:rPr>
              <a:t>掉落</a:t>
            </a:r>
            <a:r>
              <a:rPr lang="zh-TW" altLang="en-US" sz="1900" b="1" dirty="0" smtClean="0">
                <a:latin typeface="Calibri" pitchFamily="34" charset="0"/>
                <a:ea typeface="標楷體" pitchFamily="65" charset="-120"/>
              </a:rPr>
              <a:t>引起衝擊及損傷附屬之閥等措施。 </a:t>
            </a:r>
          </a:p>
          <a:p>
            <a:pPr marL="1071563" indent="-77788"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  </a:t>
            </a:r>
          </a:p>
          <a:p>
            <a:pPr marL="1071563" indent="-1071563" eaLnBrk="1" hangingPunct="1">
              <a:lnSpc>
                <a:spcPts val="3000"/>
              </a:lnSpc>
              <a:spcBef>
                <a:spcPts val="300"/>
              </a:spcBef>
              <a:buFont typeface="Wingdings" panose="05000000000000000000" pitchFamily="2" charset="2"/>
              <a:buNone/>
              <a:defRPr/>
            </a:pPr>
            <a:r>
              <a:rPr lang="zh-TW" altLang="en-US" sz="1900" b="1" dirty="0" smtClean="0">
                <a:latin typeface="Calibri" pitchFamily="34" charset="0"/>
                <a:ea typeface="標楷體" pitchFamily="65" charset="-120"/>
              </a:rPr>
              <a:t> </a:t>
            </a:r>
          </a:p>
          <a:p>
            <a:pPr marL="1071563" indent="-1071563" eaLnBrk="1" hangingPunct="1">
              <a:lnSpc>
                <a:spcPts val="3000"/>
              </a:lnSpc>
              <a:spcBef>
                <a:spcPts val="300"/>
              </a:spcBef>
              <a:buFont typeface="Wingdings" panose="05000000000000000000" pitchFamily="2" charset="2"/>
              <a:buNone/>
              <a:defRPr/>
            </a:pPr>
            <a:endParaRPr lang="en-US" altLang="zh-TW" sz="1900" b="1" dirty="0" smtClean="0">
              <a:latin typeface="Calibri" pitchFamily="34" charset="0"/>
              <a:ea typeface="標楷體" pitchFamily="65" charset="-120"/>
            </a:endParaRPr>
          </a:p>
          <a:p>
            <a:pPr marL="1071563" indent="-1071563" eaLnBrk="1" hangingPunct="1">
              <a:lnSpc>
                <a:spcPts val="3000"/>
              </a:lnSpc>
              <a:spcBef>
                <a:spcPts val="300"/>
              </a:spcBef>
              <a:buFont typeface="Wingdings" panose="05000000000000000000" pitchFamily="2" charset="2"/>
              <a:buNone/>
              <a:defRPr/>
            </a:pPr>
            <a:endParaRPr lang="zh-TW" altLang="en-US" sz="1900" b="1" dirty="0" smtClean="0">
              <a:latin typeface="Calibri" pitchFamily="34" charset="0"/>
              <a:ea typeface="標楷體" pitchFamily="65" charset="-120"/>
            </a:endParaRPr>
          </a:p>
          <a:p>
            <a:pPr eaLnBrk="1" hangingPunct="1">
              <a:lnSpc>
                <a:spcPts val="3000"/>
              </a:lnSpc>
              <a:spcBef>
                <a:spcPts val="300"/>
              </a:spcBef>
              <a:buFont typeface="Wingdings" panose="05000000000000000000" pitchFamily="2" charset="2"/>
              <a:buNone/>
              <a:defRPr/>
            </a:pPr>
            <a:endParaRPr lang="en-US" altLang="zh-TW" sz="1900" b="1" dirty="0" smtClean="0">
              <a:latin typeface="Calibri" pitchFamily="34"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33C20B9E-4584-49D8-8E38-ED5184E700DC}" type="slidenum">
              <a:rPr lang="zh-TW" altLang="en-US" smtClean="0"/>
              <a:pPr>
                <a:defRPr/>
              </a:pPr>
              <a:t>34</a:t>
            </a:fld>
            <a:endParaRPr lang="en-US" altLang="zh-TW"/>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a:xfrm>
            <a:off x="250825" y="0"/>
            <a:ext cx="8642350" cy="12192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供應安全設施</a:t>
            </a:r>
          </a:p>
        </p:txBody>
      </p:sp>
      <p:sp>
        <p:nvSpPr>
          <p:cNvPr id="22531" name="Rectangle 3"/>
          <p:cNvSpPr>
            <a:spLocks noGrp="1"/>
          </p:cNvSpPr>
          <p:nvPr>
            <p:ph type="body" idx="4294967295"/>
          </p:nvPr>
        </p:nvSpPr>
        <p:spPr>
          <a:xfrm>
            <a:off x="533399" y="1700808"/>
            <a:ext cx="7855025" cy="5157192"/>
          </a:xfrm>
        </p:spPr>
        <p:txBody>
          <a:bodyPr/>
          <a:lstStyle/>
          <a:p>
            <a:pPr marL="1439863" indent="-1439863" algn="just" eaLnBrk="1" hangingPunct="1">
              <a:lnSpc>
                <a:spcPct val="150000"/>
              </a:lnSpc>
              <a:spcBef>
                <a:spcPts val="300"/>
              </a:spcBef>
              <a:buFont typeface="Wingdings" panose="05000000000000000000" pitchFamily="2" charset="2"/>
              <a:buNone/>
              <a:defRPr/>
            </a:pPr>
            <a:r>
              <a:rPr lang="zh-TW" altLang="en-US" sz="2800" b="1" dirty="0" smtClean="0">
                <a:latin typeface="Garamond" panose="02020404030301010803" pitchFamily="18" charset="0"/>
                <a:ea typeface="標楷體" pitchFamily="65" charset="-120"/>
              </a:rPr>
              <a:t>第</a:t>
            </a:r>
            <a:r>
              <a:rPr lang="en-US" altLang="zh-TW" sz="2800" b="1" dirty="0" smtClean="0">
                <a:latin typeface="Garamond" panose="02020404030301010803" pitchFamily="18" charset="0"/>
                <a:ea typeface="標楷體" pitchFamily="65" charset="-120"/>
              </a:rPr>
              <a:t>106</a:t>
            </a:r>
            <a:r>
              <a:rPr lang="zh-TW" altLang="en-US" sz="2800" b="1" dirty="0" smtClean="0">
                <a:latin typeface="Garamond" panose="02020404030301010803" pitchFamily="18" charset="0"/>
                <a:ea typeface="標楷體" pitchFamily="65" charset="-120"/>
              </a:rPr>
              <a:t>條 高壓氣體灌氣容器等，不得有腐蝕、裂隙、裂痕、皺紋等，且無漏氣者。</a:t>
            </a:r>
          </a:p>
          <a:p>
            <a:pPr marL="993775" indent="-993775" algn="just" eaLnBrk="1" hangingPunct="1">
              <a:lnSpc>
                <a:spcPct val="150000"/>
              </a:lnSpc>
              <a:spcBef>
                <a:spcPts val="300"/>
              </a:spcBef>
              <a:buFont typeface="Wingdings" panose="05000000000000000000" pitchFamily="2" charset="2"/>
              <a:buNone/>
              <a:defRPr/>
            </a:pPr>
            <a:endParaRPr lang="zh-TW" altLang="en-US" sz="2800" b="1" dirty="0" smtClean="0">
              <a:latin typeface="Garamond" panose="02020404030301010803" pitchFamily="18" charset="0"/>
              <a:ea typeface="標楷體" pitchFamily="65" charset="-120"/>
            </a:endParaRPr>
          </a:p>
          <a:p>
            <a:pPr marL="993775" indent="-993775" algn="just" eaLnBrk="1" hangingPunct="1">
              <a:lnSpc>
                <a:spcPct val="150000"/>
              </a:lnSpc>
              <a:spcBef>
                <a:spcPts val="300"/>
              </a:spcBef>
              <a:buFont typeface="Wingdings" panose="05000000000000000000" pitchFamily="2" charset="2"/>
              <a:buNone/>
              <a:defRPr/>
            </a:pPr>
            <a:r>
              <a:rPr lang="zh-TW" altLang="en-US" sz="2800" b="1" dirty="0" smtClean="0">
                <a:latin typeface="Garamond" panose="02020404030301010803" pitchFamily="18" charset="0"/>
                <a:ea typeface="標楷體" pitchFamily="65" charset="-120"/>
              </a:rPr>
              <a:t>  </a:t>
            </a:r>
          </a:p>
          <a:p>
            <a:pPr marL="1071563" indent="-77788" algn="just" eaLnBrk="1" hangingPunct="1">
              <a:lnSpc>
                <a:spcPct val="150000"/>
              </a:lnSpc>
              <a:spcBef>
                <a:spcPts val="300"/>
              </a:spcBef>
              <a:buFont typeface="Wingdings" panose="05000000000000000000" pitchFamily="2" charset="2"/>
              <a:buNone/>
              <a:defRPr/>
            </a:pPr>
            <a:r>
              <a:rPr lang="zh-TW" altLang="en-US" sz="2800" b="1" dirty="0" smtClean="0">
                <a:latin typeface="Garamond" panose="02020404030301010803" pitchFamily="18" charset="0"/>
                <a:ea typeface="標楷體" pitchFamily="65" charset="-120"/>
              </a:rPr>
              <a:t>  </a:t>
            </a:r>
          </a:p>
          <a:p>
            <a:pPr marL="1071563" indent="-1071563" algn="just" eaLnBrk="1" hangingPunct="1">
              <a:lnSpc>
                <a:spcPct val="150000"/>
              </a:lnSpc>
              <a:spcBef>
                <a:spcPts val="300"/>
              </a:spcBef>
              <a:buFont typeface="Wingdings" panose="05000000000000000000" pitchFamily="2" charset="2"/>
              <a:buNone/>
              <a:defRPr/>
            </a:pPr>
            <a:r>
              <a:rPr lang="zh-TW" altLang="en-US" sz="2800" b="1" dirty="0" smtClean="0">
                <a:latin typeface="Garamond" panose="02020404030301010803" pitchFamily="18" charset="0"/>
                <a:ea typeface="標楷體" pitchFamily="65" charset="-120"/>
              </a:rPr>
              <a:t> </a:t>
            </a:r>
          </a:p>
          <a:p>
            <a:pPr marL="1071563" indent="-1071563" algn="just" eaLnBrk="1" hangingPunct="1">
              <a:lnSpc>
                <a:spcPct val="150000"/>
              </a:lnSpc>
              <a:spcBef>
                <a:spcPts val="300"/>
              </a:spcBef>
              <a:buFont typeface="Wingdings" panose="05000000000000000000" pitchFamily="2" charset="2"/>
              <a:buNone/>
              <a:defRPr/>
            </a:pPr>
            <a:endParaRPr lang="en-US" altLang="zh-TW" sz="2800" b="1" dirty="0" smtClean="0">
              <a:latin typeface="Garamond" panose="02020404030301010803" pitchFamily="18" charset="0"/>
              <a:ea typeface="標楷體" pitchFamily="65" charset="-120"/>
            </a:endParaRPr>
          </a:p>
          <a:p>
            <a:pPr marL="1071563" indent="-1071563" algn="just" eaLnBrk="1" hangingPunct="1">
              <a:lnSpc>
                <a:spcPct val="150000"/>
              </a:lnSpc>
              <a:spcBef>
                <a:spcPts val="300"/>
              </a:spcBef>
              <a:buFont typeface="Wingdings" panose="05000000000000000000" pitchFamily="2" charset="2"/>
              <a:buNone/>
              <a:defRPr/>
            </a:pPr>
            <a:endParaRPr lang="zh-TW" altLang="en-US" sz="2800" b="1" dirty="0" smtClean="0">
              <a:latin typeface="Garamond" panose="02020404030301010803" pitchFamily="18" charset="0"/>
              <a:ea typeface="標楷體" pitchFamily="65" charset="-120"/>
            </a:endParaRPr>
          </a:p>
          <a:p>
            <a:pPr algn="just" eaLnBrk="1" hangingPunct="1">
              <a:lnSpc>
                <a:spcPct val="150000"/>
              </a:lnSpc>
              <a:spcBef>
                <a:spcPts val="300"/>
              </a:spcBef>
              <a:buFont typeface="Wingdings" panose="05000000000000000000" pitchFamily="2" charset="2"/>
              <a:buNone/>
              <a:defRPr/>
            </a:pPr>
            <a:endParaRPr lang="en-US" altLang="zh-TW" sz="2800" b="1"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FE951BD7-51D6-4739-918E-9184D66963CD}" type="slidenum">
              <a:rPr lang="zh-TW" altLang="en-US" smtClean="0"/>
              <a:pPr>
                <a:defRPr/>
              </a:pPr>
              <a:t>35</a:t>
            </a:fld>
            <a:endParaRPr lang="en-US" altLang="zh-TW"/>
          </a:p>
        </p:txBody>
      </p:sp>
      <p:pic>
        <p:nvPicPr>
          <p:cNvPr id="3" name="圖片 2"/>
          <p:cNvPicPr>
            <a:picLocks noChangeAspect="1"/>
          </p:cNvPicPr>
          <p:nvPr/>
        </p:nvPicPr>
        <p:blipFill>
          <a:blip r:embed="rId2"/>
          <a:stretch>
            <a:fillRect/>
          </a:stretch>
        </p:blipFill>
        <p:spPr>
          <a:xfrm>
            <a:off x="611560" y="3140968"/>
            <a:ext cx="1951723" cy="2592288"/>
          </a:xfrm>
          <a:prstGeom prst="rect">
            <a:avLst/>
          </a:prstGeom>
        </p:spPr>
      </p:pic>
      <p:pic>
        <p:nvPicPr>
          <p:cNvPr id="4" name="圖片 3"/>
          <p:cNvPicPr>
            <a:picLocks noChangeAspect="1"/>
          </p:cNvPicPr>
          <p:nvPr/>
        </p:nvPicPr>
        <p:blipFill>
          <a:blip r:embed="rId3"/>
          <a:stretch>
            <a:fillRect/>
          </a:stretch>
        </p:blipFill>
        <p:spPr>
          <a:xfrm>
            <a:off x="2881978" y="4279404"/>
            <a:ext cx="2953239" cy="1944216"/>
          </a:xfrm>
          <a:prstGeom prst="rect">
            <a:avLst/>
          </a:prstGeom>
        </p:spPr>
      </p:pic>
      <p:pic>
        <p:nvPicPr>
          <p:cNvPr id="5" name="圖片 4"/>
          <p:cNvPicPr>
            <a:picLocks noChangeAspect="1"/>
          </p:cNvPicPr>
          <p:nvPr/>
        </p:nvPicPr>
        <p:blipFill>
          <a:blip r:embed="rId4"/>
          <a:stretch>
            <a:fillRect/>
          </a:stretch>
        </p:blipFill>
        <p:spPr>
          <a:xfrm>
            <a:off x="6153912" y="4913784"/>
            <a:ext cx="2986144" cy="19442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250825" y="0"/>
            <a:ext cx="8642350" cy="1219200"/>
          </a:xfrm>
        </p:spPr>
        <p:txBody>
          <a:bodyPr/>
          <a:lstStyle/>
          <a:p>
            <a:pPr marL="449263" indent="-449263"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6.</a:t>
            </a:r>
            <a:r>
              <a:rPr lang="zh-TW" altLang="en-US" sz="3800" dirty="0" smtClean="0">
                <a:solidFill>
                  <a:srgbClr val="0000FF"/>
                </a:solidFill>
                <a:latin typeface="華康勘亭流" panose="03000809000000000000" pitchFamily="65" charset="-120"/>
                <a:ea typeface="華康勘亭流" panose="03000809000000000000" pitchFamily="65" charset="-120"/>
              </a:rPr>
              <a:t>高壓氣體勞工安全規則</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非固定於車輛之容器之運輸</a:t>
            </a:r>
          </a:p>
        </p:txBody>
      </p:sp>
      <p:sp>
        <p:nvSpPr>
          <p:cNvPr id="22531" name="Rectangle 3"/>
          <p:cNvSpPr>
            <a:spLocks noGrp="1"/>
          </p:cNvSpPr>
          <p:nvPr>
            <p:ph type="body" idx="4294967295"/>
          </p:nvPr>
        </p:nvSpPr>
        <p:spPr>
          <a:xfrm>
            <a:off x="250825" y="1600200"/>
            <a:ext cx="8713788" cy="5257800"/>
          </a:xfrm>
        </p:spPr>
        <p:txBody>
          <a:bodyPr/>
          <a:lstStyle/>
          <a:p>
            <a:pPr marL="1260475" indent="-1260475"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第</a:t>
            </a:r>
            <a:r>
              <a:rPr lang="en-US" altLang="zh-TW" sz="2400" b="1" dirty="0" smtClean="0">
                <a:latin typeface="Garamond" panose="02020404030301010803" pitchFamily="18" charset="0"/>
                <a:ea typeface="標楷體" pitchFamily="65" charset="-120"/>
              </a:rPr>
              <a:t>144</a:t>
            </a:r>
            <a:r>
              <a:rPr lang="zh-TW" altLang="en-US" sz="2400" b="1" dirty="0" smtClean="0">
                <a:latin typeface="Garamond" panose="02020404030301010803" pitchFamily="18" charset="0"/>
                <a:ea typeface="標楷體" pitchFamily="65" charset="-120"/>
              </a:rPr>
              <a:t>條   內容積</a:t>
            </a:r>
            <a:r>
              <a:rPr lang="zh-TW" altLang="en-US" sz="24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超過五公升之灌氣容器</a:t>
            </a:r>
            <a:r>
              <a:rPr lang="zh-TW" altLang="en-US" sz="2400" b="1" dirty="0" smtClean="0">
                <a:latin typeface="Garamond" panose="02020404030301010803" pitchFamily="18" charset="0"/>
                <a:ea typeface="標楷體" pitchFamily="65" charset="-120"/>
              </a:rPr>
              <a:t>等，應設可防止因</a:t>
            </a:r>
            <a:r>
              <a:rPr lang="zh-TW" altLang="en-US" sz="24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翻落、翻倒</a:t>
            </a:r>
            <a:r>
              <a:rPr lang="zh-TW" altLang="en-US" sz="2400" b="1" dirty="0" smtClean="0">
                <a:latin typeface="Garamond" panose="02020404030301010803" pitchFamily="18" charset="0"/>
                <a:ea typeface="標楷體" pitchFamily="65" charset="-120"/>
              </a:rPr>
              <a:t>引起之衝撞或損傷</a:t>
            </a:r>
            <a:r>
              <a:rPr lang="zh-TW" altLang="en-US" sz="2400" b="1" dirty="0" smtClean="0">
                <a:solidFill>
                  <a:srgbClr val="FF0000"/>
                </a:solidFill>
                <a:effectLst>
                  <a:outerShdw blurRad="38100" dist="38100" dir="2700000" algn="tl">
                    <a:srgbClr val="000000">
                      <a:alpha val="43137"/>
                    </a:srgbClr>
                  </a:outerShdw>
                </a:effectLst>
                <a:latin typeface="Garamond" panose="02020404030301010803" pitchFamily="18" charset="0"/>
                <a:ea typeface="標楷體" pitchFamily="65" charset="-120"/>
              </a:rPr>
              <a:t>閥</a:t>
            </a:r>
            <a:r>
              <a:rPr lang="zh-TW" altLang="en-US" sz="2400" b="1" dirty="0" smtClean="0">
                <a:latin typeface="Garamond" panose="02020404030301010803" pitchFamily="18" charset="0"/>
                <a:ea typeface="標楷體" pitchFamily="65" charset="-120"/>
              </a:rPr>
              <a:t>等措施，且應謹慎操作。</a:t>
            </a:r>
          </a:p>
          <a:p>
            <a:pPr marL="1260475" indent="-1260475"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第</a:t>
            </a:r>
            <a:r>
              <a:rPr lang="en-US" altLang="zh-TW" sz="2400" b="1" dirty="0" smtClean="0">
                <a:latin typeface="Garamond" panose="02020404030301010803" pitchFamily="18" charset="0"/>
                <a:ea typeface="標楷體" pitchFamily="65" charset="-120"/>
              </a:rPr>
              <a:t>146</a:t>
            </a:r>
            <a:r>
              <a:rPr lang="zh-TW" altLang="en-US" sz="2400" b="1" dirty="0" smtClean="0">
                <a:latin typeface="Garamond" panose="02020404030301010803" pitchFamily="18" charset="0"/>
                <a:ea typeface="標楷體" pitchFamily="65" charset="-120"/>
              </a:rPr>
              <a:t>條 </a:t>
            </a:r>
            <a:r>
              <a:rPr lang="en-US" altLang="zh-TW" sz="2400" b="1" dirty="0" smtClean="0">
                <a:latin typeface="Garamond" panose="02020404030301010803" pitchFamily="18" charset="0"/>
                <a:ea typeface="標楷體" pitchFamily="65" charset="-120"/>
              </a:rPr>
              <a:t>	</a:t>
            </a:r>
            <a:r>
              <a:rPr lang="zh-TW" altLang="en-US" sz="24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可燃性氣體</a:t>
            </a:r>
            <a:r>
              <a:rPr lang="zh-TW" altLang="en-US" sz="2400" b="1" dirty="0" smtClean="0">
                <a:latin typeface="Garamond" panose="02020404030301010803" pitchFamily="18" charset="0"/>
                <a:ea typeface="標楷體" pitchFamily="65" charset="-120"/>
              </a:rPr>
              <a:t>之灌氣容器等與</a:t>
            </a:r>
            <a:r>
              <a:rPr lang="zh-TW" altLang="en-US" sz="2400" b="1" dirty="0" smtClean="0">
                <a:solidFill>
                  <a:srgbClr val="008000"/>
                </a:solidFill>
                <a:effectLst>
                  <a:outerShdw blurRad="38100" dist="38100" dir="2700000" algn="tl">
                    <a:srgbClr val="000000">
                      <a:alpha val="43137"/>
                    </a:srgbClr>
                  </a:outerShdw>
                </a:effectLst>
                <a:latin typeface="Garamond" panose="02020404030301010803" pitchFamily="18" charset="0"/>
                <a:ea typeface="標楷體" pitchFamily="65" charset="-120"/>
              </a:rPr>
              <a:t>氧氣</a:t>
            </a:r>
            <a:r>
              <a:rPr lang="zh-TW" altLang="en-US" sz="2400" b="1" dirty="0" smtClean="0">
                <a:latin typeface="Garamond" panose="02020404030301010803" pitchFamily="18" charset="0"/>
                <a:ea typeface="標楷體" pitchFamily="65" charset="-120"/>
              </a:rPr>
              <a:t>灌氣容器等以不混載於同一車輛運輸為原則，混載時，此等灌氣容器等之閥不得相對。</a:t>
            </a:r>
          </a:p>
          <a:p>
            <a:pPr marL="993775" indent="-993775" eaLnBrk="1" hangingPunct="1">
              <a:lnSpc>
                <a:spcPts val="3000"/>
              </a:lnSpc>
              <a:spcBef>
                <a:spcPts val="6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993775" indent="-993775"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993775" indent="-993775" eaLnBrk="1" hangingPunct="1">
              <a:lnSpc>
                <a:spcPts val="3000"/>
              </a:lnSpc>
              <a:spcBef>
                <a:spcPts val="6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marL="993775" indent="-993775"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993775" indent="-993775"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071563" indent="-77788"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071563" indent="-1071563" eaLnBrk="1" hangingPunct="1">
              <a:lnSpc>
                <a:spcPts val="3000"/>
              </a:lnSpc>
              <a:spcBef>
                <a:spcPts val="600"/>
              </a:spcBef>
              <a:buFont typeface="Wingdings" panose="05000000000000000000" pitchFamily="2" charset="2"/>
              <a:buNone/>
              <a:defRPr/>
            </a:pPr>
            <a:r>
              <a:rPr lang="zh-TW" altLang="en-US" sz="2400" b="1" dirty="0" smtClean="0">
                <a:latin typeface="Garamond" panose="02020404030301010803" pitchFamily="18" charset="0"/>
                <a:ea typeface="標楷體" pitchFamily="65" charset="-120"/>
              </a:rPr>
              <a:t> </a:t>
            </a:r>
          </a:p>
          <a:p>
            <a:pPr marL="1071563" indent="-1071563" eaLnBrk="1" hangingPunct="1">
              <a:lnSpc>
                <a:spcPts val="3000"/>
              </a:lnSpc>
              <a:spcBef>
                <a:spcPts val="600"/>
              </a:spcBef>
              <a:buFont typeface="Wingdings" panose="05000000000000000000" pitchFamily="2" charset="2"/>
              <a:buNone/>
              <a:defRPr/>
            </a:pPr>
            <a:endParaRPr lang="en-US" altLang="zh-TW" sz="2400" b="1" dirty="0" smtClean="0">
              <a:latin typeface="Garamond" panose="02020404030301010803" pitchFamily="18" charset="0"/>
              <a:ea typeface="標楷體" pitchFamily="65" charset="-120"/>
            </a:endParaRPr>
          </a:p>
          <a:p>
            <a:pPr marL="1071563" indent="-1071563" eaLnBrk="1" hangingPunct="1">
              <a:lnSpc>
                <a:spcPts val="3000"/>
              </a:lnSpc>
              <a:spcBef>
                <a:spcPts val="600"/>
              </a:spcBef>
              <a:buFont typeface="Wingdings" panose="05000000000000000000" pitchFamily="2" charset="2"/>
              <a:buNone/>
              <a:defRPr/>
            </a:pPr>
            <a:endParaRPr lang="zh-TW" altLang="en-US" sz="2400" b="1" dirty="0" smtClean="0">
              <a:latin typeface="Garamond" panose="02020404030301010803" pitchFamily="18" charset="0"/>
              <a:ea typeface="標楷體" pitchFamily="65" charset="-120"/>
            </a:endParaRPr>
          </a:p>
          <a:p>
            <a:pPr eaLnBrk="1" hangingPunct="1">
              <a:lnSpc>
                <a:spcPts val="3000"/>
              </a:lnSpc>
              <a:spcBef>
                <a:spcPts val="600"/>
              </a:spcBef>
              <a:buFont typeface="Wingdings" panose="05000000000000000000" pitchFamily="2" charset="2"/>
              <a:buNone/>
              <a:defRPr/>
            </a:pPr>
            <a:endParaRPr lang="en-US" altLang="zh-TW" sz="2400" b="1" dirty="0" smtClean="0">
              <a:latin typeface="Garamond" panose="02020404030301010803" pitchFamily="18" charset="0"/>
              <a:ea typeface="標楷體" pitchFamily="65" charset="-120"/>
            </a:endParaRPr>
          </a:p>
        </p:txBody>
      </p:sp>
      <p:sp>
        <p:nvSpPr>
          <p:cNvPr id="2" name="投影片編號版面配置區 1"/>
          <p:cNvSpPr>
            <a:spLocks noGrp="1"/>
          </p:cNvSpPr>
          <p:nvPr>
            <p:ph type="sldNum" sz="quarter" idx="12"/>
          </p:nvPr>
        </p:nvSpPr>
        <p:spPr/>
        <p:txBody>
          <a:bodyPr>
            <a:normAutofit fontScale="85000" lnSpcReduction="20000"/>
          </a:bodyPr>
          <a:lstStyle/>
          <a:p>
            <a:pPr>
              <a:defRPr/>
            </a:pPr>
            <a:fld id="{CC4EF2DA-CE8C-4346-80C6-2F24590DAE60}" type="slidenum">
              <a:rPr lang="zh-TW" altLang="en-US" smtClean="0"/>
              <a:pPr>
                <a:defRPr/>
              </a:pPr>
              <a:t>36</a:t>
            </a:fld>
            <a:endParaRPr lang="en-US" altLang="zh-TW"/>
          </a:p>
        </p:txBody>
      </p:sp>
      <p:pic>
        <p:nvPicPr>
          <p:cNvPr id="3" name="圖片 2"/>
          <p:cNvPicPr>
            <a:picLocks noChangeAspect="1"/>
          </p:cNvPicPr>
          <p:nvPr/>
        </p:nvPicPr>
        <p:blipFill>
          <a:blip r:embed="rId2"/>
          <a:stretch>
            <a:fillRect/>
          </a:stretch>
        </p:blipFill>
        <p:spPr>
          <a:xfrm>
            <a:off x="1691680" y="3861048"/>
            <a:ext cx="2016224" cy="2759199"/>
          </a:xfrm>
          <a:prstGeom prst="rect">
            <a:avLst/>
          </a:prstGeom>
        </p:spPr>
      </p:pic>
      <p:pic>
        <p:nvPicPr>
          <p:cNvPr id="5" name="圖片 4"/>
          <p:cNvPicPr>
            <a:picLocks noChangeAspect="1"/>
          </p:cNvPicPr>
          <p:nvPr/>
        </p:nvPicPr>
        <p:blipFill>
          <a:blip r:embed="rId3"/>
          <a:stretch>
            <a:fillRect/>
          </a:stretch>
        </p:blipFill>
        <p:spPr>
          <a:xfrm>
            <a:off x="5148759" y="4808463"/>
            <a:ext cx="3327642" cy="1800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395536" y="228600"/>
            <a:ext cx="8496944"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7.</a:t>
            </a:r>
            <a:r>
              <a:rPr lang="zh-TW" altLang="en-US" sz="3800" dirty="0" smtClean="0">
                <a:solidFill>
                  <a:srgbClr val="0000FF"/>
                </a:solidFill>
                <a:latin typeface="華康勘亭流" panose="03000809000000000000" pitchFamily="65" charset="-120"/>
                <a:ea typeface="華康勘亭流" panose="03000809000000000000" pitchFamily="65" charset="-120"/>
              </a:rPr>
              <a:t>高壓無縫鋼瓶耐壓試驗有效期之說明</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40038C47-4816-4F7C-A8E8-A9253824671A}" type="slidenum">
              <a:rPr lang="zh-TW" altLang="en-US" smtClean="0">
                <a:latin typeface="Garamond" panose="02020404030301010803" pitchFamily="18" charset="0"/>
              </a:rPr>
              <a:pPr>
                <a:defRPr/>
              </a:pPr>
              <a:t>37</a:t>
            </a:fld>
            <a:endParaRPr lang="en-US" altLang="zh-TW">
              <a:latin typeface="Garamond" panose="02020404030301010803" pitchFamily="18" charset="0"/>
            </a:endParaRPr>
          </a:p>
        </p:txBody>
      </p:sp>
      <p:pic>
        <p:nvPicPr>
          <p:cNvPr id="25" name="圖片 24"/>
          <p:cNvPicPr>
            <a:picLocks noChangeAspect="1"/>
          </p:cNvPicPr>
          <p:nvPr/>
        </p:nvPicPr>
        <p:blipFill>
          <a:blip r:embed="rId3"/>
          <a:stretch>
            <a:fillRect/>
          </a:stretch>
        </p:blipFill>
        <p:spPr>
          <a:xfrm>
            <a:off x="755576" y="1844824"/>
            <a:ext cx="8136904" cy="4392488"/>
          </a:xfrm>
          <a:prstGeom prst="rect">
            <a:avLst/>
          </a:prstGeom>
        </p:spPr>
      </p:pic>
    </p:spTree>
    <p:extLst>
      <p:ext uri="{BB962C8B-B14F-4D97-AF65-F5344CB8AC3E}">
        <p14:creationId xmlns:p14="http://schemas.microsoft.com/office/powerpoint/2010/main" val="2530032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179512" y="228600"/>
            <a:ext cx="8928992" cy="990600"/>
          </a:xfrm>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8.</a:t>
            </a:r>
            <a:r>
              <a:rPr lang="zh-TW" altLang="en-US" sz="3800" dirty="0" smtClean="0">
                <a:solidFill>
                  <a:srgbClr val="0000FF"/>
                </a:solidFill>
                <a:latin typeface="華康勘亭流" panose="03000809000000000000" pitchFamily="65" charset="-120"/>
                <a:ea typeface="華康勘亭流" panose="03000809000000000000" pitchFamily="65" charset="-120"/>
              </a:rPr>
              <a:t>進口新鋼瓶免作耐壓試驗掛環作業須知</a:t>
            </a:r>
          </a:p>
        </p:txBody>
      </p:sp>
      <p:sp>
        <p:nvSpPr>
          <p:cNvPr id="2" name="投影片編號版面配置區 1"/>
          <p:cNvSpPr>
            <a:spLocks noGrp="1"/>
          </p:cNvSpPr>
          <p:nvPr>
            <p:ph type="sldNum" sz="quarter" idx="12"/>
          </p:nvPr>
        </p:nvSpPr>
        <p:spPr/>
        <p:txBody>
          <a:bodyPr>
            <a:normAutofit fontScale="85000" lnSpcReduction="20000"/>
          </a:bodyPr>
          <a:lstStyle/>
          <a:p>
            <a:pPr>
              <a:defRPr/>
            </a:pPr>
            <a:fld id="{40038C47-4816-4F7C-A8E8-A9253824671A}" type="slidenum">
              <a:rPr lang="zh-TW" altLang="en-US" smtClean="0">
                <a:latin typeface="Garamond" panose="02020404030301010803" pitchFamily="18" charset="0"/>
              </a:rPr>
              <a:pPr>
                <a:defRPr/>
              </a:pPr>
              <a:t>38</a:t>
            </a:fld>
            <a:endParaRPr lang="en-US" altLang="zh-TW">
              <a:latin typeface="Garamond" panose="02020404030301010803" pitchFamily="18" charset="0"/>
            </a:endParaRPr>
          </a:p>
        </p:txBody>
      </p:sp>
      <p:pic>
        <p:nvPicPr>
          <p:cNvPr id="26" name="圖片 25"/>
          <p:cNvPicPr>
            <a:picLocks noChangeAspect="1"/>
          </p:cNvPicPr>
          <p:nvPr/>
        </p:nvPicPr>
        <p:blipFill>
          <a:blip r:embed="rId3"/>
          <a:stretch>
            <a:fillRect/>
          </a:stretch>
        </p:blipFill>
        <p:spPr>
          <a:xfrm>
            <a:off x="1691680" y="1772816"/>
            <a:ext cx="5400600" cy="50100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a:lstStyle/>
          <a:p>
            <a:pPr eaLnBrk="1" hangingPunct="1"/>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職業安全衛生法</a:t>
            </a:r>
            <a:r>
              <a:rPr lang="en-US" altLang="zh-TW" sz="3800" dirty="0" smtClean="0">
                <a:solidFill>
                  <a:srgbClr val="0000FF"/>
                </a:solidFill>
                <a:latin typeface="華康勘亭流" panose="03000809000000000000" pitchFamily="65" charset="-120"/>
                <a:ea typeface="華康勘亭流" panose="03000809000000000000" pitchFamily="65" charset="-120"/>
              </a:rPr>
              <a:t>-</a:t>
            </a:r>
            <a:r>
              <a:rPr lang="zh-TW" altLang="en-US" sz="3800" dirty="0" smtClean="0">
                <a:solidFill>
                  <a:srgbClr val="0000FF"/>
                </a:solidFill>
                <a:latin typeface="華康勘亭流" panose="03000809000000000000" pitchFamily="65" charset="-120"/>
                <a:ea typeface="華康勘亭流" panose="03000809000000000000" pitchFamily="65" charset="-120"/>
              </a:rPr>
              <a:t>修法歷程</a:t>
            </a:r>
          </a:p>
        </p:txBody>
      </p:sp>
      <p:sp>
        <p:nvSpPr>
          <p:cNvPr id="9219" name="Rectangle 3"/>
          <p:cNvSpPr>
            <a:spLocks noGrp="1"/>
          </p:cNvSpPr>
          <p:nvPr>
            <p:ph type="body" idx="4294967295"/>
          </p:nvPr>
        </p:nvSpPr>
        <p:spPr>
          <a:xfrm>
            <a:off x="250825" y="1484313"/>
            <a:ext cx="8713788" cy="5373687"/>
          </a:xfrm>
        </p:spPr>
        <p:txBody>
          <a:bodyPr/>
          <a:lstStyle/>
          <a:p>
            <a:pPr marL="736600" indent="-736600" eaLnBrk="1" hangingPunct="1">
              <a:lnSpc>
                <a:spcPct val="135000"/>
              </a:lnSpc>
              <a:spcBef>
                <a:spcPts val="0"/>
              </a:spcBef>
              <a:buFont typeface="Wingdings" panose="05000000000000000000" pitchFamily="2" charset="2"/>
              <a:buNone/>
              <a:defRPr/>
            </a:pPr>
            <a:r>
              <a:rPr lang="zh-TW" altLang="en-US" sz="1800" b="1" dirty="0" smtClean="0">
                <a:latin typeface="Garamond" panose="02020404030301010803" pitchFamily="18" charset="0"/>
                <a:ea typeface="標楷體" pitchFamily="65" charset="-120"/>
              </a:rPr>
              <a:t>勞工安全衛生法          職業安全</a:t>
            </a:r>
            <a:r>
              <a:rPr lang="zh-TW" altLang="en-US" sz="1800" b="1" dirty="0">
                <a:latin typeface="Garamond" panose="02020404030301010803" pitchFamily="18" charset="0"/>
                <a:ea typeface="標楷體" pitchFamily="65" charset="-120"/>
              </a:rPr>
              <a:t>衛生</a:t>
            </a:r>
            <a:r>
              <a:rPr lang="zh-TW" altLang="en-US" sz="1800" b="1" dirty="0" smtClean="0">
                <a:latin typeface="Garamond" panose="02020404030301010803" pitchFamily="18" charset="0"/>
                <a:ea typeface="標楷體" pitchFamily="65" charset="-120"/>
              </a:rPr>
              <a:t>法</a:t>
            </a:r>
            <a:r>
              <a:rPr lang="en-US" altLang="zh-TW" sz="1800" b="1" dirty="0" smtClean="0">
                <a:latin typeface="Garamond" panose="02020404030301010803" pitchFamily="18" charset="0"/>
                <a:ea typeface="標楷體" pitchFamily="65" charset="-120"/>
              </a:rPr>
              <a:t>(102.07.03)</a:t>
            </a:r>
          </a:p>
          <a:p>
            <a:pPr marL="355600" indent="-355600" eaLnBrk="1" hangingPunct="1">
              <a:lnSpc>
                <a:spcPct val="135000"/>
              </a:lnSpc>
              <a:spcBef>
                <a:spcPts val="0"/>
              </a:spcBef>
              <a:buClrTx/>
              <a:buSzPct val="100000"/>
              <a:buFont typeface="+mj-lt"/>
              <a:buAutoNum type="arabicPeriod"/>
              <a:defRPr/>
            </a:pPr>
            <a:r>
              <a:rPr lang="zh-TW" altLang="en-US" sz="1600" b="1" dirty="0" smtClean="0">
                <a:latin typeface="Garamond" panose="02020404030301010803" pitchFamily="18" charset="0"/>
                <a:ea typeface="標楷體" pitchFamily="65" charset="-120"/>
              </a:rPr>
              <a:t>中華民國</a:t>
            </a:r>
            <a:r>
              <a:rPr lang="zh-TW" altLang="en-US" sz="1600" b="1" dirty="0">
                <a:latin typeface="Garamond" panose="02020404030301010803" pitchFamily="18" charset="0"/>
                <a:ea typeface="標楷體" pitchFamily="65" charset="-120"/>
              </a:rPr>
              <a:t>六十三年四月十六日總統（</a:t>
            </a:r>
            <a:r>
              <a:rPr lang="en-US" altLang="zh-TW" sz="1600" b="1" dirty="0">
                <a:latin typeface="Garamond" panose="02020404030301010803" pitchFamily="18" charset="0"/>
                <a:ea typeface="標楷體" pitchFamily="65" charset="-120"/>
              </a:rPr>
              <a:t>63</a:t>
            </a:r>
            <a:r>
              <a:rPr lang="zh-TW" altLang="en-US" sz="1600" b="1" dirty="0">
                <a:latin typeface="Garamond" panose="02020404030301010803" pitchFamily="18" charset="0"/>
                <a:ea typeface="標楷體" pitchFamily="65" charset="-120"/>
              </a:rPr>
              <a:t>）台統（一）義字第 </a:t>
            </a:r>
            <a:r>
              <a:rPr lang="en-US" altLang="zh-TW" sz="1600" b="1" dirty="0">
                <a:latin typeface="Garamond" panose="02020404030301010803" pitchFamily="18" charset="0"/>
                <a:ea typeface="標楷體" pitchFamily="65" charset="-120"/>
              </a:rPr>
              <a:t>1604 </a:t>
            </a:r>
            <a:r>
              <a:rPr lang="zh-TW" altLang="en-US" sz="1600" b="1" dirty="0" smtClean="0">
                <a:latin typeface="Garamond" panose="02020404030301010803" pitchFamily="18" charset="0"/>
                <a:ea typeface="標楷體" pitchFamily="65" charset="-120"/>
              </a:rPr>
              <a:t>號令制定</a:t>
            </a:r>
            <a:r>
              <a:rPr lang="zh-TW" altLang="en-US" sz="1600" b="1" dirty="0">
                <a:latin typeface="Garamond" panose="02020404030301010803" pitchFamily="18" charset="0"/>
                <a:ea typeface="標楷體" pitchFamily="65" charset="-120"/>
              </a:rPr>
              <a:t>公布全文 </a:t>
            </a:r>
            <a:r>
              <a:rPr lang="en-US" altLang="zh-TW" sz="1600" b="1" dirty="0">
                <a:latin typeface="Garamond" panose="02020404030301010803" pitchFamily="18" charset="0"/>
                <a:ea typeface="標楷體" pitchFamily="65" charset="-120"/>
              </a:rPr>
              <a:t>34 </a:t>
            </a:r>
            <a:r>
              <a:rPr lang="zh-TW" altLang="en-US" sz="1600" b="1" dirty="0" smtClean="0">
                <a:latin typeface="Garamond" panose="02020404030301010803" pitchFamily="18" charset="0"/>
                <a:ea typeface="標楷體" pitchFamily="65" charset="-120"/>
              </a:rPr>
              <a:t>條</a:t>
            </a:r>
            <a:endParaRPr lang="en-US" altLang="zh-TW" sz="1600" b="1" dirty="0" smtClean="0">
              <a:latin typeface="Garamond" panose="02020404030301010803" pitchFamily="18" charset="0"/>
              <a:ea typeface="標楷體" pitchFamily="65" charset="-120"/>
            </a:endParaRPr>
          </a:p>
          <a:p>
            <a:pPr marL="355600" indent="-355600" eaLnBrk="1" hangingPunct="1">
              <a:lnSpc>
                <a:spcPct val="135000"/>
              </a:lnSpc>
              <a:spcBef>
                <a:spcPts val="0"/>
              </a:spcBef>
              <a:buClrTx/>
              <a:buSzPct val="100000"/>
              <a:buFont typeface="+mj-lt"/>
              <a:buAutoNum type="arabicPeriod"/>
              <a:defRPr/>
            </a:pPr>
            <a:r>
              <a:rPr lang="zh-TW" altLang="en-US" sz="1600" b="1" dirty="0">
                <a:latin typeface="Garamond" panose="02020404030301010803" pitchFamily="18" charset="0"/>
                <a:ea typeface="標楷體" pitchFamily="65" charset="-120"/>
              </a:rPr>
              <a:t>中華民國八十年五月十七日總統（</a:t>
            </a:r>
            <a:r>
              <a:rPr lang="en-US" altLang="zh-TW" sz="1600" b="1" dirty="0">
                <a:latin typeface="Garamond" panose="02020404030301010803" pitchFamily="18" charset="0"/>
                <a:ea typeface="標楷體" pitchFamily="65" charset="-120"/>
              </a:rPr>
              <a:t>80</a:t>
            </a:r>
            <a:r>
              <a:rPr lang="zh-TW" altLang="en-US" sz="1600" b="1" dirty="0">
                <a:latin typeface="Garamond" panose="02020404030301010803" pitchFamily="18" charset="0"/>
                <a:ea typeface="標楷體" pitchFamily="65" charset="-120"/>
              </a:rPr>
              <a:t>）華總（一）義字第 </a:t>
            </a:r>
            <a:r>
              <a:rPr lang="en-US" altLang="zh-TW" sz="1600" b="1" dirty="0">
                <a:latin typeface="Garamond" panose="02020404030301010803" pitchFamily="18" charset="0"/>
                <a:ea typeface="標楷體" pitchFamily="65" charset="-120"/>
              </a:rPr>
              <a:t>2433 </a:t>
            </a:r>
            <a:r>
              <a:rPr lang="zh-TW" altLang="en-US" sz="1600" b="1" dirty="0">
                <a:latin typeface="Garamond" panose="02020404030301010803" pitchFamily="18" charset="0"/>
                <a:ea typeface="標楷體" pitchFamily="65" charset="-120"/>
              </a:rPr>
              <a:t>號令修正</a:t>
            </a:r>
            <a:r>
              <a:rPr lang="zh-TW" altLang="en-US" sz="1600" b="1" dirty="0" smtClean="0">
                <a:latin typeface="Garamond" panose="02020404030301010803" pitchFamily="18" charset="0"/>
                <a:ea typeface="標楷體" pitchFamily="65" charset="-120"/>
              </a:rPr>
              <a:t>公布</a:t>
            </a:r>
            <a:endParaRPr lang="en-US" altLang="zh-TW" sz="1600" b="1" dirty="0" smtClean="0">
              <a:latin typeface="Garamond" panose="02020404030301010803" pitchFamily="18" charset="0"/>
              <a:ea typeface="標楷體" pitchFamily="65" charset="-120"/>
            </a:endParaRPr>
          </a:p>
          <a:p>
            <a:pPr marL="355600" indent="-355600" eaLnBrk="1" hangingPunct="1">
              <a:lnSpc>
                <a:spcPct val="135000"/>
              </a:lnSpc>
              <a:spcBef>
                <a:spcPts val="0"/>
              </a:spcBef>
              <a:buClrTx/>
              <a:buSzPct val="100000"/>
              <a:buFont typeface="+mj-lt"/>
              <a:buAutoNum type="arabicPeriod"/>
              <a:defRPr/>
            </a:pPr>
            <a:r>
              <a:rPr lang="zh-TW" altLang="en-US" sz="1600" b="1" dirty="0">
                <a:latin typeface="Garamond" panose="02020404030301010803" pitchFamily="18" charset="0"/>
                <a:ea typeface="標楷體" pitchFamily="65" charset="-120"/>
              </a:rPr>
              <a:t>中華民國九十一年五月十五日總統（</a:t>
            </a:r>
            <a:r>
              <a:rPr lang="en-US" altLang="zh-TW" sz="1600" b="1" dirty="0">
                <a:latin typeface="Garamond" panose="02020404030301010803" pitchFamily="18" charset="0"/>
                <a:ea typeface="標楷體" pitchFamily="65" charset="-120"/>
              </a:rPr>
              <a:t>91</a:t>
            </a:r>
            <a:r>
              <a:rPr lang="zh-TW" altLang="en-US" sz="1600" b="1" dirty="0">
                <a:latin typeface="Garamond" panose="02020404030301010803" pitchFamily="18" charset="0"/>
                <a:ea typeface="標楷體" pitchFamily="65" charset="-120"/>
              </a:rPr>
              <a:t>）華總一義字第 </a:t>
            </a:r>
            <a:r>
              <a:rPr lang="en-US" altLang="zh-TW" sz="1600" b="1" dirty="0">
                <a:latin typeface="Garamond" panose="02020404030301010803" pitchFamily="18" charset="0"/>
                <a:ea typeface="標楷體" pitchFamily="65" charset="-120"/>
              </a:rPr>
              <a:t>09100093800</a:t>
            </a:r>
            <a:r>
              <a:rPr lang="zh-TW" altLang="en-US" sz="1600" b="1" dirty="0">
                <a:latin typeface="Garamond" panose="02020404030301010803" pitchFamily="18" charset="0"/>
                <a:ea typeface="標楷體" pitchFamily="65" charset="-120"/>
              </a:rPr>
              <a:t>號令修正公布</a:t>
            </a:r>
            <a:r>
              <a:rPr lang="zh-TW" altLang="en-US" sz="1600" b="1" dirty="0" smtClean="0">
                <a:latin typeface="Garamond" panose="02020404030301010803" pitchFamily="18" charset="0"/>
                <a:ea typeface="標楷體" pitchFamily="65" charset="-120"/>
              </a:rPr>
              <a:t>第</a:t>
            </a:r>
            <a:r>
              <a:rPr lang="en-US" altLang="zh-TW" sz="1600" b="1" dirty="0" smtClean="0">
                <a:latin typeface="Garamond" panose="02020404030301010803" pitchFamily="18" charset="0"/>
                <a:ea typeface="標楷體" pitchFamily="65" charset="-120"/>
              </a:rPr>
              <a:t>3</a:t>
            </a:r>
            <a:r>
              <a:rPr lang="zh-TW" altLang="en-US" sz="1600" b="1" dirty="0">
                <a:latin typeface="Garamond" panose="02020404030301010803" pitchFamily="18" charset="0"/>
                <a:ea typeface="標楷體" pitchFamily="65" charset="-120"/>
              </a:rPr>
              <a:t>條</a:t>
            </a:r>
            <a:r>
              <a:rPr lang="zh-TW" altLang="en-US" sz="1600" b="1" dirty="0" smtClean="0">
                <a:latin typeface="Garamond" panose="02020404030301010803" pitchFamily="18" charset="0"/>
                <a:ea typeface="標楷體" pitchFamily="65" charset="-120"/>
              </a:rPr>
              <a:t>條文</a:t>
            </a:r>
            <a:endParaRPr lang="en-US" altLang="zh-TW" sz="1600" b="1" dirty="0" smtClean="0">
              <a:latin typeface="Garamond" panose="02020404030301010803" pitchFamily="18" charset="0"/>
              <a:ea typeface="標楷體" pitchFamily="65" charset="-120"/>
            </a:endParaRPr>
          </a:p>
          <a:p>
            <a:pPr marL="355600" indent="-355600" eaLnBrk="1" hangingPunct="1">
              <a:lnSpc>
                <a:spcPct val="135000"/>
              </a:lnSpc>
              <a:spcBef>
                <a:spcPts val="0"/>
              </a:spcBef>
              <a:buClrTx/>
              <a:buSzPct val="100000"/>
              <a:buFont typeface="+mj-lt"/>
              <a:buAutoNum type="arabicPeriod"/>
              <a:defRPr/>
            </a:pPr>
            <a:r>
              <a:rPr lang="zh-TW" altLang="en-US" sz="1600" b="1" dirty="0">
                <a:latin typeface="Garamond" panose="02020404030301010803" pitchFamily="18" charset="0"/>
                <a:ea typeface="標楷體" pitchFamily="65" charset="-120"/>
              </a:rPr>
              <a:t>中華民國九十一年六月十二日總統華總一義字第 </a:t>
            </a:r>
            <a:r>
              <a:rPr lang="en-US" altLang="zh-TW" sz="1600" b="1" dirty="0">
                <a:latin typeface="Garamond" panose="02020404030301010803" pitchFamily="18" charset="0"/>
                <a:ea typeface="標楷體" pitchFamily="65" charset="-120"/>
              </a:rPr>
              <a:t>09100116850  </a:t>
            </a:r>
            <a:r>
              <a:rPr lang="zh-TW" altLang="en-US" sz="1600" b="1" dirty="0">
                <a:latin typeface="Garamond" panose="02020404030301010803" pitchFamily="18" charset="0"/>
                <a:ea typeface="標楷體" pitchFamily="65" charset="-120"/>
              </a:rPr>
              <a:t>號令修正公布第 </a:t>
            </a:r>
            <a:r>
              <a:rPr lang="en-US" altLang="zh-TW" sz="1600" b="1" dirty="0">
                <a:latin typeface="Garamond" panose="02020404030301010803" pitchFamily="18" charset="0"/>
                <a:ea typeface="標楷體" pitchFamily="65" charset="-120"/>
              </a:rPr>
              <a:t>6</a:t>
            </a:r>
            <a:r>
              <a:rPr lang="zh-TW" altLang="en-US" sz="1600" b="1" dirty="0">
                <a:latin typeface="Garamond" panose="02020404030301010803" pitchFamily="18" charset="0"/>
                <a:ea typeface="標楷體" pitchFamily="65" charset="-120"/>
              </a:rPr>
              <a:t>、</a:t>
            </a:r>
            <a:r>
              <a:rPr lang="en-US" altLang="zh-TW" sz="1600" b="1" dirty="0">
                <a:latin typeface="Garamond" panose="02020404030301010803" pitchFamily="18" charset="0"/>
                <a:ea typeface="標楷體" pitchFamily="65" charset="-120"/>
              </a:rPr>
              <a:t>8</a:t>
            </a:r>
            <a:r>
              <a:rPr lang="zh-TW" altLang="en-US" sz="1600" b="1" dirty="0">
                <a:latin typeface="Garamond" panose="02020404030301010803" pitchFamily="18" charset="0"/>
                <a:ea typeface="標楷體" pitchFamily="65" charset="-120"/>
              </a:rPr>
              <a:t>、</a:t>
            </a:r>
            <a:r>
              <a:rPr lang="en-US" altLang="zh-TW" sz="1600" b="1" dirty="0">
                <a:latin typeface="Garamond" panose="02020404030301010803" pitchFamily="18" charset="0"/>
                <a:ea typeface="標楷體" pitchFamily="65" charset="-120"/>
              </a:rPr>
              <a:t>10</a:t>
            </a:r>
            <a:r>
              <a:rPr lang="zh-TW" altLang="en-US" sz="1600" b="1" dirty="0">
                <a:latin typeface="Garamond" panose="02020404030301010803" pitchFamily="18" charset="0"/>
                <a:ea typeface="標楷體" pitchFamily="65" charset="-120"/>
              </a:rPr>
              <a:t>、</a:t>
            </a:r>
            <a:r>
              <a:rPr lang="en-US" altLang="zh-TW" sz="1600" b="1" dirty="0">
                <a:latin typeface="Garamond" panose="02020404030301010803" pitchFamily="18" charset="0"/>
                <a:ea typeface="標楷體" pitchFamily="65" charset="-120"/>
              </a:rPr>
              <a:t>23</a:t>
            </a:r>
            <a:r>
              <a:rPr lang="zh-TW" altLang="en-US" sz="1600" b="1" dirty="0">
                <a:latin typeface="Garamond" panose="02020404030301010803" pitchFamily="18" charset="0"/>
                <a:ea typeface="標楷體" pitchFamily="65" charset="-120"/>
              </a:rPr>
              <a:t>、</a:t>
            </a:r>
            <a:r>
              <a:rPr lang="en-US" altLang="zh-TW" sz="1600" b="1" dirty="0">
                <a:latin typeface="Garamond" panose="02020404030301010803" pitchFamily="18" charset="0"/>
                <a:ea typeface="標楷體" pitchFamily="65" charset="-120"/>
              </a:rPr>
              <a:t>32 </a:t>
            </a:r>
            <a:r>
              <a:rPr lang="zh-TW" altLang="en-US" sz="1600" b="1" dirty="0">
                <a:latin typeface="Garamond" panose="02020404030301010803" pitchFamily="18" charset="0"/>
                <a:ea typeface="標楷體" pitchFamily="65" charset="-120"/>
              </a:rPr>
              <a:t>條條文；並增訂第 </a:t>
            </a:r>
            <a:r>
              <a:rPr lang="en-US" altLang="zh-TW" sz="1600" b="1" dirty="0">
                <a:latin typeface="Garamond" panose="02020404030301010803" pitchFamily="18" charset="0"/>
                <a:ea typeface="標楷體" pitchFamily="65" charset="-120"/>
              </a:rPr>
              <a:t>36-1 </a:t>
            </a:r>
            <a:r>
              <a:rPr lang="zh-TW" altLang="en-US" sz="1600" b="1" dirty="0">
                <a:latin typeface="Garamond" panose="02020404030301010803" pitchFamily="18" charset="0"/>
                <a:ea typeface="標楷體" pitchFamily="65" charset="-120"/>
              </a:rPr>
              <a:t>條</a:t>
            </a:r>
            <a:r>
              <a:rPr lang="zh-TW" altLang="en-US" sz="1600" b="1" dirty="0" smtClean="0">
                <a:latin typeface="Garamond" panose="02020404030301010803" pitchFamily="18" charset="0"/>
                <a:ea typeface="標楷體" pitchFamily="65" charset="-120"/>
              </a:rPr>
              <a:t>條文</a:t>
            </a:r>
            <a:endParaRPr lang="en-US" altLang="zh-TW" sz="1600" b="1" dirty="0" smtClean="0">
              <a:latin typeface="Garamond" panose="02020404030301010803" pitchFamily="18" charset="0"/>
              <a:ea typeface="標楷體" pitchFamily="65" charset="-120"/>
            </a:endParaRPr>
          </a:p>
          <a:p>
            <a:pPr marL="355600" indent="-355600" eaLnBrk="1" hangingPunct="1">
              <a:lnSpc>
                <a:spcPct val="135000"/>
              </a:lnSpc>
              <a:spcBef>
                <a:spcPts val="0"/>
              </a:spcBef>
              <a:buClrTx/>
              <a:buSzPct val="100000"/>
              <a:buFont typeface="+mj-lt"/>
              <a:buAutoNum type="arabicPeriod"/>
              <a:defRPr/>
            </a:pPr>
            <a:r>
              <a:rPr lang="en-US" altLang="zh-TW" sz="1600" b="1" dirty="0" smtClean="0">
                <a:latin typeface="Garamond" panose="02020404030301010803" pitchFamily="18" charset="0"/>
                <a:ea typeface="標楷體" pitchFamily="65" charset="-120"/>
              </a:rPr>
              <a:t>102</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6</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18</a:t>
            </a:r>
            <a:r>
              <a:rPr lang="zh-TW" altLang="en-US" sz="1600" b="1" dirty="0">
                <a:latin typeface="Garamond" panose="02020404030301010803" pitchFamily="18" charset="0"/>
                <a:ea typeface="標楷體" pitchFamily="65" charset="-120"/>
              </a:rPr>
              <a:t>日</a:t>
            </a:r>
          </a:p>
          <a:p>
            <a:pPr marL="355600" indent="0" eaLnBrk="1" hangingPunct="1">
              <a:lnSpc>
                <a:spcPct val="135000"/>
              </a:lnSpc>
              <a:spcBef>
                <a:spcPts val="0"/>
              </a:spcBef>
              <a:buClrTx/>
              <a:buSzPct val="100000"/>
              <a:buFont typeface="Wingdings" panose="05000000000000000000" pitchFamily="2" charset="2"/>
              <a:buNone/>
              <a:defRPr/>
            </a:pPr>
            <a:r>
              <a:rPr lang="en-US" altLang="zh-TW" sz="1600" b="1" dirty="0">
                <a:latin typeface="Garamond" panose="02020404030301010803" pitchFamily="18" charset="0"/>
                <a:ea typeface="標楷體" pitchFamily="65" charset="-120"/>
              </a:rPr>
              <a:t>–</a:t>
            </a:r>
            <a:r>
              <a:rPr lang="zh-TW" altLang="en-US" sz="1600" b="1" dirty="0">
                <a:latin typeface="Garamond" panose="02020404030301010803" pitchFamily="18" charset="0"/>
                <a:ea typeface="標楷體" pitchFamily="65" charset="-120"/>
              </a:rPr>
              <a:t>立法院第</a:t>
            </a:r>
            <a:r>
              <a:rPr lang="en-US" altLang="zh-TW" sz="1600" b="1" dirty="0">
                <a:latin typeface="Garamond" panose="02020404030301010803" pitchFamily="18" charset="0"/>
                <a:ea typeface="標楷體" pitchFamily="65" charset="-120"/>
              </a:rPr>
              <a:t>8</a:t>
            </a:r>
            <a:r>
              <a:rPr lang="zh-TW" altLang="en-US" sz="1600" b="1" dirty="0">
                <a:latin typeface="Garamond" panose="02020404030301010803" pitchFamily="18" charset="0"/>
                <a:ea typeface="標楷體" pitchFamily="65" charset="-120"/>
              </a:rPr>
              <a:t>屆第</a:t>
            </a:r>
            <a:r>
              <a:rPr lang="en-US" altLang="zh-TW" sz="1600" b="1" dirty="0">
                <a:latin typeface="Garamond" panose="02020404030301010803" pitchFamily="18" charset="0"/>
                <a:ea typeface="標楷體" pitchFamily="65" charset="-120"/>
              </a:rPr>
              <a:t>3</a:t>
            </a:r>
            <a:r>
              <a:rPr lang="zh-TW" altLang="en-US" sz="1600" b="1" dirty="0">
                <a:latin typeface="Garamond" panose="02020404030301010803" pitchFamily="18" charset="0"/>
                <a:ea typeface="標楷體" pitchFamily="65" charset="-120"/>
              </a:rPr>
              <a:t>會期第</a:t>
            </a:r>
            <a:r>
              <a:rPr lang="en-US" altLang="zh-TW" sz="1600" b="1" dirty="0">
                <a:latin typeface="Garamond" panose="02020404030301010803" pitchFamily="18" charset="0"/>
                <a:ea typeface="標楷體" pitchFamily="65" charset="-120"/>
              </a:rPr>
              <a:t>1</a:t>
            </a:r>
            <a:r>
              <a:rPr lang="zh-TW" altLang="en-US" sz="1600" b="1" dirty="0">
                <a:latin typeface="Garamond" panose="02020404030301010803" pitchFamily="18" charset="0"/>
                <a:ea typeface="標楷體" pitchFamily="65" charset="-120"/>
              </a:rPr>
              <a:t>次臨時會第</a:t>
            </a:r>
            <a:r>
              <a:rPr lang="en-US" altLang="zh-TW" sz="1600" b="1" dirty="0">
                <a:latin typeface="Garamond" panose="02020404030301010803" pitchFamily="18" charset="0"/>
                <a:ea typeface="標楷體" pitchFamily="65" charset="-120"/>
              </a:rPr>
              <a:t>1</a:t>
            </a:r>
            <a:r>
              <a:rPr lang="zh-TW" altLang="en-US" sz="1600" b="1" dirty="0">
                <a:latin typeface="Garamond" panose="02020404030301010803" pitchFamily="18" charset="0"/>
                <a:ea typeface="標楷體" pitchFamily="65" charset="-120"/>
              </a:rPr>
              <a:t>次會議三讀通過</a:t>
            </a:r>
          </a:p>
          <a:p>
            <a:pPr marL="355600" indent="0" eaLnBrk="1" hangingPunct="1">
              <a:lnSpc>
                <a:spcPct val="135000"/>
              </a:lnSpc>
              <a:spcBef>
                <a:spcPts val="0"/>
              </a:spcBef>
              <a:buClrTx/>
              <a:buSzPct val="100000"/>
              <a:buFont typeface="Wingdings" panose="05000000000000000000" pitchFamily="2" charset="2"/>
              <a:buNone/>
              <a:defRPr/>
            </a:pPr>
            <a:r>
              <a:rPr lang="en-US" altLang="zh-TW" sz="1600" b="1" dirty="0" smtClean="0">
                <a:latin typeface="Garamond" panose="02020404030301010803" pitchFamily="18" charset="0"/>
                <a:ea typeface="標楷體" pitchFamily="65" charset="-120"/>
              </a:rPr>
              <a:t>102</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7</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3</a:t>
            </a:r>
            <a:r>
              <a:rPr lang="zh-TW" altLang="en-US" sz="1600" b="1" dirty="0">
                <a:latin typeface="Garamond" panose="02020404030301010803" pitchFamily="18" charset="0"/>
                <a:ea typeface="標楷體" pitchFamily="65" charset="-120"/>
              </a:rPr>
              <a:t>日</a:t>
            </a:r>
          </a:p>
          <a:p>
            <a:pPr marL="355600" indent="0" eaLnBrk="1" hangingPunct="1">
              <a:lnSpc>
                <a:spcPct val="135000"/>
              </a:lnSpc>
              <a:spcBef>
                <a:spcPts val="0"/>
              </a:spcBef>
              <a:buClrTx/>
              <a:buSzPct val="100000"/>
              <a:buFont typeface="Wingdings" panose="05000000000000000000" pitchFamily="2" charset="2"/>
              <a:buNone/>
              <a:defRPr/>
            </a:pPr>
            <a:r>
              <a:rPr lang="en-US" altLang="zh-TW" sz="1600" b="1" dirty="0">
                <a:latin typeface="Garamond" panose="02020404030301010803" pitchFamily="18" charset="0"/>
                <a:ea typeface="標楷體" pitchFamily="65" charset="-120"/>
              </a:rPr>
              <a:t>–</a:t>
            </a:r>
            <a:r>
              <a:rPr lang="zh-TW" altLang="en-US" sz="1600" b="1" dirty="0">
                <a:latin typeface="Garamond" panose="02020404030301010803" pitchFamily="18" charset="0"/>
                <a:ea typeface="標楷體" pitchFamily="65" charset="-120"/>
              </a:rPr>
              <a:t>總統華總一義字第</a:t>
            </a:r>
            <a:r>
              <a:rPr lang="en-US" altLang="zh-TW" sz="1600" b="1" dirty="0">
                <a:latin typeface="Garamond" panose="02020404030301010803" pitchFamily="18" charset="0"/>
                <a:ea typeface="標楷體" pitchFamily="65" charset="-120"/>
              </a:rPr>
              <a:t>10200127211</a:t>
            </a:r>
            <a:r>
              <a:rPr lang="zh-TW" altLang="en-US" sz="1600" b="1" dirty="0">
                <a:latin typeface="Garamond" panose="02020404030301010803" pitchFamily="18" charset="0"/>
                <a:ea typeface="標楷體" pitchFamily="65" charset="-120"/>
              </a:rPr>
              <a:t>號令修正公布名稱及全文</a:t>
            </a:r>
            <a:r>
              <a:rPr lang="en-US" altLang="zh-TW" sz="1600" b="1" dirty="0">
                <a:latin typeface="Garamond" panose="02020404030301010803" pitchFamily="18" charset="0"/>
                <a:ea typeface="標楷體" pitchFamily="65" charset="-120"/>
              </a:rPr>
              <a:t>55</a:t>
            </a:r>
            <a:r>
              <a:rPr lang="zh-TW" altLang="en-US" sz="1600" b="1" dirty="0">
                <a:latin typeface="Garamond" panose="02020404030301010803" pitchFamily="18" charset="0"/>
                <a:ea typeface="標楷體" pitchFamily="65" charset="-120"/>
              </a:rPr>
              <a:t>條；施行日期由行政院定之</a:t>
            </a:r>
          </a:p>
          <a:p>
            <a:pPr marL="355600" indent="0" eaLnBrk="1" hangingPunct="1">
              <a:lnSpc>
                <a:spcPct val="135000"/>
              </a:lnSpc>
              <a:spcBef>
                <a:spcPts val="0"/>
              </a:spcBef>
              <a:buClrTx/>
              <a:buSzPct val="100000"/>
              <a:buFont typeface="Wingdings" panose="05000000000000000000" pitchFamily="2" charset="2"/>
              <a:buNone/>
              <a:defRPr/>
            </a:pPr>
            <a:r>
              <a:rPr lang="en-US" altLang="zh-TW" sz="1600" b="1" dirty="0" smtClean="0">
                <a:latin typeface="Garamond" panose="02020404030301010803" pitchFamily="18" charset="0"/>
                <a:ea typeface="標楷體" pitchFamily="65" charset="-120"/>
              </a:rPr>
              <a:t>103</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6</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20</a:t>
            </a:r>
            <a:r>
              <a:rPr lang="zh-TW" altLang="en-US" sz="1600" b="1" dirty="0">
                <a:latin typeface="Garamond" panose="02020404030301010803" pitchFamily="18" charset="0"/>
                <a:ea typeface="標楷體" pitchFamily="65" charset="-120"/>
              </a:rPr>
              <a:t>日</a:t>
            </a:r>
          </a:p>
          <a:p>
            <a:pPr marL="355600" indent="0" eaLnBrk="1" hangingPunct="1">
              <a:lnSpc>
                <a:spcPct val="135000"/>
              </a:lnSpc>
              <a:spcBef>
                <a:spcPts val="0"/>
              </a:spcBef>
              <a:buClrTx/>
              <a:buSzPct val="100000"/>
              <a:buNone/>
              <a:defRPr/>
            </a:pPr>
            <a:r>
              <a:rPr lang="en-US" altLang="zh-TW" sz="1600" b="1" dirty="0">
                <a:latin typeface="Garamond" panose="02020404030301010803" pitchFamily="18" charset="0"/>
                <a:ea typeface="標楷體" pitchFamily="65" charset="-120"/>
              </a:rPr>
              <a:t>–</a:t>
            </a:r>
            <a:r>
              <a:rPr lang="zh-TW" altLang="en-US" sz="1600" b="1" dirty="0">
                <a:latin typeface="Garamond" panose="02020404030301010803" pitchFamily="18" charset="0"/>
                <a:ea typeface="標楷體" pitchFamily="65" charset="-120"/>
              </a:rPr>
              <a:t>行政院院臺勞字第</a:t>
            </a:r>
            <a:r>
              <a:rPr lang="en-US" altLang="zh-TW" sz="1600" b="1" dirty="0">
                <a:latin typeface="Garamond" panose="02020404030301010803" pitchFamily="18" charset="0"/>
                <a:ea typeface="標楷體" pitchFamily="65" charset="-120"/>
              </a:rPr>
              <a:t>1030031158B</a:t>
            </a:r>
            <a:r>
              <a:rPr lang="zh-TW" altLang="en-US" sz="1600" b="1" dirty="0">
                <a:latin typeface="Garamond" panose="02020404030301010803" pitchFamily="18" charset="0"/>
                <a:ea typeface="標楷體" pitchFamily="65" charset="-120"/>
              </a:rPr>
              <a:t>號函</a:t>
            </a:r>
          </a:p>
          <a:p>
            <a:pPr marL="355600" indent="0" eaLnBrk="1" hangingPunct="1">
              <a:lnSpc>
                <a:spcPct val="135000"/>
              </a:lnSpc>
              <a:spcBef>
                <a:spcPts val="0"/>
              </a:spcBef>
              <a:buClrTx/>
              <a:buSzPct val="100000"/>
              <a:buFont typeface="Wingdings" panose="05000000000000000000" pitchFamily="2" charset="2"/>
              <a:buNone/>
              <a:defRPr/>
            </a:pPr>
            <a:r>
              <a:rPr lang="en-US" altLang="zh-TW" sz="1600" b="1" dirty="0">
                <a:latin typeface="Garamond" panose="02020404030301010803" pitchFamily="18" charset="0"/>
                <a:ea typeface="標楷體" pitchFamily="65" charset="-120"/>
              </a:rPr>
              <a:t>–</a:t>
            </a:r>
            <a:r>
              <a:rPr lang="zh-TW" altLang="en-US" sz="1600" b="1" dirty="0">
                <a:latin typeface="Garamond" panose="02020404030301010803" pitchFamily="18" charset="0"/>
                <a:ea typeface="標楷體" pitchFamily="65" charset="-120"/>
              </a:rPr>
              <a:t>中華民國</a:t>
            </a:r>
            <a:r>
              <a:rPr lang="en-US" altLang="zh-TW" sz="1600" b="1" dirty="0">
                <a:latin typeface="Garamond" panose="02020404030301010803" pitchFamily="18" charset="0"/>
                <a:ea typeface="標楷體" pitchFamily="65" charset="-120"/>
              </a:rPr>
              <a:t>102</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7</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3</a:t>
            </a:r>
            <a:r>
              <a:rPr lang="zh-TW" altLang="en-US" sz="1600" b="1" dirty="0">
                <a:latin typeface="Garamond" panose="02020404030301010803" pitchFamily="18" charset="0"/>
                <a:ea typeface="標楷體" pitchFamily="65" charset="-120"/>
              </a:rPr>
              <a:t>日修正公布</a:t>
            </a:r>
            <a:r>
              <a:rPr lang="zh-TW" altLang="en-US" sz="1600" b="1" dirty="0" smtClean="0">
                <a:latin typeface="Garamond" panose="02020404030301010803" pitchFamily="18" charset="0"/>
                <a:ea typeface="標楷體" pitchFamily="65" charset="-120"/>
              </a:rPr>
              <a:t>「勞工安全衛生法」</a:t>
            </a:r>
            <a:r>
              <a:rPr lang="zh-TW" altLang="en-US" sz="1600" b="1" dirty="0">
                <a:latin typeface="Garamond" panose="02020404030301010803" pitchFamily="18" charset="0"/>
                <a:ea typeface="標楷體" pitchFamily="65" charset="-120"/>
              </a:rPr>
              <a:t>名稱修正為「職業安全衛生法」，並修正全文，經本院於</a:t>
            </a:r>
            <a:r>
              <a:rPr lang="en-US" altLang="zh-TW" sz="1600" b="1" dirty="0">
                <a:latin typeface="Garamond" panose="02020404030301010803" pitchFamily="18" charset="0"/>
                <a:ea typeface="標楷體" pitchFamily="65" charset="-120"/>
              </a:rPr>
              <a:t>103</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6</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20</a:t>
            </a:r>
            <a:r>
              <a:rPr lang="zh-TW" altLang="en-US" sz="1600" b="1" dirty="0">
                <a:latin typeface="Garamond" panose="02020404030301010803" pitchFamily="18" charset="0"/>
                <a:ea typeface="標楷體" pitchFamily="65" charset="-120"/>
              </a:rPr>
              <a:t>日以院臺勞字第</a:t>
            </a:r>
            <a:r>
              <a:rPr lang="en-US" altLang="zh-TW" sz="1600" b="1" dirty="0">
                <a:latin typeface="Garamond" panose="02020404030301010803" pitchFamily="18" charset="0"/>
                <a:ea typeface="標楷體" pitchFamily="65" charset="-120"/>
              </a:rPr>
              <a:t>1030031158</a:t>
            </a:r>
            <a:r>
              <a:rPr lang="zh-TW" altLang="en-US" sz="1600" b="1" dirty="0">
                <a:latin typeface="Garamond" panose="02020404030301010803" pitchFamily="18" charset="0"/>
                <a:ea typeface="標楷體" pitchFamily="65" charset="-120"/>
              </a:rPr>
              <a:t>號令定第</a:t>
            </a:r>
            <a:r>
              <a:rPr lang="en-US" altLang="zh-TW" sz="1600" b="1" dirty="0">
                <a:latin typeface="Garamond" panose="02020404030301010803" pitchFamily="18" charset="0"/>
                <a:ea typeface="標楷體" pitchFamily="65" charset="-120"/>
              </a:rPr>
              <a:t>7</a:t>
            </a:r>
            <a:r>
              <a:rPr lang="zh-TW" altLang="en-US" sz="1600" b="1" dirty="0">
                <a:latin typeface="Garamond" panose="02020404030301010803" pitchFamily="18" charset="0"/>
                <a:ea typeface="標楷體" pitchFamily="65" charset="-120"/>
              </a:rPr>
              <a:t>條至第</a:t>
            </a:r>
            <a:r>
              <a:rPr lang="en-US" altLang="zh-TW" sz="1600" b="1" dirty="0">
                <a:latin typeface="Garamond" panose="02020404030301010803" pitchFamily="18" charset="0"/>
                <a:ea typeface="標楷體" pitchFamily="65" charset="-120"/>
              </a:rPr>
              <a:t>9</a:t>
            </a:r>
            <a:r>
              <a:rPr lang="zh-TW" altLang="en-US" sz="1600" b="1" dirty="0">
                <a:latin typeface="Garamond" panose="02020404030301010803" pitchFamily="18" charset="0"/>
                <a:ea typeface="標楷體" pitchFamily="65" charset="-120"/>
              </a:rPr>
              <a:t>條、第</a:t>
            </a:r>
            <a:r>
              <a:rPr lang="en-US" altLang="zh-TW" sz="1600" b="1" dirty="0">
                <a:latin typeface="Garamond" panose="02020404030301010803" pitchFamily="18" charset="0"/>
                <a:ea typeface="標楷體" pitchFamily="65" charset="-120"/>
              </a:rPr>
              <a:t>11</a:t>
            </a:r>
            <a:r>
              <a:rPr lang="zh-TW" altLang="en-US" sz="1600" b="1" dirty="0">
                <a:latin typeface="Garamond" panose="02020404030301010803" pitchFamily="18" charset="0"/>
                <a:ea typeface="標楷體" pitchFamily="65" charset="-120"/>
              </a:rPr>
              <a:t>條、第</a:t>
            </a:r>
            <a:r>
              <a:rPr lang="en-US" altLang="zh-TW" sz="1600" b="1" dirty="0">
                <a:latin typeface="Garamond" panose="02020404030301010803" pitchFamily="18" charset="0"/>
                <a:ea typeface="標楷體" pitchFamily="65" charset="-120"/>
              </a:rPr>
              <a:t>13</a:t>
            </a:r>
            <a:r>
              <a:rPr lang="zh-TW" altLang="en-US" sz="1600" b="1" dirty="0">
                <a:latin typeface="Garamond" panose="02020404030301010803" pitchFamily="18" charset="0"/>
                <a:ea typeface="標楷體" pitchFamily="65" charset="-120"/>
              </a:rPr>
              <a:t>條至第</a:t>
            </a:r>
            <a:r>
              <a:rPr lang="en-US" altLang="zh-TW" sz="1600" b="1" dirty="0">
                <a:latin typeface="Garamond" panose="02020404030301010803" pitchFamily="18" charset="0"/>
                <a:ea typeface="標楷體" pitchFamily="65" charset="-120"/>
              </a:rPr>
              <a:t>15</a:t>
            </a:r>
            <a:r>
              <a:rPr lang="zh-TW" altLang="en-US" sz="1600" b="1" dirty="0">
                <a:latin typeface="Garamond" panose="02020404030301010803" pitchFamily="18" charset="0"/>
                <a:ea typeface="標楷體" pitchFamily="65" charset="-120"/>
              </a:rPr>
              <a:t>條及第</a:t>
            </a:r>
            <a:r>
              <a:rPr lang="en-US" altLang="zh-TW" sz="1600" b="1" dirty="0">
                <a:latin typeface="Garamond" panose="02020404030301010803" pitchFamily="18" charset="0"/>
                <a:ea typeface="標楷體" pitchFamily="65" charset="-120"/>
              </a:rPr>
              <a:t>31</a:t>
            </a:r>
            <a:r>
              <a:rPr lang="zh-TW" altLang="en-US" sz="1600" b="1" dirty="0">
                <a:latin typeface="Garamond" panose="02020404030301010803" pitchFamily="18" charset="0"/>
                <a:ea typeface="標楷體" pitchFamily="65" charset="-120"/>
              </a:rPr>
              <a:t>條，自</a:t>
            </a:r>
            <a:r>
              <a:rPr lang="en-US" altLang="zh-TW" sz="1600" b="1" dirty="0">
                <a:latin typeface="Garamond" panose="02020404030301010803" pitchFamily="18" charset="0"/>
                <a:ea typeface="標楷體" pitchFamily="65" charset="-120"/>
              </a:rPr>
              <a:t>104</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1</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1</a:t>
            </a:r>
            <a:r>
              <a:rPr lang="zh-TW" altLang="en-US" sz="1600" b="1" dirty="0">
                <a:latin typeface="Garamond" panose="02020404030301010803" pitchFamily="18" charset="0"/>
                <a:ea typeface="標楷體" pitchFamily="65" charset="-120"/>
              </a:rPr>
              <a:t>日施行，其餘條文自</a:t>
            </a:r>
            <a:r>
              <a:rPr lang="en-US" altLang="zh-TW" sz="1600" b="1" dirty="0">
                <a:latin typeface="Garamond" panose="02020404030301010803" pitchFamily="18" charset="0"/>
                <a:ea typeface="標楷體" pitchFamily="65" charset="-120"/>
              </a:rPr>
              <a:t>103</a:t>
            </a:r>
            <a:r>
              <a:rPr lang="zh-TW" altLang="en-US" sz="1600" b="1" dirty="0">
                <a:latin typeface="Garamond" panose="02020404030301010803" pitchFamily="18" charset="0"/>
                <a:ea typeface="標楷體" pitchFamily="65" charset="-120"/>
              </a:rPr>
              <a:t>年</a:t>
            </a:r>
            <a:r>
              <a:rPr lang="en-US" altLang="zh-TW" sz="1600" b="1" dirty="0">
                <a:latin typeface="Garamond" panose="02020404030301010803" pitchFamily="18" charset="0"/>
                <a:ea typeface="標楷體" pitchFamily="65" charset="-120"/>
              </a:rPr>
              <a:t>7</a:t>
            </a:r>
            <a:r>
              <a:rPr lang="zh-TW" altLang="en-US" sz="1600" b="1" dirty="0">
                <a:latin typeface="Garamond" panose="02020404030301010803" pitchFamily="18" charset="0"/>
                <a:ea typeface="標楷體" pitchFamily="65" charset="-120"/>
              </a:rPr>
              <a:t>月</a:t>
            </a:r>
            <a:r>
              <a:rPr lang="en-US" altLang="zh-TW" sz="1600" b="1" dirty="0">
                <a:latin typeface="Garamond" panose="02020404030301010803" pitchFamily="18" charset="0"/>
                <a:ea typeface="標楷體" pitchFamily="65" charset="-120"/>
              </a:rPr>
              <a:t>3</a:t>
            </a:r>
            <a:r>
              <a:rPr lang="zh-TW" altLang="en-US" sz="1600" b="1" dirty="0">
                <a:latin typeface="Garamond" panose="02020404030301010803" pitchFamily="18" charset="0"/>
                <a:ea typeface="標楷體" pitchFamily="65" charset="-120"/>
              </a:rPr>
              <a:t>日施行</a:t>
            </a:r>
          </a:p>
          <a:p>
            <a:pPr marL="736600" indent="-736600" eaLnBrk="1" hangingPunct="1">
              <a:lnSpc>
                <a:spcPct val="135000"/>
              </a:lnSpc>
              <a:spcBef>
                <a:spcPts val="0"/>
              </a:spcBef>
              <a:buFont typeface="Wingdings" panose="05000000000000000000" pitchFamily="2" charset="2"/>
              <a:buNone/>
              <a:defRPr/>
            </a:pPr>
            <a:endParaRPr lang="en-US" altLang="zh-TW" sz="1600" b="1" dirty="0" smtClean="0">
              <a:latin typeface="Garamond" panose="02020404030301010803" pitchFamily="18" charset="0"/>
              <a:ea typeface="標楷體" pitchFamily="65" charset="-120"/>
            </a:endParaRPr>
          </a:p>
          <a:p>
            <a:pPr marL="736600" indent="-736600" eaLnBrk="1" hangingPunct="1">
              <a:lnSpc>
                <a:spcPct val="135000"/>
              </a:lnSpc>
              <a:spcBef>
                <a:spcPts val="0"/>
              </a:spcBef>
              <a:buFont typeface="Wingdings" panose="05000000000000000000" pitchFamily="2" charset="2"/>
              <a:buNone/>
              <a:defRPr/>
            </a:pPr>
            <a:r>
              <a:rPr lang="zh-TW" altLang="en-US" sz="1600" b="1" dirty="0" smtClean="0">
                <a:latin typeface="Garamond" panose="02020404030301010803" pitchFamily="18" charset="0"/>
                <a:ea typeface="標楷體" pitchFamily="65" charset="-120"/>
              </a:rPr>
              <a:t> </a:t>
            </a:r>
          </a:p>
        </p:txBody>
      </p:sp>
      <p:cxnSp>
        <p:nvCxnSpPr>
          <p:cNvPr id="5" name="直線單箭頭接點 4"/>
          <p:cNvCxnSpPr/>
          <p:nvPr/>
        </p:nvCxnSpPr>
        <p:spPr>
          <a:xfrm>
            <a:off x="1979613" y="1700213"/>
            <a:ext cx="5048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投影片編號版面配置區 2"/>
          <p:cNvSpPr>
            <a:spLocks noGrp="1"/>
          </p:cNvSpPr>
          <p:nvPr>
            <p:ph type="sldNum" sz="quarter" idx="12"/>
          </p:nvPr>
        </p:nvSpPr>
        <p:spPr/>
        <p:txBody>
          <a:bodyPr>
            <a:normAutofit fontScale="85000" lnSpcReduction="20000"/>
          </a:bodyPr>
          <a:lstStyle/>
          <a:p>
            <a:pPr>
              <a:defRPr/>
            </a:pPr>
            <a:fld id="{344B6A2B-6A6F-4878-A626-6CB618EBEA8D}" type="slidenum">
              <a:rPr lang="zh-TW" altLang="en-US" smtClean="0"/>
              <a:pPr>
                <a:defRPr/>
              </a:pPr>
              <a:t>3</a:t>
            </a:fld>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3"/>
          <p:cNvSpPr>
            <a:spLocks noGrp="1"/>
          </p:cNvSpPr>
          <p:nvPr>
            <p:ph type="title"/>
          </p:nvPr>
        </p:nvSpPr>
        <p:spPr/>
        <p:txBody>
          <a:bodyPr/>
          <a:lstStyle/>
          <a:p>
            <a:pPr eaLnBrk="1" hangingPunct="1"/>
            <a:r>
              <a:rPr lang="en-US" altLang="zh-TW" smtClean="0">
                <a:ea typeface="新細明體" panose="02020500000000000000" pitchFamily="18" charset="-120"/>
              </a:rPr>
              <a:t>Tell Me More</a:t>
            </a:r>
          </a:p>
        </p:txBody>
      </p:sp>
      <p:sp>
        <p:nvSpPr>
          <p:cNvPr id="72707" name="投影片編號版面配置區 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B005AF-4CCF-4834-8816-8B9BE9EE8F7C}" type="slidenum">
              <a:rPr lang="zh-TW" altLang="en-US" smtClean="0">
                <a:solidFill>
                  <a:srgbClr val="FFFFFF"/>
                </a:solidFill>
                <a:latin typeface="Tw Cen MT" panose="020B0602020104020603" pitchFamily="34" charset="0"/>
              </a:rPr>
              <a:pPr/>
              <a:t>39</a:t>
            </a:fld>
            <a:endParaRPr lang="en-US" altLang="zh-TW" smtClean="0">
              <a:solidFill>
                <a:srgbClr val="FFFFFF"/>
              </a:solidFill>
              <a:latin typeface="Tw Cen MT" panose="020B06020201040206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a:spLocks noChangeArrowheads="1"/>
          </p:cNvSpPr>
          <p:nvPr/>
        </p:nvSpPr>
        <p:spPr bwMode="auto">
          <a:xfrm>
            <a:off x="611188" y="1700213"/>
            <a:ext cx="84248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擴大</a:t>
            </a: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適用對象</a:t>
            </a:r>
            <a:r>
              <a:rPr lang="zh-TW" altLang="en-US" sz="2800" b="1" dirty="0">
                <a:solidFill>
                  <a:srgbClr val="0000FF"/>
                </a:solidFill>
                <a:latin typeface="標楷體" panose="03000509000000000000" pitchFamily="65" charset="-120"/>
                <a:ea typeface="標楷體" panose="03000509000000000000" pitchFamily="65" charset="-120"/>
              </a:rPr>
              <a:t>，並及於</a:t>
            </a:r>
            <a:r>
              <a:rPr lang="zh-TW" altLang="en-US"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所有勞動場所</a:t>
            </a:r>
            <a:endParaRPr lang="en-US" altLang="zh-TW" sz="28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建構機械、設備及化學品源頭管理機制</a:t>
            </a:r>
            <a:endParaRPr lang="en-US" altLang="zh-TW" sz="2800" b="1" dirty="0">
              <a:solidFill>
                <a:srgbClr val="0000FF"/>
              </a:solidFill>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健全職業病預防體系，強化勞工身心健康保護</a:t>
            </a:r>
            <a:endParaRPr lang="en-US" altLang="zh-TW" sz="2800" b="1" dirty="0">
              <a:solidFill>
                <a:srgbClr val="0000FF"/>
              </a:solidFill>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健全女性及少年勞工之健康保護措施</a:t>
            </a:r>
            <a:endParaRPr lang="en-US" altLang="zh-TW" sz="2800" b="1" dirty="0">
              <a:solidFill>
                <a:srgbClr val="0000FF"/>
              </a:solidFill>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強化高風險事業之定期製程安全評估監督機制</a:t>
            </a:r>
            <a:endParaRPr lang="en-US" altLang="zh-TW" sz="2800" b="1" dirty="0">
              <a:solidFill>
                <a:srgbClr val="0000FF"/>
              </a:solidFill>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增列勞工立即危險作業得退避、原事業單位連帶賠償及勞 工代表會同職業災害調查等規定</a:t>
            </a:r>
            <a:endParaRPr lang="en-US" altLang="zh-TW" sz="2800" b="1" dirty="0">
              <a:solidFill>
                <a:srgbClr val="0000FF"/>
              </a:solidFill>
              <a:latin typeface="標楷體" panose="03000509000000000000" pitchFamily="65" charset="-120"/>
              <a:ea typeface="標楷體" panose="03000509000000000000" pitchFamily="65" charset="-120"/>
            </a:endParaRPr>
          </a:p>
          <a:p>
            <a:pPr>
              <a:spcBef>
                <a:spcPts val="600"/>
              </a:spcBef>
              <a:spcAft>
                <a:spcPts val="600"/>
              </a:spcAft>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增訂職業安全衛生顧問服務、補助與獎助及跨機關合作等 職業安全衛生文化促進規定 </a:t>
            </a:r>
            <a:endParaRPr lang="zh-TW" altLang="en-US" sz="2800" b="1" dirty="0">
              <a:solidFill>
                <a:srgbClr val="0000FF"/>
              </a:solidFill>
            </a:endParaRPr>
          </a:p>
        </p:txBody>
      </p:sp>
      <p:sp>
        <p:nvSpPr>
          <p:cNvPr id="15363" name="矩形 2"/>
          <p:cNvSpPr>
            <a:spLocks noChangeArrowheads="1"/>
          </p:cNvSpPr>
          <p:nvPr/>
        </p:nvSpPr>
        <p:spPr bwMode="auto">
          <a:xfrm>
            <a:off x="468313" y="404813"/>
            <a:ext cx="651973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a:t>
            </a:r>
            <a:r>
              <a:rPr lang="zh-TW" altLang="en-US" sz="3800" dirty="0">
                <a:solidFill>
                  <a:srgbClr val="0000FF"/>
                </a:solidFill>
                <a:latin typeface="華康勘亭流" panose="03000809000000000000" pitchFamily="65" charset="-120"/>
                <a:ea typeface="華康勘亭流" panose="03000809000000000000" pitchFamily="65" charset="-120"/>
              </a:rPr>
              <a:t>安全衛生法</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修正方向 </a:t>
            </a:r>
          </a:p>
        </p:txBody>
      </p:sp>
      <p:sp>
        <p:nvSpPr>
          <p:cNvPr id="4" name="投影片編號版面配置區 3"/>
          <p:cNvSpPr>
            <a:spLocks noGrp="1"/>
          </p:cNvSpPr>
          <p:nvPr>
            <p:ph type="sldNum" sz="quarter" idx="12"/>
          </p:nvPr>
        </p:nvSpPr>
        <p:spPr/>
        <p:txBody>
          <a:bodyPr>
            <a:normAutofit fontScale="85000" lnSpcReduction="20000"/>
          </a:bodyPr>
          <a:lstStyle/>
          <a:p>
            <a:pPr>
              <a:defRPr/>
            </a:pPr>
            <a:fld id="{179B89FB-D007-4045-8D04-B2EF368D72B1}" type="slidenum">
              <a:rPr lang="zh-TW" altLang="en-US" smtClean="0"/>
              <a:pPr>
                <a:defRPr/>
              </a:pPr>
              <a:t>4</a:t>
            </a:fld>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2"/>
          <p:cNvSpPr>
            <a:spLocks noChangeArrowheads="1"/>
          </p:cNvSpPr>
          <p:nvPr/>
        </p:nvSpPr>
        <p:spPr bwMode="auto">
          <a:xfrm>
            <a:off x="468313" y="404813"/>
            <a:ext cx="72000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a:t>
            </a:r>
            <a:r>
              <a:rPr lang="zh-TW" altLang="en-US" sz="3800" dirty="0">
                <a:solidFill>
                  <a:srgbClr val="0000FF"/>
                </a:solidFill>
                <a:latin typeface="華康勘亭流" panose="03000809000000000000" pitchFamily="65" charset="-120"/>
                <a:ea typeface="華康勘亭流" panose="03000809000000000000" pitchFamily="65" charset="-120"/>
              </a:rPr>
              <a:t>安全衛生法</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修正方向</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續</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 </a:t>
            </a:r>
          </a:p>
        </p:txBody>
      </p:sp>
      <p:pic>
        <p:nvPicPr>
          <p:cNvPr id="17411" name="圖片 7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84313"/>
            <a:ext cx="84963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投影片編號版面配置區 72"/>
          <p:cNvSpPr>
            <a:spLocks noGrp="1"/>
          </p:cNvSpPr>
          <p:nvPr>
            <p:ph type="sldNum" sz="quarter" idx="12"/>
          </p:nvPr>
        </p:nvSpPr>
        <p:spPr/>
        <p:txBody>
          <a:bodyPr>
            <a:normAutofit fontScale="85000" lnSpcReduction="20000"/>
          </a:bodyPr>
          <a:lstStyle/>
          <a:p>
            <a:pPr>
              <a:defRPr/>
            </a:pPr>
            <a:fld id="{BFE8AEAD-9F51-4F4E-B1BC-47854F6EA957}" type="slidenum">
              <a:rPr lang="zh-TW" altLang="en-US" smtClean="0"/>
              <a:pPr>
                <a:defRPr/>
              </a:pPr>
              <a:t>5</a:t>
            </a:fld>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2"/>
          <p:cNvSpPr>
            <a:spLocks noChangeArrowheads="1"/>
          </p:cNvSpPr>
          <p:nvPr/>
        </p:nvSpPr>
        <p:spPr bwMode="auto">
          <a:xfrm>
            <a:off x="468313" y="404813"/>
            <a:ext cx="84689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a:t>
            </a:r>
            <a:r>
              <a:rPr lang="zh-TW" altLang="en-US" sz="3800" dirty="0">
                <a:solidFill>
                  <a:srgbClr val="0000FF"/>
                </a:solidFill>
                <a:latin typeface="華康勘亭流" panose="03000809000000000000" pitchFamily="65" charset="-120"/>
                <a:ea typeface="華康勘亭流" panose="03000809000000000000" pitchFamily="65" charset="-120"/>
              </a:rPr>
              <a:t>安全衛生法</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法規制訂</a:t>
            </a:r>
            <a:r>
              <a:rPr lang="zh-TW" altLang="en-US" sz="3800" dirty="0" smtClean="0">
                <a:solidFill>
                  <a:srgbClr val="0000FF"/>
                </a:solidFill>
                <a:latin typeface="華康勘亭流" panose="03000809000000000000" pitchFamily="65" charset="-120"/>
                <a:ea typeface="華康勘亭流" panose="03000809000000000000" pitchFamily="65" charset="-120"/>
              </a:rPr>
              <a:t>業務</a:t>
            </a:r>
            <a:r>
              <a:rPr lang="en-US" altLang="zh-TW" sz="3800" dirty="0" smtClean="0">
                <a:solidFill>
                  <a:srgbClr val="0000FF"/>
                </a:solidFill>
                <a:latin typeface="華康勘亭流" panose="03000809000000000000" pitchFamily="65" charset="-120"/>
                <a:ea typeface="華康勘亭流" panose="03000809000000000000" pitchFamily="65" charset="-120"/>
              </a:rPr>
              <a:t>(1/3)</a:t>
            </a:r>
            <a:endParaRPr lang="zh-TW" altLang="en-US" sz="3800" dirty="0">
              <a:solidFill>
                <a:srgbClr val="0000FF"/>
              </a:solidFill>
              <a:latin typeface="華康勘亭流" panose="03000809000000000000" pitchFamily="65" charset="-120"/>
              <a:ea typeface="華康勘亭流" panose="03000809000000000000" pitchFamily="65" charset="-120"/>
            </a:endParaRPr>
          </a:p>
        </p:txBody>
      </p:sp>
      <p:sp>
        <p:nvSpPr>
          <p:cNvPr id="19459" name="矩形 1"/>
          <p:cNvSpPr>
            <a:spLocks noChangeArrowheads="1"/>
          </p:cNvSpPr>
          <p:nvPr/>
        </p:nvSpPr>
        <p:spPr bwMode="auto">
          <a:xfrm>
            <a:off x="501650" y="1628775"/>
            <a:ext cx="831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TW" altLang="en-US" b="1">
                <a:latin typeface="Garamond" panose="02020404030301010803" pitchFamily="18" charset="0"/>
                <a:ea typeface="標楷體" panose="03000509000000000000" pitchFamily="65" charset="-120"/>
              </a:rPr>
              <a:t>(一) 職安法附屬法規合計60種，其中第一階段已修訂41種， 並於103.7.3施行。</a:t>
            </a:r>
          </a:p>
        </p:txBody>
      </p:sp>
      <p:pic>
        <p:nvPicPr>
          <p:cNvPr id="19460"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205038"/>
            <a:ext cx="8243887"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normAutofit fontScale="85000" lnSpcReduction="20000"/>
          </a:bodyPr>
          <a:lstStyle/>
          <a:p>
            <a:pPr>
              <a:defRPr/>
            </a:pPr>
            <a:fld id="{80C97D28-095C-43EB-8F97-10DF92080833}" type="slidenum">
              <a:rPr lang="zh-TW" altLang="en-US" smtClean="0"/>
              <a:pPr>
                <a:defRPr/>
              </a:pPr>
              <a:t>6</a:t>
            </a:fld>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
          <p:cNvSpPr>
            <a:spLocks noChangeArrowheads="1"/>
          </p:cNvSpPr>
          <p:nvPr/>
        </p:nvSpPr>
        <p:spPr bwMode="auto">
          <a:xfrm>
            <a:off x="468313" y="404813"/>
            <a:ext cx="84689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a:t>
            </a:r>
            <a:r>
              <a:rPr lang="zh-TW" altLang="en-US" sz="3800" dirty="0">
                <a:solidFill>
                  <a:srgbClr val="0000FF"/>
                </a:solidFill>
                <a:latin typeface="華康勘亭流" panose="03000809000000000000" pitchFamily="65" charset="-120"/>
                <a:ea typeface="華康勘亭流" panose="03000809000000000000" pitchFamily="65" charset="-120"/>
              </a:rPr>
              <a:t>安全衛生法</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法規制訂業務</a:t>
            </a:r>
            <a:r>
              <a:rPr lang="en-US" altLang="zh-TW" sz="3800" dirty="0" smtClean="0">
                <a:solidFill>
                  <a:srgbClr val="0000FF"/>
                </a:solidFill>
                <a:latin typeface="華康勘亭流" panose="03000809000000000000" pitchFamily="65" charset="-120"/>
                <a:ea typeface="華康勘亭流" panose="03000809000000000000" pitchFamily="65" charset="-120"/>
              </a:rPr>
              <a:t>(2/3)</a:t>
            </a:r>
            <a:endParaRPr lang="zh-TW" altLang="en-US" sz="3800" dirty="0">
              <a:solidFill>
                <a:srgbClr val="0000FF"/>
              </a:solidFill>
              <a:latin typeface="華康勘亭流" panose="03000809000000000000" pitchFamily="65" charset="-120"/>
              <a:ea typeface="華康勘亭流" panose="03000809000000000000" pitchFamily="65" charset="-120"/>
            </a:endParaRPr>
          </a:p>
        </p:txBody>
      </p:sp>
      <p:sp>
        <p:nvSpPr>
          <p:cNvPr id="21507" name="矩形 1"/>
          <p:cNvSpPr>
            <a:spLocks noChangeArrowheads="1"/>
          </p:cNvSpPr>
          <p:nvPr/>
        </p:nvSpPr>
        <p:spPr bwMode="auto">
          <a:xfrm>
            <a:off x="501650" y="1628775"/>
            <a:ext cx="831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TW" altLang="en-US" b="1">
                <a:latin typeface="Garamond" panose="02020404030301010803" pitchFamily="18" charset="0"/>
                <a:ea typeface="標楷體" panose="03000509000000000000" pitchFamily="65" charset="-120"/>
              </a:rPr>
              <a:t>(一)現行已修正之</a:t>
            </a:r>
            <a:r>
              <a:rPr lang="en-US" altLang="zh-TW" b="1">
                <a:latin typeface="Garamond" panose="02020404030301010803" pitchFamily="18" charset="0"/>
                <a:ea typeface="標楷體" panose="03000509000000000000" pitchFamily="65" charset="-120"/>
              </a:rPr>
              <a:t>41</a:t>
            </a:r>
            <a:r>
              <a:rPr lang="zh-TW" altLang="en-US" b="1">
                <a:latin typeface="Garamond" panose="02020404030301010803" pitchFamily="18" charset="0"/>
                <a:ea typeface="標楷體" panose="03000509000000000000" pitchFamily="65" charset="-120"/>
              </a:rPr>
              <a:t>種法規。</a:t>
            </a:r>
          </a:p>
        </p:txBody>
      </p:sp>
      <p:pic>
        <p:nvPicPr>
          <p:cNvPr id="21508"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14538"/>
            <a:ext cx="831691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p:cNvCxnSpPr/>
          <p:nvPr/>
        </p:nvCxnSpPr>
        <p:spPr>
          <a:xfrm flipH="1">
            <a:off x="3995738" y="2708275"/>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H="1">
            <a:off x="3995738" y="2924175"/>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a:off x="3995738" y="3141663"/>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a:off x="3995738" y="3357563"/>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H="1">
            <a:off x="3995738" y="3500438"/>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H="1">
            <a:off x="3995738" y="4292600"/>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8027988" y="3340100"/>
            <a:ext cx="72072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8101013" y="3860800"/>
            <a:ext cx="719137"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投影片編號版面配置區 14"/>
          <p:cNvSpPr>
            <a:spLocks noGrp="1"/>
          </p:cNvSpPr>
          <p:nvPr>
            <p:ph type="sldNum" sz="quarter" idx="12"/>
          </p:nvPr>
        </p:nvSpPr>
        <p:spPr/>
        <p:txBody>
          <a:bodyPr>
            <a:normAutofit fontScale="85000" lnSpcReduction="20000"/>
          </a:bodyPr>
          <a:lstStyle/>
          <a:p>
            <a:pPr>
              <a:defRPr/>
            </a:pPr>
            <a:fld id="{D40B14DC-8DD3-4013-A880-E1B14F0F3160}" type="slidenum">
              <a:rPr lang="zh-TW" altLang="en-US" smtClean="0"/>
              <a:pPr>
                <a:defRPr/>
              </a:pPr>
              <a:t>7</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2"/>
          <p:cNvSpPr>
            <a:spLocks noChangeArrowheads="1"/>
          </p:cNvSpPr>
          <p:nvPr/>
        </p:nvSpPr>
        <p:spPr bwMode="auto">
          <a:xfrm>
            <a:off x="468313" y="404813"/>
            <a:ext cx="84689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3800" dirty="0" smtClean="0">
                <a:solidFill>
                  <a:srgbClr val="0000FF"/>
                </a:solidFill>
                <a:latin typeface="華康勘亭流" panose="03000809000000000000" pitchFamily="65" charset="-120"/>
                <a:ea typeface="華康勘亭流" panose="03000809000000000000" pitchFamily="65" charset="-120"/>
              </a:rPr>
              <a:t>1.</a:t>
            </a:r>
            <a:r>
              <a:rPr lang="zh-TW" altLang="en-US" sz="3800" dirty="0" smtClean="0">
                <a:solidFill>
                  <a:srgbClr val="0000FF"/>
                </a:solidFill>
                <a:latin typeface="華康勘亭流" panose="03000809000000000000" pitchFamily="65" charset="-120"/>
                <a:ea typeface="華康勘亭流" panose="03000809000000000000" pitchFamily="65" charset="-120"/>
              </a:rPr>
              <a:t>職業</a:t>
            </a:r>
            <a:r>
              <a:rPr lang="zh-TW" altLang="en-US" sz="3800" dirty="0">
                <a:solidFill>
                  <a:srgbClr val="0000FF"/>
                </a:solidFill>
                <a:latin typeface="華康勘亭流" panose="03000809000000000000" pitchFamily="65" charset="-120"/>
                <a:ea typeface="華康勘亭流" panose="03000809000000000000" pitchFamily="65" charset="-120"/>
              </a:rPr>
              <a:t>安全衛生法</a:t>
            </a:r>
            <a:r>
              <a:rPr lang="en-US" altLang="zh-TW" sz="3800" dirty="0">
                <a:solidFill>
                  <a:srgbClr val="0000FF"/>
                </a:solidFill>
                <a:latin typeface="華康勘亭流" panose="03000809000000000000" pitchFamily="65" charset="-120"/>
                <a:ea typeface="華康勘亭流" panose="03000809000000000000" pitchFamily="65" charset="-120"/>
              </a:rPr>
              <a:t>-</a:t>
            </a:r>
            <a:r>
              <a:rPr lang="zh-TW" altLang="en-US" sz="3800" dirty="0">
                <a:solidFill>
                  <a:srgbClr val="0000FF"/>
                </a:solidFill>
                <a:latin typeface="華康勘亭流" panose="03000809000000000000" pitchFamily="65" charset="-120"/>
                <a:ea typeface="華康勘亭流" panose="03000809000000000000" pitchFamily="65" charset="-120"/>
              </a:rPr>
              <a:t>法規制訂</a:t>
            </a:r>
            <a:r>
              <a:rPr lang="zh-TW" altLang="en-US" sz="3800" dirty="0" smtClean="0">
                <a:solidFill>
                  <a:srgbClr val="0000FF"/>
                </a:solidFill>
                <a:latin typeface="華康勘亭流" panose="03000809000000000000" pitchFamily="65" charset="-120"/>
                <a:ea typeface="華康勘亭流" panose="03000809000000000000" pitchFamily="65" charset="-120"/>
              </a:rPr>
              <a:t>業務</a:t>
            </a:r>
            <a:r>
              <a:rPr lang="en-US" altLang="zh-TW" sz="3800" dirty="0" smtClean="0">
                <a:solidFill>
                  <a:srgbClr val="0000FF"/>
                </a:solidFill>
                <a:latin typeface="華康勘亭流" panose="03000809000000000000" pitchFamily="65" charset="-120"/>
                <a:ea typeface="華康勘亭流" panose="03000809000000000000" pitchFamily="65" charset="-120"/>
              </a:rPr>
              <a:t>(3/3)</a:t>
            </a:r>
            <a:endParaRPr lang="zh-TW" altLang="en-US" sz="3800" dirty="0">
              <a:solidFill>
                <a:srgbClr val="0000FF"/>
              </a:solidFill>
              <a:latin typeface="華康勘亭流" panose="03000809000000000000" pitchFamily="65" charset="-120"/>
              <a:ea typeface="華康勘亭流" panose="03000809000000000000" pitchFamily="65" charset="-120"/>
            </a:endParaRPr>
          </a:p>
        </p:txBody>
      </p:sp>
      <p:sp>
        <p:nvSpPr>
          <p:cNvPr id="23555" name="矩形 1"/>
          <p:cNvSpPr>
            <a:spLocks noChangeArrowheads="1"/>
          </p:cNvSpPr>
          <p:nvPr/>
        </p:nvSpPr>
        <p:spPr bwMode="auto">
          <a:xfrm>
            <a:off x="501650" y="1628775"/>
            <a:ext cx="831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TW" altLang="en-US" b="1">
                <a:latin typeface="Garamond" panose="02020404030301010803" pitchFamily="18" charset="0"/>
                <a:ea typeface="標楷體" panose="03000509000000000000" pitchFamily="65" charset="-120"/>
              </a:rPr>
              <a:t>(二)新增訂</a:t>
            </a:r>
            <a:r>
              <a:rPr lang="en-US" altLang="zh-TW" b="1">
                <a:latin typeface="Garamond" panose="02020404030301010803" pitchFamily="18" charset="0"/>
                <a:ea typeface="標楷體" panose="03000509000000000000" pitchFamily="65" charset="-120"/>
              </a:rPr>
              <a:t>19</a:t>
            </a:r>
            <a:r>
              <a:rPr lang="zh-TW" altLang="en-US" b="1">
                <a:latin typeface="Garamond" panose="02020404030301010803" pitchFamily="18" charset="0"/>
                <a:ea typeface="標楷體" panose="03000509000000000000" pitchFamily="65" charset="-120"/>
              </a:rPr>
              <a:t>種法規，於</a:t>
            </a:r>
            <a:r>
              <a:rPr lang="en-US" altLang="zh-TW" b="1">
                <a:latin typeface="Garamond" panose="02020404030301010803" pitchFamily="18" charset="0"/>
                <a:ea typeface="標楷體" panose="03000509000000000000" pitchFamily="65" charset="-120"/>
              </a:rPr>
              <a:t>104.01.01</a:t>
            </a:r>
            <a:r>
              <a:rPr lang="zh-TW" altLang="en-US" b="1">
                <a:latin typeface="Garamond" panose="02020404030301010803" pitchFamily="18" charset="0"/>
                <a:ea typeface="標楷體" panose="03000509000000000000" pitchFamily="65" charset="-120"/>
              </a:rPr>
              <a:t>施行。</a:t>
            </a:r>
          </a:p>
        </p:txBody>
      </p:sp>
      <p:sp>
        <p:nvSpPr>
          <p:cNvPr id="5" name="投影片編號版面配置區 4"/>
          <p:cNvSpPr>
            <a:spLocks noGrp="1"/>
          </p:cNvSpPr>
          <p:nvPr>
            <p:ph type="sldNum" sz="quarter" idx="12"/>
          </p:nvPr>
        </p:nvSpPr>
        <p:spPr/>
        <p:txBody>
          <a:bodyPr>
            <a:normAutofit fontScale="85000" lnSpcReduction="20000"/>
          </a:bodyPr>
          <a:lstStyle/>
          <a:p>
            <a:pPr>
              <a:defRPr/>
            </a:pPr>
            <a:fld id="{18862EFB-C15E-4649-A7A3-885BA4710B6A}" type="slidenum">
              <a:rPr lang="zh-TW" altLang="en-US" smtClean="0"/>
              <a:pPr>
                <a:defRPr/>
              </a:pPr>
              <a:t>8</a:t>
            </a:fld>
            <a:endParaRPr lang="en-US" altLang="zh-TW"/>
          </a:p>
        </p:txBody>
      </p:sp>
      <p:sp>
        <p:nvSpPr>
          <p:cNvPr id="23557" name="object 40"/>
          <p:cNvSpPr>
            <a:spLocks noChangeArrowheads="1"/>
          </p:cNvSpPr>
          <p:nvPr/>
        </p:nvSpPr>
        <p:spPr bwMode="auto">
          <a:xfrm>
            <a:off x="900113" y="2124075"/>
            <a:ext cx="8064500" cy="471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庸">
  <a:themeElements>
    <a:clrScheme name="中庸">
      <a:dk1>
        <a:sysClr val="windowText" lastClr="000000"/>
      </a:dk1>
      <a:lt1>
        <a:sysClr val="window" lastClr="CCE8C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中庸">
    <a:dk1>
      <a:sysClr val="windowText" lastClr="000000"/>
    </a:dk1>
    <a:lt1>
      <a:sysClr val="window" lastClr="CCE8C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3088</TotalTime>
  <Words>4674</Words>
  <Application>Microsoft Office PowerPoint</Application>
  <PresentationFormat>如螢幕大小 (4:3)</PresentationFormat>
  <Paragraphs>402</Paragraphs>
  <Slides>40</Slides>
  <Notes>27</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40</vt:i4>
      </vt:variant>
    </vt:vector>
  </HeadingPairs>
  <TitlesOfParts>
    <vt:vector size="55" baseType="lpstr">
      <vt:lpstr>華康行書體(P)</vt:lpstr>
      <vt:lpstr>華康流隸體W5(P)</vt:lpstr>
      <vt:lpstr>華康勘亭流</vt:lpstr>
      <vt:lpstr>微軟正黑體</vt:lpstr>
      <vt:lpstr>新細明體</vt:lpstr>
      <vt:lpstr>標楷體</vt:lpstr>
      <vt:lpstr>Arial</vt:lpstr>
      <vt:lpstr>Calibri</vt:lpstr>
      <vt:lpstr>Garamond</vt:lpstr>
      <vt:lpstr>Marlett</vt:lpstr>
      <vt:lpstr>Stencil</vt:lpstr>
      <vt:lpstr>Tw Cen MT</vt:lpstr>
      <vt:lpstr>Wingdings</vt:lpstr>
      <vt:lpstr>Wingdings 2</vt:lpstr>
      <vt:lpstr>中庸</vt:lpstr>
      <vt:lpstr>鋼瓶安全檢驗站專業人員 104年度教育訓練 職業安全衛生相關法規簡介</vt:lpstr>
      <vt:lpstr>法規簡介報告內容</vt:lpstr>
      <vt:lpstr>1.職業安全衛生法-修法緣起</vt:lpstr>
      <vt:lpstr>1.職業安全衛生法-修法歷程</vt:lpstr>
      <vt:lpstr>PowerPoint 簡報</vt:lpstr>
      <vt:lpstr>PowerPoint 簡報</vt:lpstr>
      <vt:lpstr>PowerPoint 簡報</vt:lpstr>
      <vt:lpstr>PowerPoint 簡報</vt:lpstr>
      <vt:lpstr>PowerPoint 簡報</vt:lpstr>
      <vt:lpstr>1.職業安全衛生法-一體適用於各業工作者</vt:lpstr>
      <vt:lpstr>1.職業安全衛生法-義務主體</vt:lpstr>
      <vt:lpstr>1.職業安全衛生法-安全衛生設施</vt:lpstr>
      <vt:lpstr>1.職業安全衛生法-安全衛生設施(續)</vt:lpstr>
      <vt:lpstr>1.職業安全衛生法-安全衛生管理</vt:lpstr>
      <vt:lpstr>1.職業安全衛生法-監督與檢查</vt:lpstr>
      <vt:lpstr>職業安全衛生設施規則 本規則依職業安全衛生法第六條第三項規定訂定之(103.07.01修正，103.07.03施行)</vt:lpstr>
      <vt:lpstr>2.職業安全衛生設施規則-工作場所</vt:lpstr>
      <vt:lpstr>2.職業安全衛生設施規則-工作場所(續)</vt:lpstr>
      <vt:lpstr>2.職業安全衛生設施規則-通路</vt:lpstr>
      <vt:lpstr>2.職業安全衛生設施規則-通路(續)</vt:lpstr>
      <vt:lpstr>2.職業安全衛生設施規則-起重升降機具</vt:lpstr>
      <vt:lpstr>2.職業安全衛生設施規則-高壓氣體設備及容器(1/3)</vt:lpstr>
      <vt:lpstr>2.職業安全衛生設施規則-高壓氣體設備及容器(2/3)</vt:lpstr>
      <vt:lpstr>2.職業安全衛生設施規則-高壓氣體設備及容器(3/3)</vt:lpstr>
      <vt:lpstr>2.職業安全衛生設施規則-防護具</vt:lpstr>
      <vt:lpstr>3.壓力容器分類</vt:lpstr>
      <vt:lpstr>4.高壓氣體容器-定義</vt:lpstr>
      <vt:lpstr>4.高壓氣體容器-定義(續)</vt:lpstr>
      <vt:lpstr>4.高壓氣體容器-檢查</vt:lpstr>
      <vt:lpstr>5.無縫鋼製容器(鋼瓶)管理規定</vt:lpstr>
      <vt:lpstr>6.高壓氣體勞工安全規則</vt:lpstr>
      <vt:lpstr>6.高壓氣體勞工安全規則-高壓氣體定義(1/3)</vt:lpstr>
      <vt:lpstr>6.高壓氣體勞工安全規則-高壓氣體定義(2/3)</vt:lpstr>
      <vt:lpstr>6.高壓氣體勞工安全規則-高壓氣體定義(3/3)</vt:lpstr>
      <vt:lpstr>6.高壓氣體勞工安全規則-製造安全設施</vt:lpstr>
      <vt:lpstr>6.高壓氣體勞工安全規則-供應安全設施</vt:lpstr>
      <vt:lpstr>6.高壓氣體勞工安全規則-非固定於車輛之容器之運輸</vt:lpstr>
      <vt:lpstr>7.高壓無縫鋼瓶耐壓試驗有效期之說明</vt:lpstr>
      <vt:lpstr>8.進口新鋼瓶免作耐壓試驗掛環作業須知</vt:lpstr>
      <vt:lpstr>Tell Me More</vt:lpstr>
    </vt:vector>
  </TitlesOfParts>
  <Company>Air Products and Chemicals,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YUAZ</dc:creator>
  <cp:lastModifiedBy>Lo,Jeffrey Ming Hsiang</cp:lastModifiedBy>
  <cp:revision>233</cp:revision>
  <dcterms:created xsi:type="dcterms:W3CDTF">2009-10-29T06:26:24Z</dcterms:created>
  <dcterms:modified xsi:type="dcterms:W3CDTF">2015-11-13T08:33:07Z</dcterms:modified>
</cp:coreProperties>
</file>