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36"/>
  </p:notesMasterIdLst>
  <p:handoutMasterIdLst>
    <p:handoutMasterId r:id="rId37"/>
  </p:handoutMasterIdLst>
  <p:sldIdLst>
    <p:sldId id="256" r:id="rId2"/>
    <p:sldId id="309" r:id="rId3"/>
    <p:sldId id="325" r:id="rId4"/>
    <p:sldId id="319" r:id="rId5"/>
    <p:sldId id="320" r:id="rId6"/>
    <p:sldId id="321" r:id="rId7"/>
    <p:sldId id="322" r:id="rId8"/>
    <p:sldId id="323" r:id="rId9"/>
    <p:sldId id="324" r:id="rId10"/>
    <p:sldId id="278" r:id="rId11"/>
    <p:sldId id="283" r:id="rId12"/>
    <p:sldId id="297" r:id="rId13"/>
    <p:sldId id="296" r:id="rId14"/>
    <p:sldId id="298" r:id="rId15"/>
    <p:sldId id="300" r:id="rId16"/>
    <p:sldId id="299" r:id="rId17"/>
    <p:sldId id="301" r:id="rId18"/>
    <p:sldId id="308" r:id="rId19"/>
    <p:sldId id="307" r:id="rId20"/>
    <p:sldId id="316" r:id="rId21"/>
    <p:sldId id="305" r:id="rId22"/>
    <p:sldId id="311" r:id="rId23"/>
    <p:sldId id="313" r:id="rId24"/>
    <p:sldId id="317" r:id="rId25"/>
    <p:sldId id="306" r:id="rId26"/>
    <p:sldId id="304" r:id="rId27"/>
    <p:sldId id="303" r:id="rId28"/>
    <p:sldId id="310" r:id="rId29"/>
    <p:sldId id="314" r:id="rId30"/>
    <p:sldId id="284" r:id="rId31"/>
    <p:sldId id="302" r:id="rId32"/>
    <p:sldId id="312" r:id="rId33"/>
    <p:sldId id="326" r:id="rId34"/>
    <p:sldId id="285" r:id="rId35"/>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autoAdjust="0"/>
    <p:restoredTop sz="94728" autoAdjust="0"/>
  </p:normalViewPr>
  <p:slideViewPr>
    <p:cSldViewPr>
      <p:cViewPr varScale="1">
        <p:scale>
          <a:sx n="63" d="100"/>
          <a:sy n="63" d="100"/>
        </p:scale>
        <p:origin x="-136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2580"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endParaRPr lang="zh-TW" altLang="en-US" dirty="0"/>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3067601-32F2-44C0-908C-8F01F40594F5}"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309D09-58B5-404E-9AA6-A183CD3BB543}" type="datetimeFigureOut">
              <a:rPr lang="zh-TW" altLang="en-US" smtClean="0"/>
              <a:pPr/>
              <a:t>2018/11/15</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1DB91F-182A-43D0-B83A-1DCD1A8146A7}"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561DB91F-182A-43D0-B83A-1DCD1A8146A7}" type="slidenum">
              <a:rPr lang="zh-TW" altLang="en-US" smtClean="0"/>
              <a:pPr/>
              <a:t>17</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1">
        <a:schemeClr val="bg2"/>
      </p:bgRef>
    </p:bg>
    <p:spTree>
      <p:nvGrpSpPr>
        <p:cNvPr id="1" name=""/>
        <p:cNvGrpSpPr/>
        <p:nvPr/>
      </p:nvGrpSpPr>
      <p:grpSpPr>
        <a:xfrm>
          <a:off x="0" y="0"/>
          <a:ext cx="0" cy="0"/>
          <a:chOff x="0" y="0"/>
          <a:chExt cx="0" cy="0"/>
        </a:xfrm>
      </p:grpSpPr>
      <p:sp>
        <p:nvSpPr>
          <p:cNvPr id="7" name="矩形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標題 7"/>
          <p:cNvSpPr>
            <a:spLocks noGrp="1"/>
          </p:cNvSpPr>
          <p:nvPr>
            <p:ph type="ctrTitle"/>
          </p:nvPr>
        </p:nvSpPr>
        <p:spPr>
          <a:xfrm>
            <a:off x="2362200" y="4038600"/>
            <a:ext cx="6477000" cy="1828800"/>
          </a:xfrm>
        </p:spPr>
        <p:txBody>
          <a:bodyPr anchor="b"/>
          <a:lstStyle>
            <a:lvl1pPr>
              <a:defRPr cap="all" baseline="0"/>
            </a:lvl1pPr>
          </a:lstStyle>
          <a:p>
            <a:r>
              <a:rPr kumimoji="0" lang="zh-TW" altLang="en-US" smtClean="0"/>
              <a:t>按一下以編輯母片標題樣式</a:t>
            </a:r>
            <a:endParaRPr kumimoji="0" lang="en-US"/>
          </a:p>
        </p:txBody>
      </p:sp>
      <p:sp>
        <p:nvSpPr>
          <p:cNvPr id="9" name="副標題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A3518043-C050-4EAB-B48B-DE8392D3CBBE}" type="datetimeFigureOut">
              <a:rPr lang="zh-TW" altLang="en-US" smtClean="0"/>
              <a:pPr/>
              <a:t>2018/11/15</a:t>
            </a:fld>
            <a:endParaRPr lang="zh-TW" altLang="en-US"/>
          </a:p>
        </p:txBody>
      </p:sp>
      <p:sp>
        <p:nvSpPr>
          <p:cNvPr id="17" name="頁尾版面配置區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zh-TW" altLang="en-US"/>
          </a:p>
        </p:txBody>
      </p:sp>
      <p:sp>
        <p:nvSpPr>
          <p:cNvPr id="29" name="投影片編號版面配置區 28"/>
          <p:cNvSpPr>
            <a:spLocks noGrp="1"/>
          </p:cNvSpPr>
          <p:nvPr>
            <p:ph type="sldNum" sz="quarter" idx="12"/>
          </p:nvPr>
        </p:nvSpPr>
        <p:spPr>
          <a:xfrm>
            <a:off x="8001000" y="228600"/>
            <a:ext cx="838200" cy="381000"/>
          </a:xfrm>
        </p:spPr>
        <p:txBody>
          <a:bodyPr/>
          <a:lstStyle>
            <a:lvl1pPr>
              <a:defRPr>
                <a:solidFill>
                  <a:schemeClr val="tx2"/>
                </a:solidFill>
              </a:defRPr>
            </a:lvl1pPr>
          </a:lstStyle>
          <a:p>
            <a:fld id="{4FB75841-3397-4C44-848D-22694D970ED0}" type="slidenum">
              <a:rPr lang="zh-TW" altLang="en-US" smtClean="0"/>
              <a:pPr/>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A3518043-C050-4EAB-B48B-DE8392D3CBBE}" type="datetimeFigureOut">
              <a:rPr lang="zh-TW" altLang="en-US" smtClean="0"/>
              <a:pPr/>
              <a:t>2018/11/15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FB75841-3397-4C44-848D-22694D970ED0}"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bg>
      <p:bgRef idx="1001">
        <a:schemeClr val="bg1"/>
      </p:bgRef>
    </p:bg>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53200" y="609600"/>
            <a:ext cx="2057400" cy="5516563"/>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609600"/>
            <a:ext cx="5562600" cy="5516564"/>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a:xfrm>
            <a:off x="6553200" y="6248402"/>
            <a:ext cx="2209800" cy="365125"/>
          </a:xfrm>
        </p:spPr>
        <p:txBody>
          <a:bodyPr/>
          <a:lstStyle/>
          <a:p>
            <a:fld id="{A3518043-C050-4EAB-B48B-DE8392D3CBBE}" type="datetimeFigureOut">
              <a:rPr lang="zh-TW" altLang="en-US" smtClean="0"/>
              <a:pPr/>
              <a:t>2018/11/15</a:t>
            </a:fld>
            <a:endParaRPr lang="zh-TW" altLang="en-US"/>
          </a:p>
        </p:txBody>
      </p:sp>
      <p:sp>
        <p:nvSpPr>
          <p:cNvPr id="5" name="頁尾版面配置區 4"/>
          <p:cNvSpPr>
            <a:spLocks noGrp="1"/>
          </p:cNvSpPr>
          <p:nvPr>
            <p:ph type="ftr" sz="quarter" idx="11"/>
          </p:nvPr>
        </p:nvSpPr>
        <p:spPr>
          <a:xfrm>
            <a:off x="457201" y="6248207"/>
            <a:ext cx="5573483" cy="365125"/>
          </a:xfrm>
        </p:spPr>
        <p:txBody>
          <a:bodyPr/>
          <a:lstStyle/>
          <a:p>
            <a:endParaRPr lang="zh-TW" altLang="en-US"/>
          </a:p>
        </p:txBody>
      </p:sp>
      <p:sp>
        <p:nvSpPr>
          <p:cNvPr id="7" name="矩形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矩形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矩形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投影片編號版面配置區 5"/>
          <p:cNvSpPr>
            <a:spLocks noGrp="1"/>
          </p:cNvSpPr>
          <p:nvPr>
            <p:ph type="sldNum" sz="quarter" idx="12"/>
          </p:nvPr>
        </p:nvSpPr>
        <p:spPr>
          <a:xfrm rot="5400000">
            <a:off x="5989638" y="144462"/>
            <a:ext cx="533400" cy="244476"/>
          </a:xfrm>
        </p:spPr>
        <p:txBody>
          <a:bodyPr/>
          <a:lstStyle/>
          <a:p>
            <a:fld id="{4FB75841-3397-4C44-848D-22694D970ED0}" type="slidenum">
              <a:rPr lang="zh-TW" altLang="en-US" smtClean="0"/>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612648" y="228600"/>
            <a:ext cx="8153400" cy="990600"/>
          </a:xfrm>
        </p:spPr>
        <p:txBody>
          <a:bodyPr/>
          <a:lstStyle/>
          <a:p>
            <a:r>
              <a:rPr kumimoji="0" lang="zh-TW" altLang="en-US" smtClean="0"/>
              <a:t>按一下以編輯母片標題樣式</a:t>
            </a:r>
            <a:endParaRPr kumimoji="0" lang="en-US"/>
          </a:p>
        </p:txBody>
      </p:sp>
      <p:sp>
        <p:nvSpPr>
          <p:cNvPr id="4" name="日期版面配置區 3"/>
          <p:cNvSpPr>
            <a:spLocks noGrp="1"/>
          </p:cNvSpPr>
          <p:nvPr>
            <p:ph type="dt" sz="half" idx="10"/>
          </p:nvPr>
        </p:nvSpPr>
        <p:spPr/>
        <p:txBody>
          <a:bodyPr/>
          <a:lstStyle/>
          <a:p>
            <a:fld id="{A3518043-C050-4EAB-B48B-DE8392D3CBBE}" type="datetimeFigureOut">
              <a:rPr lang="zh-TW" altLang="en-US" smtClean="0"/>
              <a:pPr/>
              <a:t>2018/11/15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lvl1pPr>
              <a:defRPr>
                <a:solidFill>
                  <a:srgbClr val="FFFFFF"/>
                </a:solidFill>
              </a:defRPr>
            </a:lvl1pPr>
          </a:lstStyle>
          <a:p>
            <a:fld id="{4FB75841-3397-4C44-848D-22694D970ED0}" type="slidenum">
              <a:rPr lang="zh-TW" altLang="en-US" smtClean="0"/>
              <a:pPr/>
              <a:t>‹#›</a:t>
            </a:fld>
            <a:endParaRPr lang="zh-TW" altLang="en-US"/>
          </a:p>
        </p:txBody>
      </p:sp>
      <p:sp>
        <p:nvSpPr>
          <p:cNvPr id="8" name="內容版面配置區 7"/>
          <p:cNvSpPr>
            <a:spLocks noGrp="1"/>
          </p:cNvSpPr>
          <p:nvPr>
            <p:ph sz="quarter" idx="1"/>
          </p:nvPr>
        </p:nvSpPr>
        <p:spPr>
          <a:xfrm>
            <a:off x="612648" y="1600200"/>
            <a:ext cx="8153400" cy="44958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bg>
      <p:bgRef idx="1003">
        <a:schemeClr val="bg1"/>
      </p:bgRef>
    </p:bg>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7" name="矩形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zh-TW" altLang="en-US" smtClean="0"/>
              <a:t>按一下以編輯母片標題樣式</a:t>
            </a:r>
            <a:endParaRPr kumimoji="0" lang="en-US"/>
          </a:p>
        </p:txBody>
      </p:sp>
      <p:sp>
        <p:nvSpPr>
          <p:cNvPr id="12" name="日期版面配置區 11"/>
          <p:cNvSpPr>
            <a:spLocks noGrp="1"/>
          </p:cNvSpPr>
          <p:nvPr>
            <p:ph type="dt" sz="half" idx="10"/>
          </p:nvPr>
        </p:nvSpPr>
        <p:spPr/>
        <p:txBody>
          <a:bodyPr/>
          <a:lstStyle/>
          <a:p>
            <a:fld id="{A3518043-C050-4EAB-B48B-DE8392D3CBBE}" type="datetimeFigureOut">
              <a:rPr lang="zh-TW" altLang="en-US" smtClean="0"/>
              <a:pPr/>
              <a:t>2018/11/15</a:t>
            </a:fld>
            <a:endParaRPr lang="zh-TW" altLang="en-US"/>
          </a:p>
        </p:txBody>
      </p:sp>
      <p:sp>
        <p:nvSpPr>
          <p:cNvPr id="13" name="投影片編號版面配置區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4FB75841-3397-4C44-848D-22694D970ED0}" type="slidenum">
              <a:rPr lang="zh-TW" altLang="en-US" smtClean="0"/>
              <a:pPr/>
              <a:t>‹#›</a:t>
            </a:fld>
            <a:endParaRPr lang="zh-TW" altLang="en-US"/>
          </a:p>
        </p:txBody>
      </p:sp>
      <p:sp>
        <p:nvSpPr>
          <p:cNvPr id="14" name="頁尾版面配置區 13"/>
          <p:cNvSpPr>
            <a:spLocks noGrp="1"/>
          </p:cNvSpPr>
          <p:nvPr>
            <p:ph type="ftr" sz="quarter" idx="12"/>
          </p:nvPr>
        </p:nvSpPr>
        <p:spPr/>
        <p:txBody>
          <a:bodyPr/>
          <a:lstStyle/>
          <a:p>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9" name="內容版面配置區 8"/>
          <p:cNvSpPr>
            <a:spLocks noGrp="1"/>
          </p:cNvSpPr>
          <p:nvPr>
            <p:ph sz="quarter" idx="1"/>
          </p:nvPr>
        </p:nvSpPr>
        <p:spPr>
          <a:xfrm>
            <a:off x="609600" y="1589567"/>
            <a:ext cx="38862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1" name="內容版面配置區 10"/>
          <p:cNvSpPr>
            <a:spLocks noGrp="1"/>
          </p:cNvSpPr>
          <p:nvPr>
            <p:ph sz="quarter" idx="2"/>
          </p:nvPr>
        </p:nvSpPr>
        <p:spPr>
          <a:xfrm>
            <a:off x="4844901" y="1589567"/>
            <a:ext cx="38862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8" name="日期版面配置區 7"/>
          <p:cNvSpPr>
            <a:spLocks noGrp="1"/>
          </p:cNvSpPr>
          <p:nvPr>
            <p:ph type="dt" sz="half" idx="15"/>
          </p:nvPr>
        </p:nvSpPr>
        <p:spPr/>
        <p:txBody>
          <a:bodyPr rtlCol="0"/>
          <a:lstStyle/>
          <a:p>
            <a:fld id="{A3518043-C050-4EAB-B48B-DE8392D3CBBE}" type="datetimeFigureOut">
              <a:rPr lang="zh-TW" altLang="en-US" smtClean="0"/>
              <a:pPr/>
              <a:t>2018/11/15</a:t>
            </a:fld>
            <a:endParaRPr lang="zh-TW" altLang="en-US"/>
          </a:p>
        </p:txBody>
      </p:sp>
      <p:sp>
        <p:nvSpPr>
          <p:cNvPr id="10" name="投影片編號版面配置區 9"/>
          <p:cNvSpPr>
            <a:spLocks noGrp="1"/>
          </p:cNvSpPr>
          <p:nvPr>
            <p:ph type="sldNum" sz="quarter" idx="16"/>
          </p:nvPr>
        </p:nvSpPr>
        <p:spPr/>
        <p:txBody>
          <a:bodyPr rtlCol="0"/>
          <a:lstStyle/>
          <a:p>
            <a:fld id="{4FB75841-3397-4C44-848D-22694D970ED0}" type="slidenum">
              <a:rPr lang="zh-TW" altLang="en-US" smtClean="0"/>
              <a:pPr/>
              <a:t>‹#›</a:t>
            </a:fld>
            <a:endParaRPr lang="zh-TW" altLang="en-US"/>
          </a:p>
        </p:txBody>
      </p:sp>
      <p:sp>
        <p:nvSpPr>
          <p:cNvPr id="12" name="頁尾版面配置區 11"/>
          <p:cNvSpPr>
            <a:spLocks noGrp="1"/>
          </p:cNvSpPr>
          <p:nvPr>
            <p:ph type="ftr" sz="quarter" idx="17"/>
          </p:nvPr>
        </p:nvSpPr>
        <p:spPr/>
        <p:txBody>
          <a:bodyPr rtlCol="0"/>
          <a:lstStyle/>
          <a:p>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533400" y="273050"/>
            <a:ext cx="8153400" cy="869950"/>
          </a:xfrm>
        </p:spPr>
        <p:txBody>
          <a:bodyPr anchor="ctr"/>
          <a:lstStyle>
            <a:lvl1pPr>
              <a:defRPr/>
            </a:lvl1pPr>
          </a:lstStyle>
          <a:p>
            <a:r>
              <a:rPr kumimoji="0" lang="zh-TW" altLang="en-US" smtClean="0"/>
              <a:t>按一下以編輯母片標題樣式</a:t>
            </a:r>
            <a:endParaRPr kumimoji="0" lang="en-US"/>
          </a:p>
        </p:txBody>
      </p:sp>
      <p:sp>
        <p:nvSpPr>
          <p:cNvPr id="11" name="內容版面配置區 10"/>
          <p:cNvSpPr>
            <a:spLocks noGrp="1"/>
          </p:cNvSpPr>
          <p:nvPr>
            <p:ph sz="quarter" idx="2"/>
          </p:nvPr>
        </p:nvSpPr>
        <p:spPr>
          <a:xfrm>
            <a:off x="609600" y="2438400"/>
            <a:ext cx="3886200" cy="35814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quarter" idx="4"/>
          </p:nvPr>
        </p:nvSpPr>
        <p:spPr>
          <a:xfrm>
            <a:off x="4800600" y="2438400"/>
            <a:ext cx="3886200" cy="35814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0" name="日期版面配置區 9"/>
          <p:cNvSpPr>
            <a:spLocks noGrp="1"/>
          </p:cNvSpPr>
          <p:nvPr>
            <p:ph type="dt" sz="half" idx="15"/>
          </p:nvPr>
        </p:nvSpPr>
        <p:spPr/>
        <p:txBody>
          <a:bodyPr rtlCol="0"/>
          <a:lstStyle/>
          <a:p>
            <a:fld id="{A3518043-C050-4EAB-B48B-DE8392D3CBBE}" type="datetimeFigureOut">
              <a:rPr lang="zh-TW" altLang="en-US" smtClean="0"/>
              <a:pPr/>
              <a:t>2018/11/15</a:t>
            </a:fld>
            <a:endParaRPr lang="zh-TW" altLang="en-US"/>
          </a:p>
        </p:txBody>
      </p:sp>
      <p:sp>
        <p:nvSpPr>
          <p:cNvPr id="12" name="投影片編號版面配置區 11"/>
          <p:cNvSpPr>
            <a:spLocks noGrp="1"/>
          </p:cNvSpPr>
          <p:nvPr>
            <p:ph type="sldNum" sz="quarter" idx="16"/>
          </p:nvPr>
        </p:nvSpPr>
        <p:spPr/>
        <p:txBody>
          <a:bodyPr rtlCol="0"/>
          <a:lstStyle/>
          <a:p>
            <a:fld id="{4FB75841-3397-4C44-848D-22694D970ED0}" type="slidenum">
              <a:rPr lang="zh-TW" altLang="en-US" smtClean="0"/>
              <a:pPr/>
              <a:t>‹#›</a:t>
            </a:fld>
            <a:endParaRPr lang="zh-TW" altLang="en-US"/>
          </a:p>
        </p:txBody>
      </p:sp>
      <p:sp>
        <p:nvSpPr>
          <p:cNvPr id="14" name="頁尾版面配置區 13"/>
          <p:cNvSpPr>
            <a:spLocks noGrp="1"/>
          </p:cNvSpPr>
          <p:nvPr>
            <p:ph type="ftr" sz="quarter" idx="17"/>
          </p:nvPr>
        </p:nvSpPr>
        <p:spPr/>
        <p:txBody>
          <a:bodyPr rtlCol="0"/>
          <a:lstStyle/>
          <a:p>
            <a:endParaRPr lang="zh-TW" altLang="en-US"/>
          </a:p>
        </p:txBody>
      </p:sp>
      <p:sp>
        <p:nvSpPr>
          <p:cNvPr id="16" name="文字版面配置區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zh-TW" altLang="en-US" smtClean="0"/>
              <a:t>按一下以編輯母片文字樣式</a:t>
            </a:r>
          </a:p>
        </p:txBody>
      </p:sp>
      <p:sp>
        <p:nvSpPr>
          <p:cNvPr id="15" name="文字版面配置區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zh-TW" altLang="en-US" smtClean="0"/>
              <a:t>按一下以編輯母片文字樣式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A3518043-C050-4EAB-B48B-DE8392D3CBBE}" type="datetimeFigureOut">
              <a:rPr lang="zh-TW" altLang="en-US" smtClean="0"/>
              <a:pPr/>
              <a:t>2018/11/15</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lvl1pPr>
              <a:defRPr>
                <a:solidFill>
                  <a:srgbClr val="FFFFFF"/>
                </a:solidFill>
              </a:defRPr>
            </a:lvl1pPr>
          </a:lstStyle>
          <a:p>
            <a:fld id="{4FB75841-3397-4C44-848D-22694D970ED0}"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A3518043-C050-4EAB-B48B-DE8392D3CBBE}" type="datetimeFigureOut">
              <a:rPr lang="zh-TW" altLang="en-US" smtClean="0"/>
              <a:pPr/>
              <a:t>2018/11/15</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a:xfrm>
            <a:off x="0" y="6248400"/>
            <a:ext cx="533400" cy="381000"/>
          </a:xfrm>
        </p:spPr>
        <p:txBody>
          <a:bodyPr/>
          <a:lstStyle>
            <a:lvl1pPr>
              <a:defRPr>
                <a:solidFill>
                  <a:schemeClr val="tx2"/>
                </a:solidFill>
              </a:defRPr>
            </a:lvl1pPr>
          </a:lstStyle>
          <a:p>
            <a:fld id="{4FB75841-3397-4C44-848D-22694D970ED0}"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0" y="273050"/>
            <a:ext cx="8077200" cy="869950"/>
          </a:xfrm>
        </p:spPr>
        <p:txBody>
          <a:bodyPr anchor="ctr"/>
          <a:lstStyle>
            <a:lvl1pPr algn="l">
              <a:buNone/>
              <a:defRPr sz="4400" b="0"/>
            </a:lvl1p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p>
            <a:fld id="{A3518043-C050-4EAB-B48B-DE8392D3CBBE}" type="datetimeFigureOut">
              <a:rPr lang="zh-TW" altLang="en-US" smtClean="0"/>
              <a:pPr/>
              <a:t>2018/11/15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lvl1pPr>
              <a:defRPr>
                <a:solidFill>
                  <a:srgbClr val="FFFFFF"/>
                </a:solidFill>
              </a:defRPr>
            </a:lvl1pPr>
          </a:lstStyle>
          <a:p>
            <a:fld id="{4FB75841-3397-4C44-848D-22694D970ED0}" type="slidenum">
              <a:rPr lang="zh-TW" altLang="en-US" smtClean="0"/>
              <a:pPr/>
              <a:t>‹#›</a:t>
            </a:fld>
            <a:endParaRPr lang="zh-TW" altLang="en-US"/>
          </a:p>
        </p:txBody>
      </p:sp>
      <p:sp>
        <p:nvSpPr>
          <p:cNvPr id="3" name="文字版面配置區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9" name="內容版面配置區 8"/>
          <p:cNvSpPr>
            <a:spLocks noGrp="1"/>
          </p:cNvSpPr>
          <p:nvPr>
            <p:ph sz="quarter" idx="1"/>
          </p:nvPr>
        </p:nvSpPr>
        <p:spPr>
          <a:xfrm>
            <a:off x="2362200" y="1752600"/>
            <a:ext cx="6400800" cy="44196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Ref idx="1003">
        <a:schemeClr val="bg2"/>
      </p:bgRef>
    </p:bg>
    <p:spTree>
      <p:nvGrpSpPr>
        <p:cNvPr id="1" name=""/>
        <p:cNvGrpSpPr/>
        <p:nvPr/>
      </p:nvGrpSpPr>
      <p:grpSpPr>
        <a:xfrm>
          <a:off x="0" y="0"/>
          <a:ext cx="0" cy="0"/>
          <a:chOff x="0" y="0"/>
          <a:chExt cx="0" cy="0"/>
        </a:xfrm>
      </p:grpSpPr>
      <p:sp>
        <p:nvSpPr>
          <p:cNvPr id="4" name="文字版面配置區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zh-TW" altLang="en-US" smtClean="0"/>
              <a:t>按一下以編輯母片文字樣式</a:t>
            </a:r>
          </a:p>
        </p:txBody>
      </p:sp>
      <p:sp>
        <p:nvSpPr>
          <p:cNvPr id="8" name="矩形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zh-TW" altLang="en-US" smtClean="0"/>
              <a:t>按一下以編輯母片標題樣式</a:t>
            </a:r>
            <a:endParaRPr kumimoji="0" lang="en-US"/>
          </a:p>
        </p:txBody>
      </p:sp>
      <p:sp>
        <p:nvSpPr>
          <p:cNvPr id="11" name="矩形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日期版面配置區 11"/>
          <p:cNvSpPr>
            <a:spLocks noGrp="1"/>
          </p:cNvSpPr>
          <p:nvPr>
            <p:ph type="dt" sz="half" idx="10"/>
          </p:nvPr>
        </p:nvSpPr>
        <p:spPr>
          <a:xfrm>
            <a:off x="6248400" y="6248400"/>
            <a:ext cx="2667000" cy="365125"/>
          </a:xfrm>
        </p:spPr>
        <p:txBody>
          <a:bodyPr rtlCol="0"/>
          <a:lstStyle/>
          <a:p>
            <a:fld id="{A3518043-C050-4EAB-B48B-DE8392D3CBBE}" type="datetimeFigureOut">
              <a:rPr lang="zh-TW" altLang="en-US" smtClean="0"/>
              <a:pPr/>
              <a:t>2018/11/15</a:t>
            </a:fld>
            <a:endParaRPr lang="zh-TW" altLang="en-US"/>
          </a:p>
        </p:txBody>
      </p:sp>
      <p:sp>
        <p:nvSpPr>
          <p:cNvPr id="13" name="投影片編號版面配置區 12"/>
          <p:cNvSpPr>
            <a:spLocks noGrp="1"/>
          </p:cNvSpPr>
          <p:nvPr>
            <p:ph type="sldNum" sz="quarter" idx="11"/>
          </p:nvPr>
        </p:nvSpPr>
        <p:spPr>
          <a:xfrm>
            <a:off x="0" y="4667249"/>
            <a:ext cx="1447800" cy="663578"/>
          </a:xfrm>
        </p:spPr>
        <p:txBody>
          <a:bodyPr rtlCol="0"/>
          <a:lstStyle>
            <a:lvl1pPr>
              <a:defRPr sz="2800"/>
            </a:lvl1pPr>
          </a:lstStyle>
          <a:p>
            <a:fld id="{4FB75841-3397-4C44-848D-22694D970ED0}" type="slidenum">
              <a:rPr lang="zh-TW" altLang="en-US" smtClean="0"/>
              <a:pPr/>
              <a:t>‹#›</a:t>
            </a:fld>
            <a:endParaRPr lang="zh-TW" altLang="en-US"/>
          </a:p>
        </p:txBody>
      </p:sp>
      <p:sp>
        <p:nvSpPr>
          <p:cNvPr id="14" name="頁尾版面配置區 13"/>
          <p:cNvSpPr>
            <a:spLocks noGrp="1"/>
          </p:cNvSpPr>
          <p:nvPr>
            <p:ph type="ftr" sz="quarter" idx="12"/>
          </p:nvPr>
        </p:nvSpPr>
        <p:spPr>
          <a:xfrm>
            <a:off x="1600200" y="6248206"/>
            <a:ext cx="4572000" cy="365125"/>
          </a:xfrm>
        </p:spPr>
        <p:txBody>
          <a:bodyPr rtlCol="0"/>
          <a:lstStyle/>
          <a:p>
            <a:endParaRPr lang="zh-TW" altLang="en-US"/>
          </a:p>
        </p:txBody>
      </p:sp>
      <p:sp>
        <p:nvSpPr>
          <p:cNvPr id="3" name="圖片版面配置區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zh-TW" altLang="en-US" smtClean="0"/>
              <a:t>按一下圖示以新增圖片</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標題版面配置區 21"/>
          <p:cNvSpPr>
            <a:spLocks noGrp="1"/>
          </p:cNvSpPr>
          <p:nvPr>
            <p:ph type="title"/>
          </p:nvPr>
        </p:nvSpPr>
        <p:spPr>
          <a:xfrm>
            <a:off x="609600" y="228600"/>
            <a:ext cx="8153400" cy="990600"/>
          </a:xfrm>
          <a:prstGeom prst="rect">
            <a:avLst/>
          </a:prstGeom>
        </p:spPr>
        <p:txBody>
          <a:bodyPr vert="horz" anchor="ctr">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A3518043-C050-4EAB-B48B-DE8392D3CBBE}" type="datetimeFigureOut">
              <a:rPr lang="zh-TW" altLang="en-US" smtClean="0"/>
              <a:pPr/>
              <a:t>2018/11/15</a:t>
            </a:fld>
            <a:endParaRPr lang="zh-TW" altLang="en-US"/>
          </a:p>
        </p:txBody>
      </p:sp>
      <p:sp>
        <p:nvSpPr>
          <p:cNvPr id="3" name="頁尾版面配置區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zh-TW" altLang="en-US"/>
          </a:p>
        </p:txBody>
      </p:sp>
      <p:sp>
        <p:nvSpPr>
          <p:cNvPr id="7" name="矩形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投影片編號版面配置區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4FB75841-3397-4C44-848D-22694D970ED0}"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395536" y="836712"/>
            <a:ext cx="8208912" cy="2592288"/>
          </a:xfrm>
        </p:spPr>
        <p:txBody>
          <a:bodyPr>
            <a:normAutofit/>
          </a:bodyPr>
          <a:lstStyle/>
          <a:p>
            <a:pPr algn="ctr"/>
            <a:r>
              <a:rPr lang="zh-TW" altLang="en-US" b="1" dirty="0" smtClean="0">
                <a:solidFill>
                  <a:schemeClr val="tx1"/>
                </a:solidFill>
                <a:latin typeface="標楷體" pitchFamily="65" charset="-120"/>
                <a:ea typeface="標楷體" pitchFamily="65" charset="-120"/>
              </a:rPr>
              <a:t>中華民國</a:t>
            </a:r>
            <a:r>
              <a:rPr lang="zh-TW" altLang="en-US" b="1" dirty="0">
                <a:solidFill>
                  <a:schemeClr val="tx1"/>
                </a:solidFill>
                <a:latin typeface="標楷體" pitchFamily="65" charset="-120"/>
                <a:ea typeface="標楷體" pitchFamily="65" charset="-120"/>
              </a:rPr>
              <a:t>工業氣體協會 </a:t>
            </a:r>
            <a:br>
              <a:rPr lang="zh-TW" altLang="en-US" b="1" dirty="0">
                <a:solidFill>
                  <a:schemeClr val="tx1"/>
                </a:solidFill>
                <a:latin typeface="標楷體" pitchFamily="65" charset="-120"/>
                <a:ea typeface="標楷體" pitchFamily="65" charset="-120"/>
              </a:rPr>
            </a:br>
            <a:r>
              <a:rPr lang="zh-TW" altLang="en-US" sz="3200" b="1" dirty="0">
                <a:solidFill>
                  <a:schemeClr val="tx1"/>
                </a:solidFill>
                <a:latin typeface="標楷體" pitchFamily="65" charset="-120"/>
                <a:ea typeface="標楷體" pitchFamily="65" charset="-120"/>
              </a:rPr>
              <a:t>鋼瓶安全檢驗站專業人員</a:t>
            </a:r>
            <a:r>
              <a:rPr lang="en-US" altLang="zh-TW" sz="3200" b="1" dirty="0" smtClean="0">
                <a:solidFill>
                  <a:schemeClr val="tx1"/>
                </a:solidFill>
                <a:latin typeface="標楷體" pitchFamily="65" charset="-120"/>
                <a:ea typeface="標楷體" pitchFamily="65" charset="-120"/>
              </a:rPr>
              <a:t>107</a:t>
            </a:r>
            <a:r>
              <a:rPr lang="zh-TW" altLang="en-US" sz="3200" b="1" dirty="0" smtClean="0">
                <a:solidFill>
                  <a:schemeClr val="tx1"/>
                </a:solidFill>
                <a:latin typeface="標楷體" pitchFamily="65" charset="-120"/>
                <a:ea typeface="標楷體" pitchFamily="65" charset="-120"/>
              </a:rPr>
              <a:t>年度</a:t>
            </a:r>
            <a:r>
              <a:rPr lang="zh-TW" altLang="en-US" sz="3200" b="1" dirty="0">
                <a:solidFill>
                  <a:schemeClr val="tx1"/>
                </a:solidFill>
                <a:latin typeface="標楷體" pitchFamily="65" charset="-120"/>
                <a:ea typeface="標楷體" pitchFamily="65" charset="-120"/>
              </a:rPr>
              <a:t>教育訓練 </a:t>
            </a:r>
            <a:r>
              <a:rPr lang="zh-TW" altLang="en-US" sz="3600" b="1" dirty="0">
                <a:solidFill>
                  <a:schemeClr val="tx1"/>
                </a:solidFill>
                <a:latin typeface="標楷體" pitchFamily="65" charset="-120"/>
                <a:ea typeface="標楷體" pitchFamily="65" charset="-120"/>
              </a:rPr>
              <a:t/>
            </a:r>
            <a:br>
              <a:rPr lang="zh-TW" altLang="en-US" sz="3600" b="1" dirty="0">
                <a:solidFill>
                  <a:schemeClr val="tx1"/>
                </a:solidFill>
                <a:latin typeface="標楷體" pitchFamily="65" charset="-120"/>
                <a:ea typeface="標楷體" pitchFamily="65" charset="-120"/>
              </a:rPr>
            </a:br>
            <a:r>
              <a:rPr lang="zh-TW" altLang="en-US" sz="3200" dirty="0" smtClean="0">
                <a:solidFill>
                  <a:schemeClr val="tx1"/>
                </a:solidFill>
                <a:latin typeface="標楷體" pitchFamily="65" charset="-120"/>
                <a:ea typeface="標楷體" pitchFamily="65" charset="-120"/>
              </a:rPr>
              <a:t>鋼瓶檢驗實務</a:t>
            </a:r>
            <a:endParaRPr lang="zh-TW" altLang="en-US" sz="3200" dirty="0">
              <a:solidFill>
                <a:schemeClr val="tx1"/>
              </a:solidFill>
            </a:endParaRPr>
          </a:p>
        </p:txBody>
      </p:sp>
      <p:sp>
        <p:nvSpPr>
          <p:cNvPr id="3" name="副標題 2"/>
          <p:cNvSpPr>
            <a:spLocks noGrp="1"/>
          </p:cNvSpPr>
          <p:nvPr>
            <p:ph type="subTitle" idx="1"/>
          </p:nvPr>
        </p:nvSpPr>
        <p:spPr>
          <a:xfrm>
            <a:off x="1371600" y="4581128"/>
            <a:ext cx="6400800" cy="720080"/>
          </a:xfrm>
        </p:spPr>
        <p:txBody>
          <a:bodyPr>
            <a:normAutofit/>
          </a:bodyPr>
          <a:lstStyle/>
          <a:p>
            <a:pPr algn="r"/>
            <a:r>
              <a:rPr lang="zh-TW" altLang="en-US" sz="2400" b="1" dirty="0" smtClean="0">
                <a:solidFill>
                  <a:schemeClr val="tx1"/>
                </a:solidFill>
                <a:latin typeface="標楷體" pitchFamily="65" charset="-120"/>
                <a:ea typeface="標楷體" pitchFamily="65" charset="-120"/>
              </a:rPr>
              <a:t>撰稿</a:t>
            </a:r>
            <a:r>
              <a:rPr lang="en-US" altLang="zh-TW" sz="2400" b="1" dirty="0" smtClean="0">
                <a:solidFill>
                  <a:schemeClr val="tx1"/>
                </a:solidFill>
                <a:latin typeface="標楷體" pitchFamily="65" charset="-120"/>
                <a:ea typeface="標楷體" pitchFamily="65" charset="-120"/>
              </a:rPr>
              <a:t>:</a:t>
            </a:r>
            <a:r>
              <a:rPr lang="zh-TW" altLang="en-US" sz="2400" b="1" dirty="0" smtClean="0">
                <a:solidFill>
                  <a:schemeClr val="tx1"/>
                </a:solidFill>
                <a:latin typeface="標楷體" pitchFamily="65" charset="-120"/>
                <a:ea typeface="標楷體" pitchFamily="65" charset="-120"/>
              </a:rPr>
              <a:t>游仁傑</a:t>
            </a:r>
            <a:endParaRPr lang="zh-TW" altLang="en-US" sz="2400" b="1" dirty="0">
              <a:solidFill>
                <a:schemeClr val="tx1"/>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chemeClr val="tx1"/>
                </a:solidFill>
                <a:latin typeface="標楷體" pitchFamily="65" charset="-120"/>
                <a:ea typeface="標楷體" pitchFamily="65" charset="-120"/>
              </a:rPr>
              <a:t>鋼瓶檢驗實務</a:t>
            </a:r>
            <a:endParaRPr lang="zh-TW" altLang="en-US" b="1" dirty="0">
              <a:solidFill>
                <a:schemeClr val="tx1"/>
              </a:solidFill>
            </a:endParaRPr>
          </a:p>
        </p:txBody>
      </p:sp>
      <p:sp>
        <p:nvSpPr>
          <p:cNvPr id="3" name="內容版面配置區 2"/>
          <p:cNvSpPr>
            <a:spLocks noGrp="1"/>
          </p:cNvSpPr>
          <p:nvPr>
            <p:ph sz="quarter" idx="1"/>
          </p:nvPr>
        </p:nvSpPr>
        <p:spPr/>
        <p:txBody>
          <a:bodyPr>
            <a:normAutofit/>
          </a:bodyPr>
          <a:lstStyle/>
          <a:p>
            <a:pPr>
              <a:buNone/>
            </a:pPr>
            <a:r>
              <a:rPr lang="zh-TW" altLang="en-US" sz="3600" b="1" dirty="0" smtClean="0">
                <a:latin typeface="標楷體" pitchFamily="65" charset="-120"/>
                <a:ea typeface="標楷體" pitchFamily="65" charset="-120"/>
              </a:rPr>
              <a:t>新瓶掛環</a:t>
            </a:r>
            <a:r>
              <a:rPr lang="zh-TW" altLang="en-US" dirty="0" smtClean="0">
                <a:latin typeface="標楷體" pitchFamily="65" charset="-120"/>
                <a:ea typeface="標楷體" pitchFamily="65" charset="-120"/>
              </a:rPr>
              <a:t> </a:t>
            </a:r>
            <a:endParaRPr lang="en-US" altLang="zh-TW" sz="2400" dirty="0" smtClean="0">
              <a:latin typeface="標楷體" pitchFamily="65" charset="-120"/>
              <a:ea typeface="標楷體" pitchFamily="65" charset="-120"/>
            </a:endParaRPr>
          </a:p>
          <a:p>
            <a:pPr>
              <a:buFont typeface="Wingdings" pitchFamily="2" charset="2"/>
              <a:buChar char="Ø"/>
            </a:pPr>
            <a:r>
              <a:rPr lang="zh-TW" altLang="en-US" sz="2400" b="1" dirty="0" smtClean="0">
                <a:latin typeface="標楷體" pitchFamily="65" charset="-120"/>
                <a:ea typeface="標楷體" pitchFamily="65" charset="-120"/>
              </a:rPr>
              <a:t>專指由國際上認證合格之鋼瓶製造廠生產，製程及出廠檢驗合格之鋼瓶</a:t>
            </a:r>
            <a:r>
              <a:rPr lang="zh-TW" altLang="en-US" sz="2400" b="1" dirty="0" smtClean="0">
                <a:latin typeface="標楷體"/>
                <a:ea typeface="標楷體"/>
              </a:rPr>
              <a:t>，出口到台灣供台灣地區使用。為方便管理，經一定程序確認品質及安全性達到勘用之狀態後，得免做耐壓試驗改以</a:t>
            </a:r>
            <a:r>
              <a:rPr lang="zh-TW" altLang="en-US" sz="2400" b="1" dirty="0" smtClean="0">
                <a:solidFill>
                  <a:srgbClr val="FF0000"/>
                </a:solidFill>
                <a:latin typeface="標楷體"/>
                <a:ea typeface="標楷體"/>
              </a:rPr>
              <a:t>文件審查及目視檢查</a:t>
            </a:r>
            <a:r>
              <a:rPr lang="en-US" altLang="zh-TW" sz="2400" b="1" dirty="0" smtClean="0">
                <a:solidFill>
                  <a:srgbClr val="FF0000"/>
                </a:solidFill>
                <a:latin typeface="標楷體"/>
                <a:ea typeface="標楷體"/>
              </a:rPr>
              <a:t>,</a:t>
            </a:r>
            <a:r>
              <a:rPr lang="zh-TW" altLang="en-US" sz="2400" b="1" dirty="0" smtClean="0">
                <a:latin typeface="標楷體"/>
                <a:ea typeface="標楷體"/>
              </a:rPr>
              <a:t>合格後懸掛本會之合格識別環。</a:t>
            </a:r>
            <a:endParaRPr lang="en-US" altLang="zh-TW" sz="2400" b="1" dirty="0" smtClean="0">
              <a:latin typeface="標楷體"/>
              <a:ea typeface="標楷體"/>
            </a:endParaRPr>
          </a:p>
          <a:p>
            <a:pPr>
              <a:buFont typeface="Wingdings" pitchFamily="2" charset="2"/>
              <a:buChar char="Ø"/>
            </a:pPr>
            <a:r>
              <a:rPr lang="zh-TW" altLang="en-US" sz="2400" b="1" dirty="0" smtClean="0">
                <a:solidFill>
                  <a:srgbClr val="FF0000"/>
                </a:solidFill>
                <a:latin typeface="標楷體"/>
                <a:ea typeface="標楷體"/>
              </a:rPr>
              <a:t>新瓶須距出廠水壓耐壓試驗日期一年以內，超過一年之鋼瓶不適用新瓶掛環之規定。</a:t>
            </a:r>
            <a:endParaRPr lang="en-US" altLang="zh-TW" sz="2400" b="1" dirty="0" smtClean="0">
              <a:solidFill>
                <a:srgbClr val="FF0000"/>
              </a:solidFill>
              <a:latin typeface="標楷體"/>
              <a:ea typeface="標楷體"/>
            </a:endParaRPr>
          </a:p>
          <a:p>
            <a:pPr>
              <a:buFont typeface="Wingdings" pitchFamily="2" charset="2"/>
              <a:buChar char="Ø"/>
            </a:pPr>
            <a:endParaRPr lang="en-US" altLang="zh-TW" sz="2400" dirty="0" smtClean="0">
              <a:latin typeface="標楷體"/>
              <a:ea typeface="標楷體"/>
            </a:endParaRPr>
          </a:p>
          <a:p>
            <a:pPr>
              <a:buFont typeface="Wingdings" pitchFamily="2" charset="2"/>
              <a:buChar char="Ø"/>
            </a:pPr>
            <a:endParaRPr lang="zh-TW" altLang="en-US" sz="2400"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chemeClr val="tx1"/>
                </a:solidFill>
                <a:latin typeface="標楷體" pitchFamily="65" charset="-120"/>
                <a:ea typeface="標楷體" pitchFamily="65" charset="-120"/>
              </a:rPr>
              <a:t>鋼瓶檢驗實務</a:t>
            </a:r>
            <a:endParaRPr lang="zh-TW" altLang="en-US" b="1" dirty="0">
              <a:solidFill>
                <a:schemeClr val="tx1"/>
              </a:solidFill>
            </a:endParaRPr>
          </a:p>
        </p:txBody>
      </p:sp>
      <p:sp>
        <p:nvSpPr>
          <p:cNvPr id="3" name="內容版面配置區 2"/>
          <p:cNvSpPr>
            <a:spLocks noGrp="1"/>
          </p:cNvSpPr>
          <p:nvPr>
            <p:ph sz="quarter" idx="1"/>
          </p:nvPr>
        </p:nvSpPr>
        <p:spPr>
          <a:xfrm>
            <a:off x="467544" y="1484784"/>
            <a:ext cx="8229600" cy="4525963"/>
          </a:xfrm>
        </p:spPr>
        <p:txBody>
          <a:bodyPr>
            <a:normAutofit/>
          </a:bodyPr>
          <a:lstStyle/>
          <a:p>
            <a:pPr>
              <a:buNone/>
            </a:pPr>
            <a:r>
              <a:rPr lang="zh-TW" altLang="en-US" b="1" dirty="0" smtClean="0">
                <a:latin typeface="標楷體" pitchFamily="65" charset="-120"/>
                <a:ea typeface="標楷體" pitchFamily="65" charset="-120"/>
              </a:rPr>
              <a:t>新瓶掛環 </a:t>
            </a:r>
            <a:endParaRPr lang="en-US" altLang="zh-TW" sz="2400" b="1" dirty="0" smtClean="0">
              <a:latin typeface="標楷體" pitchFamily="65" charset="-120"/>
              <a:ea typeface="標楷體" pitchFamily="65" charset="-120"/>
            </a:endParaRPr>
          </a:p>
          <a:p>
            <a:pPr>
              <a:buFont typeface="Wingdings" pitchFamily="2" charset="2"/>
              <a:buChar char="Ø"/>
            </a:pPr>
            <a:r>
              <a:rPr lang="zh-TW" altLang="en-US" sz="2400" b="1" dirty="0" smtClean="0">
                <a:solidFill>
                  <a:srgbClr val="FF0000"/>
                </a:solidFill>
                <a:latin typeface="標楷體"/>
                <a:ea typeface="標楷體"/>
              </a:rPr>
              <a:t>完全符合下列要求</a:t>
            </a:r>
            <a:r>
              <a:rPr lang="zh-TW" altLang="en-US" sz="2400" b="1" dirty="0" smtClean="0">
                <a:latin typeface="標楷體"/>
                <a:ea typeface="標楷體"/>
              </a:rPr>
              <a:t>之鋼瓶，方得懸掛本會之合格識別環。</a:t>
            </a:r>
            <a:endParaRPr lang="en-US" altLang="zh-TW" sz="2400" b="1" dirty="0" smtClean="0">
              <a:latin typeface="標楷體"/>
              <a:ea typeface="標楷體"/>
            </a:endParaRPr>
          </a:p>
          <a:p>
            <a:r>
              <a:rPr lang="zh-TW" altLang="en-US" sz="2400" b="1" dirty="0" smtClean="0">
                <a:latin typeface="標楷體"/>
                <a:ea typeface="標楷體"/>
              </a:rPr>
              <a:t>進口時</a:t>
            </a:r>
            <a:r>
              <a:rPr lang="zh-TW" altLang="en-US" sz="2400" b="1" dirty="0" smtClean="0">
                <a:solidFill>
                  <a:srgbClr val="FF0000"/>
                </a:solidFill>
                <a:latin typeface="標楷體"/>
                <a:ea typeface="標楷體"/>
              </a:rPr>
              <a:t>以高壓無縫鋼瓶之名義及所對應之稅則向海關申報進口，並經標準檢驗局抽驗，檢驗合格</a:t>
            </a:r>
            <a:r>
              <a:rPr lang="zh-TW" altLang="en-US" sz="2400" b="1" dirty="0" smtClean="0">
                <a:latin typeface="標楷體"/>
                <a:ea typeface="標楷體"/>
              </a:rPr>
              <a:t>取得每支鋼瓶合格標籤貼紙張貼於鋼瓶瓶肩。以其它名義申報進口之鋼瓶則不適用於新瓶掛環之規定。</a:t>
            </a:r>
            <a:endParaRPr lang="en-US" altLang="zh-TW" sz="2400" b="1" dirty="0" smtClean="0">
              <a:latin typeface="標楷體"/>
              <a:ea typeface="標楷體"/>
            </a:endParaRPr>
          </a:p>
          <a:p>
            <a:r>
              <a:rPr lang="zh-TW" altLang="en-US" sz="2400" b="1" dirty="0" smtClean="0">
                <a:latin typeface="標楷體"/>
                <a:ea typeface="標楷體"/>
              </a:rPr>
              <a:t>該批鋼瓶出廠時所附耐之壓試驗報告，於掛環前由委託檢驗站提交本會審查確認合格。</a:t>
            </a:r>
            <a:endParaRPr lang="en-US" altLang="zh-TW" sz="2400" b="1" dirty="0" smtClean="0">
              <a:latin typeface="標楷體"/>
              <a:ea typeface="標楷體"/>
            </a:endParaRPr>
          </a:p>
          <a:p>
            <a:r>
              <a:rPr lang="zh-TW" altLang="en-US" sz="2400" b="1" dirty="0" smtClean="0">
                <a:latin typeface="標楷體"/>
                <a:ea typeface="標楷體"/>
              </a:rPr>
              <a:t>委託檢驗站</a:t>
            </a:r>
            <a:r>
              <a:rPr lang="zh-TW" altLang="en-US" sz="2400" b="1" dirty="0" smtClean="0">
                <a:solidFill>
                  <a:srgbClr val="FF0000"/>
                </a:solidFill>
                <a:latin typeface="標楷體"/>
                <a:ea typeface="標楷體"/>
              </a:rPr>
              <a:t>應</a:t>
            </a:r>
            <a:r>
              <a:rPr lang="zh-TW" altLang="en-US" sz="2400" b="1" dirty="0" smtClean="0">
                <a:latin typeface="標楷體"/>
                <a:ea typeface="標楷體"/>
              </a:rPr>
              <a:t>逐支比對文件並做鋼瓶內外目視檢查，確認無暇疵或其它不合格之情況。</a:t>
            </a:r>
            <a:endParaRPr lang="en-US" altLang="zh-TW" sz="2400" b="1" dirty="0" smtClean="0">
              <a:latin typeface="標楷體"/>
              <a:ea typeface="標楷體"/>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鋼瓶檢驗實務</a:t>
            </a:r>
            <a:endParaRPr lang="zh-TW" altLang="en-US" dirty="0"/>
          </a:p>
        </p:txBody>
      </p:sp>
      <p:sp>
        <p:nvSpPr>
          <p:cNvPr id="3" name="內容版面配置區 2"/>
          <p:cNvSpPr>
            <a:spLocks noGrp="1"/>
          </p:cNvSpPr>
          <p:nvPr>
            <p:ph sz="quarter" idx="1"/>
          </p:nvPr>
        </p:nvSpPr>
        <p:spPr/>
        <p:txBody>
          <a:bodyPr>
            <a:normAutofit lnSpcReduction="10000"/>
          </a:bodyPr>
          <a:lstStyle/>
          <a:p>
            <a:pPr>
              <a:buFont typeface="Wingdings" pitchFamily="2" charset="2"/>
              <a:buChar char="Ø"/>
            </a:pPr>
            <a:r>
              <a:rPr lang="zh-TW" altLang="en-US" sz="2400" b="1" dirty="0" smtClean="0">
                <a:solidFill>
                  <a:srgbClr val="FF0000"/>
                </a:solidFill>
                <a:latin typeface="標楷體"/>
                <a:ea typeface="標楷體"/>
              </a:rPr>
              <a:t>委託檢驗站如有檢查不實將負業務過失之法律責任。</a:t>
            </a:r>
            <a:endParaRPr lang="en-US" altLang="zh-TW" sz="2400" b="1" dirty="0" smtClean="0">
              <a:solidFill>
                <a:srgbClr val="FF0000"/>
              </a:solidFill>
              <a:latin typeface="標楷體"/>
              <a:ea typeface="標楷體"/>
            </a:endParaRPr>
          </a:p>
          <a:p>
            <a:pPr>
              <a:buFont typeface="Wingdings" pitchFamily="2" charset="2"/>
              <a:buChar char="Ø"/>
            </a:pPr>
            <a:r>
              <a:rPr lang="zh-TW" altLang="en-US" sz="2400" b="1" dirty="0" smtClean="0">
                <a:latin typeface="標楷體"/>
                <a:ea typeface="標楷體"/>
              </a:rPr>
              <a:t>無法適用於新瓶免耐壓試驗掛環之鋼瓶</a:t>
            </a:r>
            <a:r>
              <a:rPr lang="en-US" altLang="zh-TW" sz="2400" b="1" dirty="0" smtClean="0">
                <a:latin typeface="標楷體"/>
                <a:ea typeface="標楷體"/>
              </a:rPr>
              <a:t>，</a:t>
            </a:r>
            <a:r>
              <a:rPr lang="zh-TW" altLang="en-US" sz="2400" b="1" dirty="0" smtClean="0">
                <a:latin typeface="標楷體"/>
                <a:ea typeface="標楷體"/>
              </a:rPr>
              <a:t>應重新做水壓耐壓試驗，合格後掛環。重新做水壓耐壓試驗之測試壓力，應區分出廠水壓試驗日期在一年內或滿一年後</a:t>
            </a:r>
            <a:r>
              <a:rPr lang="en-US" altLang="zh-TW" sz="2400" b="1" dirty="0" smtClean="0">
                <a:latin typeface="標楷體"/>
                <a:ea typeface="標楷體"/>
              </a:rPr>
              <a:t>;</a:t>
            </a:r>
            <a:r>
              <a:rPr lang="zh-TW" altLang="en-US" sz="2400" b="1" dirty="0" smtClean="0">
                <a:latin typeface="標楷體"/>
                <a:ea typeface="標楷體"/>
              </a:rPr>
              <a:t>未滿一年者以原測試壓力加上</a:t>
            </a:r>
            <a:r>
              <a:rPr lang="en-US" altLang="zh-TW" sz="2400" b="1" dirty="0" smtClean="0">
                <a:latin typeface="標楷體"/>
                <a:ea typeface="標楷體"/>
              </a:rPr>
              <a:t>1MPa</a:t>
            </a:r>
            <a:r>
              <a:rPr lang="zh-TW" altLang="en-US" sz="2400" b="1" dirty="0" smtClean="0">
                <a:latin typeface="標楷體"/>
                <a:ea typeface="標楷體"/>
              </a:rPr>
              <a:t>為此次測試壓力、滿一年者以原測試壓力為此次測試壓力。</a:t>
            </a:r>
            <a:endParaRPr lang="en-US" altLang="zh-TW" sz="2400" b="1" dirty="0" smtClean="0">
              <a:latin typeface="標楷體"/>
              <a:ea typeface="標楷體"/>
            </a:endParaRPr>
          </a:p>
          <a:p>
            <a:pPr>
              <a:buFont typeface="Wingdings" pitchFamily="2" charset="2"/>
              <a:buChar char="Ø"/>
            </a:pPr>
            <a:r>
              <a:rPr lang="zh-TW" altLang="en-US" sz="2400" b="1" dirty="0" smtClean="0">
                <a:latin typeface="標楷體"/>
                <a:ea typeface="標楷體"/>
              </a:rPr>
              <a:t>新鋼瓶以鋼瓶名義申報進口時，應檢附該批鋼瓶之設計圖、材料試驗報告書、強度計算書及強度試驗報告書、耐壓試驗報告書等、鋼印須符合或等同</a:t>
            </a:r>
            <a:r>
              <a:rPr lang="en-US" altLang="zh-TW" sz="2400" b="1" dirty="0" smtClean="0">
                <a:latin typeface="標楷體"/>
                <a:ea typeface="標楷體"/>
              </a:rPr>
              <a:t>CNS</a:t>
            </a:r>
            <a:r>
              <a:rPr lang="zh-TW" altLang="en-US" sz="2400" b="1" dirty="0" smtClean="0">
                <a:latin typeface="標楷體"/>
                <a:ea typeface="標楷體"/>
              </a:rPr>
              <a:t>規定，備妥以上資料向標準檢驗局提出申請。受理後進行抽驗審查文件及對抽驗鋼瓶進行機械試驗，合格後放行並發給標章貼紙。不合格則責由業主辦理退運。</a:t>
            </a:r>
            <a:endParaRPr lang="en-US" altLang="zh-TW" sz="2400" b="1" dirty="0" smtClean="0">
              <a:latin typeface="標楷體"/>
              <a:ea typeface="標楷體"/>
            </a:endParaRPr>
          </a:p>
          <a:p>
            <a:endParaRPr lang="zh-TW" altLang="en-US" dirty="0" smtClean="0"/>
          </a:p>
          <a:p>
            <a:endParaRPr lang="zh-TW"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chemeClr val="tx1"/>
                </a:solidFill>
                <a:latin typeface="標楷體" pitchFamily="65" charset="-120"/>
                <a:ea typeface="標楷體" pitchFamily="65" charset="-120"/>
              </a:rPr>
              <a:t>鋼瓶檢驗實務</a:t>
            </a:r>
            <a:endParaRPr lang="zh-TW" altLang="en-US" b="1" dirty="0">
              <a:solidFill>
                <a:schemeClr val="tx1"/>
              </a:solidFill>
            </a:endParaRPr>
          </a:p>
        </p:txBody>
      </p:sp>
      <p:sp>
        <p:nvSpPr>
          <p:cNvPr id="3" name="內容版面配置區 2"/>
          <p:cNvSpPr>
            <a:spLocks noGrp="1"/>
          </p:cNvSpPr>
          <p:nvPr>
            <p:ph sz="quarter" idx="1"/>
          </p:nvPr>
        </p:nvSpPr>
        <p:spPr/>
        <p:txBody>
          <a:bodyPr/>
          <a:lstStyle/>
          <a:p>
            <a:pPr>
              <a:buFont typeface="Wingdings" pitchFamily="2" charset="2"/>
              <a:buChar char="Ø"/>
            </a:pPr>
            <a:r>
              <a:rPr lang="zh-TW" altLang="en-US" b="1" dirty="0" smtClean="0">
                <a:latin typeface="標楷體" pitchFamily="65" charset="-120"/>
                <a:ea typeface="標楷體" pitchFamily="65" charset="-120"/>
              </a:rPr>
              <a:t>識別環之申請 </a:t>
            </a:r>
            <a:r>
              <a:rPr lang="en-US" altLang="zh-TW" sz="2000" b="1" dirty="0" smtClean="0">
                <a:latin typeface="標楷體" pitchFamily="65" charset="-120"/>
                <a:ea typeface="標楷體" pitchFamily="65" charset="-120"/>
              </a:rPr>
              <a:t>(</a:t>
            </a:r>
            <a:r>
              <a:rPr lang="zh-TW" altLang="en-US" sz="2000" b="1" dirty="0" smtClean="0">
                <a:latin typeface="標楷體" pitchFamily="65" charset="-120"/>
                <a:ea typeface="標楷體" pitchFamily="65" charset="-120"/>
              </a:rPr>
              <a:t>表格</a:t>
            </a:r>
            <a:r>
              <a:rPr lang="en-US" altLang="zh-TW" sz="2000" b="1" dirty="0" smtClean="0">
                <a:latin typeface="標楷體" pitchFamily="65" charset="-120"/>
                <a:ea typeface="標楷體" pitchFamily="65" charset="-120"/>
              </a:rPr>
              <a:t>)</a:t>
            </a:r>
          </a:p>
          <a:p>
            <a:endParaRPr lang="zh-TW" altLang="en-US" dirty="0"/>
          </a:p>
        </p:txBody>
      </p:sp>
      <p:graphicFrame>
        <p:nvGraphicFramePr>
          <p:cNvPr id="4" name="表格 3"/>
          <p:cNvGraphicFramePr>
            <a:graphicFrameLocks noGrp="1"/>
          </p:cNvGraphicFramePr>
          <p:nvPr/>
        </p:nvGraphicFramePr>
        <p:xfrm>
          <a:off x="1115616" y="2276873"/>
          <a:ext cx="6984775" cy="3672407"/>
        </p:xfrm>
        <a:graphic>
          <a:graphicData uri="http://schemas.openxmlformats.org/drawingml/2006/table">
            <a:tbl>
              <a:tblPr firstRow="1" bandRow="1">
                <a:tableStyleId>{5C22544A-7EE6-4342-B048-85BDC9FD1C3A}</a:tableStyleId>
              </a:tblPr>
              <a:tblGrid>
                <a:gridCol w="1396955"/>
                <a:gridCol w="1396955"/>
                <a:gridCol w="1396955"/>
                <a:gridCol w="1396955"/>
                <a:gridCol w="1396955"/>
              </a:tblGrid>
              <a:tr h="709793">
                <a:tc gridSpan="2">
                  <a:txBody>
                    <a:bodyPr/>
                    <a:lstStyle/>
                    <a:p>
                      <a:pPr algn="ctr"/>
                      <a:r>
                        <a:rPr kumimoji="0" lang="zh-TW" altLang="zh-TW" sz="2400" b="1" kern="1200" dirty="0" smtClean="0">
                          <a:solidFill>
                            <a:schemeClr val="tx1"/>
                          </a:solidFill>
                          <a:latin typeface="標楷體" pitchFamily="65" charset="-120"/>
                          <a:ea typeface="標楷體" pitchFamily="65" charset="-120"/>
                          <a:cs typeface="+mn-cs"/>
                        </a:rPr>
                        <a:t>已</a:t>
                      </a:r>
                      <a:r>
                        <a:rPr kumimoji="0" lang="en-US" altLang="zh-TW" sz="2400" b="1" kern="1200" dirty="0" smtClean="0">
                          <a:solidFill>
                            <a:schemeClr val="tx1"/>
                          </a:solidFill>
                          <a:latin typeface="標楷體" pitchFamily="65" charset="-120"/>
                          <a:ea typeface="標楷體" pitchFamily="65" charset="-120"/>
                          <a:cs typeface="+mn-cs"/>
                        </a:rPr>
                        <a:t>    </a:t>
                      </a:r>
                      <a:r>
                        <a:rPr kumimoji="0" lang="zh-TW" altLang="zh-TW" sz="2400" b="1" kern="1200" dirty="0" smtClean="0">
                          <a:solidFill>
                            <a:schemeClr val="tx1"/>
                          </a:solidFill>
                          <a:latin typeface="標楷體" pitchFamily="65" charset="-120"/>
                          <a:ea typeface="標楷體" pitchFamily="65" charset="-120"/>
                          <a:cs typeface="+mn-cs"/>
                        </a:rPr>
                        <a:t>領</a:t>
                      </a:r>
                      <a:endParaRPr lang="zh-TW" altLang="en-US" sz="2400" dirty="0">
                        <a:solidFill>
                          <a:schemeClr val="tx1"/>
                        </a:solidFill>
                        <a:latin typeface="標楷體" pitchFamily="65" charset="-120"/>
                        <a:ea typeface="標楷體" pitchFamily="65" charset="-120"/>
                      </a:endParaRPr>
                    </a:p>
                  </a:txBody>
                  <a:tcPr/>
                </a:tc>
                <a:tc hMerge="1">
                  <a:txBody>
                    <a:bodyPr/>
                    <a:lstStyle/>
                    <a:p>
                      <a:endParaRPr lang="zh-TW" altLang="en-US" dirty="0"/>
                    </a:p>
                  </a:txBody>
                  <a:tcPr/>
                </a:tc>
                <a:tc>
                  <a:txBody>
                    <a:bodyPr/>
                    <a:lstStyle/>
                    <a:p>
                      <a:pPr algn="ctr"/>
                      <a:r>
                        <a:rPr kumimoji="0" lang="zh-TW" altLang="zh-TW" sz="1800" b="1" kern="1200" dirty="0" smtClean="0">
                          <a:solidFill>
                            <a:schemeClr val="tx1"/>
                          </a:solidFill>
                          <a:latin typeface="標楷體" pitchFamily="65" charset="-120"/>
                          <a:ea typeface="標楷體" pitchFamily="65" charset="-120"/>
                          <a:cs typeface="+mn-cs"/>
                        </a:rPr>
                        <a:t>已 使 用</a:t>
                      </a:r>
                      <a:endParaRPr lang="zh-TW" altLang="en-US" dirty="0">
                        <a:solidFill>
                          <a:schemeClr val="tx1"/>
                        </a:solidFill>
                        <a:latin typeface="標楷體" pitchFamily="65" charset="-120"/>
                        <a:ea typeface="標楷體" pitchFamily="65" charset="-120"/>
                      </a:endParaRPr>
                    </a:p>
                  </a:txBody>
                  <a:tcPr/>
                </a:tc>
                <a:tc rowSpan="2">
                  <a:txBody>
                    <a:bodyPr/>
                    <a:lstStyle/>
                    <a:p>
                      <a:pPr algn="ctr"/>
                      <a:r>
                        <a:rPr kumimoji="0" lang="zh-TW" altLang="zh-TW" sz="2400" b="1" kern="1200" dirty="0" smtClean="0">
                          <a:solidFill>
                            <a:schemeClr val="tx1"/>
                          </a:solidFill>
                          <a:latin typeface="標楷體" pitchFamily="65" charset="-120"/>
                          <a:ea typeface="標楷體" pitchFamily="65" charset="-120"/>
                          <a:cs typeface="+mn-cs"/>
                        </a:rPr>
                        <a:t>庫 存</a:t>
                      </a:r>
                      <a:endParaRPr lang="zh-TW" altLang="en-US" sz="2400" dirty="0">
                        <a:solidFill>
                          <a:schemeClr val="tx1"/>
                        </a:solidFill>
                        <a:latin typeface="標楷體" pitchFamily="65" charset="-120"/>
                        <a:ea typeface="標楷體" pitchFamily="65" charset="-120"/>
                      </a:endParaRPr>
                    </a:p>
                  </a:txBody>
                  <a:tcPr/>
                </a:tc>
                <a:tc rowSpan="2">
                  <a:txBody>
                    <a:bodyPr/>
                    <a:lstStyle/>
                    <a:p>
                      <a:pPr algn="ctr">
                        <a:spcAft>
                          <a:spcPts val="0"/>
                        </a:spcAft>
                      </a:pPr>
                      <a:r>
                        <a:rPr lang="zh-TW" sz="2400" b="1" kern="100" dirty="0">
                          <a:solidFill>
                            <a:schemeClr val="tx1"/>
                          </a:solidFill>
                          <a:latin typeface="標楷體" pitchFamily="65" charset="-120"/>
                          <a:ea typeface="標楷體" pitchFamily="65" charset="-120"/>
                          <a:cs typeface="Times New Roman"/>
                        </a:rPr>
                        <a:t>申 </a:t>
                      </a:r>
                      <a:r>
                        <a:rPr lang="zh-TW" sz="2400" b="1" kern="100" dirty="0" smtClean="0">
                          <a:solidFill>
                            <a:schemeClr val="tx1"/>
                          </a:solidFill>
                          <a:latin typeface="標楷體" pitchFamily="65" charset="-120"/>
                          <a:ea typeface="標楷體" pitchFamily="65" charset="-120"/>
                          <a:cs typeface="Times New Roman"/>
                        </a:rPr>
                        <a:t>領</a:t>
                      </a:r>
                      <a:endParaRPr lang="zh-TW" sz="2400" kern="100" dirty="0">
                        <a:solidFill>
                          <a:schemeClr val="tx1"/>
                        </a:solidFill>
                        <a:latin typeface="標楷體" pitchFamily="65" charset="-120"/>
                        <a:ea typeface="標楷體" pitchFamily="65" charset="-120"/>
                        <a:cs typeface="Times New Roman"/>
                      </a:endParaRPr>
                    </a:p>
                  </a:txBody>
                  <a:tcPr marL="17780" marR="17780" marT="0" marB="0"/>
                </a:tc>
              </a:tr>
              <a:tr h="493769">
                <a:tc>
                  <a:txBody>
                    <a:bodyPr/>
                    <a:lstStyle/>
                    <a:p>
                      <a:pPr algn="ctr"/>
                      <a:r>
                        <a:rPr kumimoji="0" lang="zh-TW" altLang="zh-TW" sz="1800" b="1" kern="1200" dirty="0" smtClean="0">
                          <a:solidFill>
                            <a:schemeClr val="dk1"/>
                          </a:solidFill>
                          <a:latin typeface="標楷體" pitchFamily="65" charset="-120"/>
                          <a:ea typeface="標楷體" pitchFamily="65" charset="-120"/>
                          <a:cs typeface="+mn-cs"/>
                        </a:rPr>
                        <a:t>式樣規格</a:t>
                      </a:r>
                      <a:endParaRPr lang="zh-TW" altLang="en-US" dirty="0">
                        <a:latin typeface="標楷體" pitchFamily="65" charset="-120"/>
                        <a:ea typeface="標楷體" pitchFamily="65" charset="-120"/>
                      </a:endParaRPr>
                    </a:p>
                  </a:txBody>
                  <a:tcPr/>
                </a:tc>
                <a:tc>
                  <a:txBody>
                    <a:bodyPr/>
                    <a:lstStyle/>
                    <a:p>
                      <a:pPr algn="ctr"/>
                      <a:r>
                        <a:rPr kumimoji="0" lang="zh-TW" altLang="zh-TW" sz="1800" b="1" kern="1200" dirty="0" smtClean="0">
                          <a:solidFill>
                            <a:schemeClr val="dk1"/>
                          </a:solidFill>
                          <a:latin typeface="標楷體" pitchFamily="65" charset="-120"/>
                          <a:ea typeface="標楷體" pitchFamily="65" charset="-120"/>
                          <a:cs typeface="+mn-cs"/>
                        </a:rPr>
                        <a:t>數 量</a:t>
                      </a:r>
                      <a:r>
                        <a:rPr kumimoji="0" lang="en-US" altLang="zh-TW" sz="1800" b="1" kern="1200" dirty="0" smtClean="0">
                          <a:solidFill>
                            <a:schemeClr val="dk1"/>
                          </a:solidFill>
                          <a:latin typeface="標楷體" pitchFamily="65" charset="-120"/>
                          <a:ea typeface="標楷體" pitchFamily="65" charset="-120"/>
                          <a:cs typeface="+mn-cs"/>
                        </a:rPr>
                        <a:t>(</a:t>
                      </a:r>
                      <a:r>
                        <a:rPr kumimoji="0" lang="zh-TW" altLang="zh-TW" sz="1800" b="1" kern="1200" dirty="0" smtClean="0">
                          <a:solidFill>
                            <a:schemeClr val="dk1"/>
                          </a:solidFill>
                          <a:latin typeface="標楷體" pitchFamily="65" charset="-120"/>
                          <a:ea typeface="標楷體" pitchFamily="65" charset="-120"/>
                          <a:cs typeface="+mn-cs"/>
                        </a:rPr>
                        <a:t>個</a:t>
                      </a:r>
                      <a:r>
                        <a:rPr kumimoji="0" lang="en-US" altLang="zh-TW" sz="1800" b="1" kern="1200" dirty="0" smtClean="0">
                          <a:solidFill>
                            <a:schemeClr val="dk1"/>
                          </a:solidFill>
                          <a:latin typeface="標楷體" pitchFamily="65" charset="-120"/>
                          <a:ea typeface="標楷體" pitchFamily="65" charset="-120"/>
                          <a:cs typeface="+mn-cs"/>
                        </a:rPr>
                        <a:t>)</a:t>
                      </a:r>
                      <a:endParaRPr lang="zh-TW" altLang="en-US" dirty="0">
                        <a:latin typeface="標楷體" pitchFamily="65" charset="-120"/>
                        <a:ea typeface="標楷體" pitchFamily="65" charset="-120"/>
                      </a:endParaRPr>
                    </a:p>
                  </a:txBody>
                  <a:tcPr/>
                </a:tc>
                <a:tc>
                  <a:txBody>
                    <a:bodyPr/>
                    <a:lstStyle/>
                    <a:p>
                      <a:pPr algn="ctr"/>
                      <a:r>
                        <a:rPr kumimoji="0" lang="zh-TW" altLang="zh-TW" sz="1800" b="1" kern="1200" dirty="0" smtClean="0">
                          <a:solidFill>
                            <a:schemeClr val="dk1"/>
                          </a:solidFill>
                          <a:latin typeface="標楷體" pitchFamily="65" charset="-120"/>
                          <a:ea typeface="標楷體" pitchFamily="65" charset="-120"/>
                          <a:cs typeface="+mn-cs"/>
                        </a:rPr>
                        <a:t>數 量</a:t>
                      </a:r>
                      <a:r>
                        <a:rPr kumimoji="0" lang="en-US" altLang="zh-TW" sz="1800" b="1" kern="1200" dirty="0" smtClean="0">
                          <a:solidFill>
                            <a:schemeClr val="dk1"/>
                          </a:solidFill>
                          <a:latin typeface="標楷體" pitchFamily="65" charset="-120"/>
                          <a:ea typeface="標楷體" pitchFamily="65" charset="-120"/>
                          <a:cs typeface="+mn-cs"/>
                        </a:rPr>
                        <a:t>(</a:t>
                      </a:r>
                      <a:r>
                        <a:rPr kumimoji="0" lang="zh-TW" altLang="zh-TW" sz="1800" b="1" kern="1200" dirty="0" smtClean="0">
                          <a:solidFill>
                            <a:schemeClr val="dk1"/>
                          </a:solidFill>
                          <a:latin typeface="標楷體" pitchFamily="65" charset="-120"/>
                          <a:ea typeface="標楷體" pitchFamily="65" charset="-120"/>
                          <a:cs typeface="+mn-cs"/>
                        </a:rPr>
                        <a:t>個</a:t>
                      </a:r>
                      <a:r>
                        <a:rPr kumimoji="0" lang="en-US" altLang="zh-TW" sz="1800" b="1" kern="1200" dirty="0" smtClean="0">
                          <a:solidFill>
                            <a:schemeClr val="dk1"/>
                          </a:solidFill>
                          <a:latin typeface="標楷體" pitchFamily="65" charset="-120"/>
                          <a:ea typeface="標楷體" pitchFamily="65" charset="-120"/>
                          <a:cs typeface="+mn-cs"/>
                        </a:rPr>
                        <a:t>)</a:t>
                      </a:r>
                      <a:endParaRPr lang="zh-TW" altLang="en-US" dirty="0">
                        <a:latin typeface="標楷體" pitchFamily="65" charset="-120"/>
                        <a:ea typeface="標楷體" pitchFamily="65" charset="-120"/>
                      </a:endParaRPr>
                    </a:p>
                  </a:txBody>
                  <a:tcPr/>
                </a:tc>
                <a:tc vMerge="1">
                  <a:txBody>
                    <a:bodyPr/>
                    <a:lstStyle/>
                    <a:p>
                      <a:endParaRPr lang="zh-TW" altLang="en-US" dirty="0"/>
                    </a:p>
                  </a:txBody>
                  <a:tcPr/>
                </a:tc>
                <a:tc vMerge="1">
                  <a:txBody>
                    <a:bodyPr/>
                    <a:lstStyle/>
                    <a:p>
                      <a:pPr algn="ctr">
                        <a:spcAft>
                          <a:spcPts val="0"/>
                        </a:spcAft>
                      </a:pPr>
                      <a:endParaRPr lang="zh-TW" sz="1200" kern="100" dirty="0">
                        <a:latin typeface="Times New Roman"/>
                        <a:ea typeface="新細明體"/>
                        <a:cs typeface="Times New Roman"/>
                      </a:endParaRPr>
                    </a:p>
                  </a:txBody>
                  <a:tcPr marL="17780" marR="17780" marT="0" marB="0"/>
                </a:tc>
              </a:tr>
              <a:tr h="493769">
                <a:tc>
                  <a:txBody>
                    <a:bodyPr/>
                    <a:lstStyle/>
                    <a:p>
                      <a:pPr algn="ctr">
                        <a:spcAft>
                          <a:spcPts val="0"/>
                        </a:spcAft>
                      </a:pPr>
                      <a:r>
                        <a:rPr lang="zh-TW" sz="1600" b="1" kern="100" dirty="0">
                          <a:latin typeface="標楷體" pitchFamily="65" charset="-120"/>
                          <a:ea typeface="標楷體" pitchFamily="65" charset="-120"/>
                          <a:cs typeface="Times New Roman"/>
                        </a:rPr>
                        <a:t>一般</a:t>
                      </a:r>
                      <a:r>
                        <a:rPr lang="en-US" sz="1600" b="1" kern="100" dirty="0">
                          <a:latin typeface="標楷體" pitchFamily="65" charset="-120"/>
                          <a:ea typeface="標楷體" pitchFamily="65" charset="-120"/>
                          <a:cs typeface="Times New Roman"/>
                        </a:rPr>
                        <a:t>(</a:t>
                      </a:r>
                      <a:r>
                        <a:rPr lang="en-US" sz="1800" b="1" kern="100" dirty="0">
                          <a:latin typeface="標楷體" pitchFamily="65" charset="-120"/>
                          <a:ea typeface="標楷體" pitchFamily="65" charset="-120"/>
                          <a:cs typeface="Times New Roman"/>
                        </a:rPr>
                        <a:t>3</a:t>
                      </a:r>
                      <a:r>
                        <a:rPr lang="en-US" sz="1600" b="1" kern="100" dirty="0">
                          <a:latin typeface="標楷體" pitchFamily="65" charset="-120"/>
                          <a:ea typeface="標楷體" pitchFamily="65" charset="-120"/>
                          <a:cs typeface="Times New Roman"/>
                        </a:rPr>
                        <a:t>/4”)</a:t>
                      </a:r>
                      <a:endParaRPr lang="zh-TW" sz="1200" kern="100" dirty="0">
                        <a:latin typeface="標楷體" pitchFamily="65" charset="-120"/>
                        <a:ea typeface="標楷體" pitchFamily="65" charset="-120"/>
                        <a:cs typeface="Times New Roman"/>
                      </a:endParaRPr>
                    </a:p>
                  </a:txBody>
                  <a:tcPr marL="17780" marR="17780" marT="0" marB="0"/>
                </a:tc>
                <a:tc>
                  <a:txBody>
                    <a:bodyPr/>
                    <a:lstStyle/>
                    <a:p>
                      <a:pPr algn="ct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endParaRPr lang="zh-TW" altLang="en-US">
                        <a:latin typeface="標楷體" pitchFamily="65" charset="-120"/>
                        <a:ea typeface="標楷體" pitchFamily="65" charset="-120"/>
                      </a:endParaRPr>
                    </a:p>
                  </a:txBody>
                  <a:tcPr/>
                </a:tc>
                <a:tc>
                  <a:txBody>
                    <a:bodyPr/>
                    <a:lstStyle/>
                    <a:p>
                      <a:pPr algn="ctr"/>
                      <a:endParaRPr lang="zh-TW" altLang="en-US">
                        <a:latin typeface="標楷體" pitchFamily="65" charset="-120"/>
                        <a:ea typeface="標楷體" pitchFamily="65" charset="-120"/>
                      </a:endParaRPr>
                    </a:p>
                  </a:txBody>
                  <a:tcPr/>
                </a:tc>
              </a:tr>
              <a:tr h="493769">
                <a:tc>
                  <a:txBody>
                    <a:bodyPr/>
                    <a:lstStyle/>
                    <a:p>
                      <a:pPr algn="ctr">
                        <a:spcAft>
                          <a:spcPts val="0"/>
                        </a:spcAft>
                      </a:pPr>
                      <a:r>
                        <a:rPr lang="en-US" sz="1600" b="1" kern="100">
                          <a:latin typeface="標楷體" pitchFamily="65" charset="-120"/>
                          <a:ea typeface="標楷體" pitchFamily="65" charset="-120"/>
                          <a:cs typeface="Times New Roman"/>
                        </a:rPr>
                        <a:t>1/2</a:t>
                      </a:r>
                      <a:r>
                        <a:rPr lang="zh-TW" sz="1600" b="1" kern="100">
                          <a:latin typeface="標楷體" pitchFamily="65" charset="-120"/>
                          <a:ea typeface="標楷體" pitchFamily="65" charset="-120"/>
                          <a:cs typeface="Times New Roman"/>
                        </a:rPr>
                        <a:t>英吋</a:t>
                      </a:r>
                      <a:endParaRPr lang="zh-TW" sz="1200" kern="100">
                        <a:latin typeface="標楷體" pitchFamily="65" charset="-120"/>
                        <a:ea typeface="標楷體" pitchFamily="65" charset="-120"/>
                        <a:cs typeface="Times New Roman"/>
                      </a:endParaRPr>
                    </a:p>
                  </a:txBody>
                  <a:tcPr marL="17780" marR="17780" marT="0" marB="0"/>
                </a:tc>
                <a:tc>
                  <a:txBody>
                    <a:bodyPr/>
                    <a:lstStyle/>
                    <a:p>
                      <a:pPr algn="ct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endParaRPr lang="zh-TW" altLang="en-US">
                        <a:latin typeface="標楷體" pitchFamily="65" charset="-120"/>
                        <a:ea typeface="標楷體" pitchFamily="65" charset="-120"/>
                      </a:endParaRPr>
                    </a:p>
                  </a:txBody>
                  <a:tcPr/>
                </a:tc>
              </a:tr>
              <a:tr h="493769">
                <a:tc>
                  <a:txBody>
                    <a:bodyPr/>
                    <a:lstStyle/>
                    <a:p>
                      <a:pPr algn="ctr">
                        <a:spcAft>
                          <a:spcPts val="0"/>
                        </a:spcAft>
                      </a:pPr>
                      <a:r>
                        <a:rPr lang="en-US" sz="1600" b="1" kern="100">
                          <a:latin typeface="標楷體" pitchFamily="65" charset="-120"/>
                          <a:ea typeface="標楷體" pitchFamily="65" charset="-120"/>
                          <a:cs typeface="Times New Roman"/>
                        </a:rPr>
                        <a:t>1.2 </a:t>
                      </a:r>
                      <a:r>
                        <a:rPr lang="zh-TW" sz="1600" b="1" kern="100">
                          <a:latin typeface="標楷體" pitchFamily="65" charset="-120"/>
                          <a:ea typeface="標楷體" pitchFamily="65" charset="-120"/>
                          <a:cs typeface="Times New Roman"/>
                        </a:rPr>
                        <a:t>英吋</a:t>
                      </a:r>
                      <a:endParaRPr lang="zh-TW" sz="1200" kern="100">
                        <a:latin typeface="標楷體" pitchFamily="65" charset="-120"/>
                        <a:ea typeface="標楷體" pitchFamily="65" charset="-120"/>
                        <a:cs typeface="Times New Roman"/>
                      </a:endParaRPr>
                    </a:p>
                  </a:txBody>
                  <a:tcPr marL="17780" marR="17780" marT="0" marB="0"/>
                </a:tc>
                <a:tc>
                  <a:txBody>
                    <a:bodyPr/>
                    <a:lstStyle/>
                    <a:p>
                      <a:pPr algn="ct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endParaRPr lang="zh-TW" altLang="en-US">
                        <a:latin typeface="標楷體" pitchFamily="65" charset="-120"/>
                        <a:ea typeface="標楷體" pitchFamily="65" charset="-120"/>
                      </a:endParaRPr>
                    </a:p>
                  </a:txBody>
                  <a:tcPr/>
                </a:tc>
              </a:tr>
              <a:tr h="493769">
                <a:tc>
                  <a:txBody>
                    <a:bodyPr/>
                    <a:lstStyle/>
                    <a:p>
                      <a:pPr algn="ctr">
                        <a:spcAft>
                          <a:spcPts val="0"/>
                        </a:spcAft>
                      </a:pPr>
                      <a:r>
                        <a:rPr lang="zh-TW" sz="1600" b="1" kern="100">
                          <a:latin typeface="標楷體" pitchFamily="65" charset="-120"/>
                          <a:ea typeface="標楷體" pitchFamily="65" charset="-120"/>
                          <a:cs typeface="Times New Roman"/>
                        </a:rPr>
                        <a:t>條狀束帶</a:t>
                      </a:r>
                      <a:endParaRPr lang="zh-TW" sz="1200" kern="100">
                        <a:latin typeface="標楷體" pitchFamily="65" charset="-120"/>
                        <a:ea typeface="標楷體" pitchFamily="65" charset="-120"/>
                        <a:cs typeface="Times New Roman"/>
                      </a:endParaRPr>
                    </a:p>
                  </a:txBody>
                  <a:tcPr marL="17780" marR="17780" marT="0" marB="0"/>
                </a:tc>
                <a:tc>
                  <a:txBody>
                    <a:bodyPr/>
                    <a:lstStyle/>
                    <a:p>
                      <a:pPr algn="ctr"/>
                      <a:endParaRPr lang="zh-TW" altLang="en-US">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endParaRPr lang="zh-TW" altLang="en-US">
                        <a:latin typeface="標楷體" pitchFamily="65" charset="-120"/>
                        <a:ea typeface="標楷體" pitchFamily="65" charset="-120"/>
                      </a:endParaRPr>
                    </a:p>
                  </a:txBody>
                  <a:tcPr/>
                </a:tc>
              </a:tr>
              <a:tr h="493769">
                <a:tc>
                  <a:txBody>
                    <a:bodyPr/>
                    <a:lstStyle/>
                    <a:p>
                      <a:pPr algn="ctr">
                        <a:spcAft>
                          <a:spcPts val="0"/>
                        </a:spcAft>
                      </a:pPr>
                      <a:r>
                        <a:rPr lang="zh-TW" sz="1600" b="1" kern="100" dirty="0">
                          <a:latin typeface="標楷體" pitchFamily="65" charset="-120"/>
                          <a:ea typeface="標楷體" pitchFamily="65" charset="-120"/>
                          <a:cs typeface="Times New Roman"/>
                        </a:rPr>
                        <a:t>貼紙</a:t>
                      </a:r>
                      <a:endParaRPr lang="zh-TW" sz="1200" kern="100" dirty="0">
                        <a:latin typeface="標楷體" pitchFamily="65" charset="-120"/>
                        <a:ea typeface="標楷體" pitchFamily="65" charset="-120"/>
                        <a:cs typeface="Times New Roman"/>
                      </a:endParaRPr>
                    </a:p>
                  </a:txBody>
                  <a:tcPr marL="17780" marR="17780" marT="0" marB="0"/>
                </a:tc>
                <a:tc>
                  <a:txBody>
                    <a:bodyPr/>
                    <a:lstStyle/>
                    <a:p>
                      <a:pPr algn="ctr"/>
                      <a:endParaRPr lang="zh-TW" altLang="en-US">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chemeClr val="tx1"/>
                </a:solidFill>
                <a:latin typeface="標楷體" pitchFamily="65" charset="-120"/>
                <a:ea typeface="標楷體" pitchFamily="65" charset="-120"/>
              </a:rPr>
              <a:t>鋼瓶檢驗實務</a:t>
            </a:r>
            <a:endParaRPr lang="zh-TW" altLang="en-US" b="1" dirty="0">
              <a:solidFill>
                <a:schemeClr val="tx1"/>
              </a:solidFill>
            </a:endParaRPr>
          </a:p>
        </p:txBody>
      </p:sp>
      <p:sp>
        <p:nvSpPr>
          <p:cNvPr id="3" name="內容版面配置區 2"/>
          <p:cNvSpPr>
            <a:spLocks noGrp="1"/>
          </p:cNvSpPr>
          <p:nvPr>
            <p:ph sz="quarter" idx="1"/>
          </p:nvPr>
        </p:nvSpPr>
        <p:spPr/>
        <p:txBody>
          <a:bodyPr/>
          <a:lstStyle/>
          <a:p>
            <a:pPr>
              <a:buFont typeface="Wingdings" pitchFamily="2" charset="2"/>
              <a:buChar char="Ø"/>
            </a:pPr>
            <a:r>
              <a:rPr lang="zh-TW" altLang="en-US" b="1" dirty="0" smtClean="0">
                <a:latin typeface="標楷體" pitchFamily="65" charset="-120"/>
                <a:ea typeface="標楷體" pitchFamily="65" charset="-120"/>
              </a:rPr>
              <a:t>識別環之顏色 </a:t>
            </a:r>
            <a:r>
              <a:rPr lang="en-US" altLang="zh-TW" sz="2000" b="1" dirty="0" smtClean="0">
                <a:latin typeface="標楷體" pitchFamily="65" charset="-120"/>
                <a:ea typeface="標楷體" pitchFamily="65" charset="-120"/>
              </a:rPr>
              <a:t>(6</a:t>
            </a:r>
            <a:r>
              <a:rPr lang="zh-TW" altLang="en-US" sz="2000" b="1" dirty="0" smtClean="0">
                <a:latin typeface="標楷體" pitchFamily="65" charset="-120"/>
                <a:ea typeface="標楷體" pitchFamily="65" charset="-120"/>
              </a:rPr>
              <a:t>色循環使用</a:t>
            </a:r>
            <a:r>
              <a:rPr lang="en-US" altLang="zh-TW" sz="2000" b="1" dirty="0" smtClean="0">
                <a:latin typeface="標楷體" pitchFamily="65" charset="-120"/>
                <a:ea typeface="標楷體" pitchFamily="65" charset="-120"/>
              </a:rPr>
              <a:t>)</a:t>
            </a:r>
          </a:p>
          <a:p>
            <a:endParaRPr lang="zh-TW" altLang="en-US" dirty="0">
              <a:latin typeface="標楷體" pitchFamily="65" charset="-120"/>
              <a:ea typeface="標楷體" pitchFamily="65" charset="-120"/>
            </a:endParaRPr>
          </a:p>
        </p:txBody>
      </p:sp>
      <p:graphicFrame>
        <p:nvGraphicFramePr>
          <p:cNvPr id="4" name="表格 3"/>
          <p:cNvGraphicFramePr>
            <a:graphicFrameLocks noGrp="1"/>
          </p:cNvGraphicFramePr>
          <p:nvPr/>
        </p:nvGraphicFramePr>
        <p:xfrm>
          <a:off x="1187624" y="2276872"/>
          <a:ext cx="6912768" cy="4032448"/>
        </p:xfrm>
        <a:graphic>
          <a:graphicData uri="http://schemas.openxmlformats.org/drawingml/2006/table">
            <a:tbl>
              <a:tblPr firstRow="1" bandRow="1">
                <a:tableStyleId>{5C22544A-7EE6-4342-B048-85BDC9FD1C3A}</a:tableStyleId>
              </a:tblPr>
              <a:tblGrid>
                <a:gridCol w="2304256"/>
                <a:gridCol w="2304256"/>
                <a:gridCol w="2304256"/>
              </a:tblGrid>
              <a:tr h="576064">
                <a:tc>
                  <a:txBody>
                    <a:bodyPr/>
                    <a:lstStyle/>
                    <a:p>
                      <a:pPr algn="ctr"/>
                      <a:r>
                        <a:rPr kumimoji="0" lang="zh-TW" altLang="zh-TW" sz="2400" b="1" kern="1200" dirty="0" smtClean="0">
                          <a:solidFill>
                            <a:schemeClr val="tx1"/>
                          </a:solidFill>
                          <a:latin typeface="標楷體" pitchFamily="65" charset="-120"/>
                          <a:ea typeface="標楷體" pitchFamily="65" charset="-120"/>
                          <a:cs typeface="+mn-cs"/>
                        </a:rPr>
                        <a:t>檢驗年度</a:t>
                      </a:r>
                      <a:endParaRPr lang="zh-TW" altLang="en-US" sz="2400" dirty="0">
                        <a:solidFill>
                          <a:schemeClr val="tx1"/>
                        </a:solidFill>
                        <a:latin typeface="標楷體" pitchFamily="65" charset="-120"/>
                        <a:ea typeface="標楷體" pitchFamily="65" charset="-120"/>
                      </a:endParaRPr>
                    </a:p>
                  </a:txBody>
                  <a:tcPr/>
                </a:tc>
                <a:tc>
                  <a:txBody>
                    <a:bodyPr/>
                    <a:lstStyle/>
                    <a:p>
                      <a:pPr algn="ctr"/>
                      <a:r>
                        <a:rPr kumimoji="0" lang="zh-TW" altLang="zh-TW" sz="2400" b="1" kern="1200" dirty="0" smtClean="0">
                          <a:solidFill>
                            <a:schemeClr val="tx1"/>
                          </a:solidFill>
                          <a:latin typeface="標楷體" pitchFamily="65" charset="-120"/>
                          <a:ea typeface="標楷體" pitchFamily="65" charset="-120"/>
                          <a:cs typeface="+mn-cs"/>
                        </a:rPr>
                        <a:t>到期顏色</a:t>
                      </a:r>
                      <a:endParaRPr lang="zh-TW" altLang="en-US" sz="2400" dirty="0">
                        <a:solidFill>
                          <a:schemeClr val="tx1"/>
                        </a:solidFill>
                        <a:latin typeface="標楷體" pitchFamily="65" charset="-120"/>
                        <a:ea typeface="標楷體" pitchFamily="65" charset="-120"/>
                      </a:endParaRPr>
                    </a:p>
                  </a:txBody>
                  <a:tcPr/>
                </a:tc>
                <a:tc>
                  <a:txBody>
                    <a:bodyPr/>
                    <a:lstStyle/>
                    <a:p>
                      <a:pPr algn="ctr"/>
                      <a:r>
                        <a:rPr kumimoji="0" lang="zh-TW" altLang="zh-TW" sz="2400" b="1" kern="1200" dirty="0" smtClean="0">
                          <a:solidFill>
                            <a:schemeClr val="tx1"/>
                          </a:solidFill>
                          <a:latin typeface="標楷體" pitchFamily="65" charset="-120"/>
                          <a:ea typeface="標楷體" pitchFamily="65" charset="-120"/>
                          <a:cs typeface="+mn-cs"/>
                        </a:rPr>
                        <a:t>新套環顏色</a:t>
                      </a:r>
                      <a:endParaRPr lang="zh-TW" altLang="en-US" sz="2400" dirty="0">
                        <a:solidFill>
                          <a:schemeClr val="tx1"/>
                        </a:solidFill>
                        <a:latin typeface="標楷體" pitchFamily="65" charset="-120"/>
                        <a:ea typeface="標楷體" pitchFamily="65" charset="-120"/>
                      </a:endParaRPr>
                    </a:p>
                  </a:txBody>
                  <a:tcPr/>
                </a:tc>
              </a:tr>
              <a:tr h="576064">
                <a:tc>
                  <a:txBody>
                    <a:bodyPr/>
                    <a:lstStyle/>
                    <a:p>
                      <a:pPr algn="ctr"/>
                      <a:r>
                        <a:rPr lang="en-US" altLang="zh-TW" sz="2400" b="1" dirty="0" smtClean="0">
                          <a:solidFill>
                            <a:schemeClr val="tx1"/>
                          </a:solidFill>
                          <a:latin typeface="標楷體" pitchFamily="65" charset="-120"/>
                          <a:ea typeface="標楷體" pitchFamily="65" charset="-120"/>
                        </a:rPr>
                        <a:t>2018</a:t>
                      </a:r>
                      <a:endParaRPr lang="zh-TW" altLang="en-US" sz="2400" b="1" dirty="0">
                        <a:solidFill>
                          <a:schemeClr val="tx1"/>
                        </a:solidFill>
                        <a:latin typeface="標楷體" pitchFamily="65" charset="-120"/>
                        <a:ea typeface="標楷體" pitchFamily="65" charset="-120"/>
                      </a:endParaRPr>
                    </a:p>
                  </a:txBody>
                  <a:tcPr/>
                </a:tc>
                <a:tc>
                  <a:txBody>
                    <a:bodyPr/>
                    <a:lstStyle/>
                    <a:p>
                      <a:pPr algn="ctr">
                        <a:spcAft>
                          <a:spcPts val="0"/>
                        </a:spcAft>
                      </a:pPr>
                      <a:r>
                        <a:rPr lang="zh-TW" sz="2400" b="1" kern="100" dirty="0">
                          <a:latin typeface="Times New Roman"/>
                          <a:ea typeface="標楷體"/>
                          <a:cs typeface="Times New Roman"/>
                        </a:rPr>
                        <a:t>藍</a:t>
                      </a:r>
                      <a:endParaRPr lang="zh-TW" sz="2400" kern="100" dirty="0">
                        <a:latin typeface="Times New Roman"/>
                        <a:ea typeface="新細明體"/>
                        <a:cs typeface="Times New Roman"/>
                      </a:endParaRPr>
                    </a:p>
                  </a:txBody>
                  <a:tcPr marL="68580" marR="68580" marT="0" marB="0"/>
                </a:tc>
                <a:tc>
                  <a:txBody>
                    <a:bodyPr/>
                    <a:lstStyle/>
                    <a:p>
                      <a:pPr algn="ctr">
                        <a:spcAft>
                          <a:spcPts val="0"/>
                        </a:spcAft>
                      </a:pPr>
                      <a:r>
                        <a:rPr lang="zh-TW" sz="2400" b="1" kern="100" dirty="0">
                          <a:latin typeface="Times New Roman"/>
                          <a:ea typeface="標楷體"/>
                          <a:cs typeface="Times New Roman"/>
                        </a:rPr>
                        <a:t>黃</a:t>
                      </a:r>
                      <a:endParaRPr lang="zh-TW" sz="2400" kern="100" dirty="0">
                        <a:latin typeface="Times New Roman"/>
                        <a:ea typeface="新細明體"/>
                        <a:cs typeface="Times New Roman"/>
                      </a:endParaRPr>
                    </a:p>
                  </a:txBody>
                  <a:tcPr marL="68580" marR="68580" marT="0" marB="0"/>
                </a:tc>
              </a:tr>
              <a:tr h="576064">
                <a:tc>
                  <a:txBody>
                    <a:bodyPr/>
                    <a:lstStyle/>
                    <a:p>
                      <a:pPr algn="ctr"/>
                      <a:r>
                        <a:rPr lang="en-US" altLang="zh-TW" sz="2400" b="1" dirty="0" smtClean="0">
                          <a:solidFill>
                            <a:schemeClr val="tx1"/>
                          </a:solidFill>
                          <a:latin typeface="標楷體" pitchFamily="65" charset="-120"/>
                          <a:ea typeface="標楷體" pitchFamily="65" charset="-120"/>
                        </a:rPr>
                        <a:t>2019</a:t>
                      </a:r>
                      <a:endParaRPr lang="zh-TW" altLang="en-US" sz="2400" b="1" dirty="0">
                        <a:solidFill>
                          <a:schemeClr val="tx1"/>
                        </a:solidFill>
                        <a:latin typeface="標楷體" pitchFamily="65" charset="-120"/>
                        <a:ea typeface="標楷體" pitchFamily="65" charset="-120"/>
                      </a:endParaRPr>
                    </a:p>
                  </a:txBody>
                  <a:tcPr/>
                </a:tc>
                <a:tc>
                  <a:txBody>
                    <a:bodyPr/>
                    <a:lstStyle/>
                    <a:p>
                      <a:pPr algn="ctr">
                        <a:spcAft>
                          <a:spcPts val="0"/>
                        </a:spcAft>
                      </a:pPr>
                      <a:r>
                        <a:rPr lang="zh-TW" sz="2400" b="1" kern="100">
                          <a:latin typeface="Times New Roman"/>
                          <a:ea typeface="標楷體"/>
                          <a:cs typeface="Times New Roman"/>
                        </a:rPr>
                        <a:t>白</a:t>
                      </a:r>
                      <a:endParaRPr lang="zh-TW" sz="2400" kern="100">
                        <a:latin typeface="Times New Roman"/>
                        <a:ea typeface="新細明體"/>
                        <a:cs typeface="Times New Roman"/>
                      </a:endParaRPr>
                    </a:p>
                  </a:txBody>
                  <a:tcPr marL="68580" marR="68580" marT="0" marB="0"/>
                </a:tc>
                <a:tc>
                  <a:txBody>
                    <a:bodyPr/>
                    <a:lstStyle/>
                    <a:p>
                      <a:pPr algn="ctr">
                        <a:spcAft>
                          <a:spcPts val="0"/>
                        </a:spcAft>
                      </a:pPr>
                      <a:r>
                        <a:rPr lang="zh-TW" sz="2400" b="1" kern="100">
                          <a:latin typeface="Times New Roman"/>
                          <a:ea typeface="標楷體"/>
                          <a:cs typeface="Times New Roman"/>
                        </a:rPr>
                        <a:t>紫</a:t>
                      </a:r>
                      <a:endParaRPr lang="zh-TW" sz="2400" kern="100">
                        <a:latin typeface="Times New Roman"/>
                        <a:ea typeface="新細明體"/>
                        <a:cs typeface="Times New Roman"/>
                      </a:endParaRPr>
                    </a:p>
                  </a:txBody>
                  <a:tcPr marL="68580" marR="68580" marT="0" marB="0"/>
                </a:tc>
              </a:tr>
              <a:tr h="576064">
                <a:tc>
                  <a:txBody>
                    <a:bodyPr/>
                    <a:lstStyle/>
                    <a:p>
                      <a:pPr algn="ctr"/>
                      <a:r>
                        <a:rPr lang="en-US" altLang="zh-TW" sz="2400" b="1" dirty="0" smtClean="0">
                          <a:solidFill>
                            <a:schemeClr val="tx1"/>
                          </a:solidFill>
                          <a:latin typeface="標楷體" pitchFamily="65" charset="-120"/>
                          <a:ea typeface="標楷體" pitchFamily="65" charset="-120"/>
                        </a:rPr>
                        <a:t>2020</a:t>
                      </a:r>
                      <a:endParaRPr lang="zh-TW" altLang="en-US" sz="2400" b="1" dirty="0">
                        <a:solidFill>
                          <a:schemeClr val="tx1"/>
                        </a:solidFill>
                        <a:latin typeface="標楷體" pitchFamily="65" charset="-120"/>
                        <a:ea typeface="標楷體" pitchFamily="65" charset="-120"/>
                      </a:endParaRPr>
                    </a:p>
                  </a:txBody>
                  <a:tcPr/>
                </a:tc>
                <a:tc>
                  <a:txBody>
                    <a:bodyPr/>
                    <a:lstStyle/>
                    <a:p>
                      <a:pPr algn="ctr">
                        <a:spcAft>
                          <a:spcPts val="0"/>
                        </a:spcAft>
                      </a:pPr>
                      <a:r>
                        <a:rPr lang="zh-TW" sz="2400" b="1" kern="100">
                          <a:latin typeface="Times New Roman"/>
                          <a:ea typeface="標楷體"/>
                          <a:cs typeface="Times New Roman"/>
                        </a:rPr>
                        <a:t>綠</a:t>
                      </a:r>
                      <a:endParaRPr lang="zh-TW" sz="2400" kern="100">
                        <a:latin typeface="Times New Roman"/>
                        <a:ea typeface="新細明體"/>
                        <a:cs typeface="Times New Roman"/>
                      </a:endParaRPr>
                    </a:p>
                  </a:txBody>
                  <a:tcPr marL="68580" marR="68580" marT="0" marB="0"/>
                </a:tc>
                <a:tc>
                  <a:txBody>
                    <a:bodyPr/>
                    <a:lstStyle/>
                    <a:p>
                      <a:pPr algn="ctr">
                        <a:spcAft>
                          <a:spcPts val="0"/>
                        </a:spcAft>
                      </a:pPr>
                      <a:r>
                        <a:rPr lang="zh-TW" sz="2400" b="1" kern="100">
                          <a:latin typeface="Times New Roman"/>
                          <a:ea typeface="標楷體"/>
                          <a:cs typeface="Times New Roman"/>
                        </a:rPr>
                        <a:t>紅</a:t>
                      </a:r>
                      <a:endParaRPr lang="zh-TW" sz="2400" kern="100">
                        <a:latin typeface="Times New Roman"/>
                        <a:ea typeface="新細明體"/>
                        <a:cs typeface="Times New Roman"/>
                      </a:endParaRPr>
                    </a:p>
                  </a:txBody>
                  <a:tcPr marL="68580" marR="68580" marT="0" marB="0"/>
                </a:tc>
              </a:tr>
              <a:tr h="576064">
                <a:tc>
                  <a:txBody>
                    <a:bodyPr/>
                    <a:lstStyle/>
                    <a:p>
                      <a:pPr algn="ctr"/>
                      <a:r>
                        <a:rPr lang="en-US" altLang="zh-TW" sz="2400" b="1" dirty="0" smtClean="0">
                          <a:solidFill>
                            <a:schemeClr val="tx1"/>
                          </a:solidFill>
                          <a:latin typeface="標楷體" pitchFamily="65" charset="-120"/>
                          <a:ea typeface="標楷體" pitchFamily="65" charset="-120"/>
                        </a:rPr>
                        <a:t>2021</a:t>
                      </a:r>
                      <a:endParaRPr lang="zh-TW" altLang="en-US" sz="2400" b="1" dirty="0">
                        <a:solidFill>
                          <a:schemeClr val="tx1"/>
                        </a:solidFill>
                        <a:latin typeface="標楷體" pitchFamily="65" charset="-120"/>
                        <a:ea typeface="標楷體" pitchFamily="65" charset="-120"/>
                      </a:endParaRPr>
                    </a:p>
                  </a:txBody>
                  <a:tcPr/>
                </a:tc>
                <a:tc>
                  <a:txBody>
                    <a:bodyPr/>
                    <a:lstStyle/>
                    <a:p>
                      <a:pPr algn="ctr">
                        <a:spcAft>
                          <a:spcPts val="0"/>
                        </a:spcAft>
                      </a:pPr>
                      <a:r>
                        <a:rPr lang="zh-TW" sz="2400" b="1" kern="100">
                          <a:latin typeface="Times New Roman"/>
                          <a:ea typeface="標楷體"/>
                          <a:cs typeface="Times New Roman"/>
                        </a:rPr>
                        <a:t>黃</a:t>
                      </a:r>
                      <a:endParaRPr lang="zh-TW" sz="2400" kern="100">
                        <a:latin typeface="Times New Roman"/>
                        <a:ea typeface="新細明體"/>
                        <a:cs typeface="Times New Roman"/>
                      </a:endParaRPr>
                    </a:p>
                  </a:txBody>
                  <a:tcPr marL="68580" marR="68580" marT="0" marB="0"/>
                </a:tc>
                <a:tc>
                  <a:txBody>
                    <a:bodyPr/>
                    <a:lstStyle/>
                    <a:p>
                      <a:pPr algn="ctr">
                        <a:spcAft>
                          <a:spcPts val="0"/>
                        </a:spcAft>
                      </a:pPr>
                      <a:r>
                        <a:rPr lang="zh-TW" sz="2400" b="1" kern="100">
                          <a:latin typeface="Times New Roman"/>
                          <a:ea typeface="標楷體"/>
                          <a:cs typeface="Times New Roman"/>
                        </a:rPr>
                        <a:t>藍</a:t>
                      </a:r>
                      <a:endParaRPr lang="zh-TW" sz="2400" kern="100">
                        <a:latin typeface="Times New Roman"/>
                        <a:ea typeface="新細明體"/>
                        <a:cs typeface="Times New Roman"/>
                      </a:endParaRPr>
                    </a:p>
                  </a:txBody>
                  <a:tcPr marL="68580" marR="68580" marT="0" marB="0"/>
                </a:tc>
              </a:tr>
              <a:tr h="576064">
                <a:tc>
                  <a:txBody>
                    <a:bodyPr/>
                    <a:lstStyle/>
                    <a:p>
                      <a:pPr algn="ctr"/>
                      <a:r>
                        <a:rPr lang="en-US" altLang="zh-TW" sz="2400" b="1" dirty="0" smtClean="0">
                          <a:solidFill>
                            <a:schemeClr val="tx1"/>
                          </a:solidFill>
                          <a:latin typeface="標楷體" pitchFamily="65" charset="-120"/>
                          <a:ea typeface="標楷體" pitchFamily="65" charset="-120"/>
                        </a:rPr>
                        <a:t>2022</a:t>
                      </a:r>
                      <a:endParaRPr lang="zh-TW" altLang="en-US" sz="2400" b="1" dirty="0">
                        <a:solidFill>
                          <a:schemeClr val="tx1"/>
                        </a:solidFill>
                        <a:latin typeface="標楷體" pitchFamily="65" charset="-120"/>
                        <a:ea typeface="標楷體" pitchFamily="65" charset="-120"/>
                      </a:endParaRPr>
                    </a:p>
                  </a:txBody>
                  <a:tcPr/>
                </a:tc>
                <a:tc>
                  <a:txBody>
                    <a:bodyPr/>
                    <a:lstStyle/>
                    <a:p>
                      <a:pPr algn="ctr">
                        <a:spcAft>
                          <a:spcPts val="0"/>
                        </a:spcAft>
                      </a:pPr>
                      <a:r>
                        <a:rPr lang="zh-TW" sz="2400" b="1" kern="100">
                          <a:latin typeface="Times New Roman"/>
                          <a:ea typeface="標楷體"/>
                          <a:cs typeface="Times New Roman"/>
                        </a:rPr>
                        <a:t>紫</a:t>
                      </a:r>
                      <a:endParaRPr lang="zh-TW" sz="2400" kern="100">
                        <a:latin typeface="Times New Roman"/>
                        <a:ea typeface="新細明體"/>
                        <a:cs typeface="Times New Roman"/>
                      </a:endParaRPr>
                    </a:p>
                  </a:txBody>
                  <a:tcPr marL="68580" marR="68580" marT="0" marB="0"/>
                </a:tc>
                <a:tc>
                  <a:txBody>
                    <a:bodyPr/>
                    <a:lstStyle/>
                    <a:p>
                      <a:pPr algn="ctr">
                        <a:spcAft>
                          <a:spcPts val="0"/>
                        </a:spcAft>
                      </a:pPr>
                      <a:r>
                        <a:rPr lang="zh-TW" sz="2400" b="1" kern="100">
                          <a:latin typeface="Times New Roman"/>
                          <a:ea typeface="標楷體"/>
                          <a:cs typeface="Times New Roman"/>
                        </a:rPr>
                        <a:t>白</a:t>
                      </a:r>
                      <a:endParaRPr lang="zh-TW" sz="2400" kern="100">
                        <a:latin typeface="Times New Roman"/>
                        <a:ea typeface="新細明體"/>
                        <a:cs typeface="Times New Roman"/>
                      </a:endParaRPr>
                    </a:p>
                  </a:txBody>
                  <a:tcPr marL="68580" marR="68580" marT="0" marB="0"/>
                </a:tc>
              </a:tr>
              <a:tr h="576064">
                <a:tc>
                  <a:txBody>
                    <a:bodyPr/>
                    <a:lstStyle/>
                    <a:p>
                      <a:pPr algn="ctr"/>
                      <a:r>
                        <a:rPr lang="en-US" altLang="zh-TW" sz="2400" b="1" dirty="0" smtClean="0">
                          <a:solidFill>
                            <a:schemeClr val="tx1"/>
                          </a:solidFill>
                          <a:latin typeface="標楷體" pitchFamily="65" charset="-120"/>
                          <a:ea typeface="標楷體" pitchFamily="65" charset="-120"/>
                        </a:rPr>
                        <a:t>2023</a:t>
                      </a:r>
                      <a:endParaRPr lang="zh-TW" altLang="en-US" sz="2400" b="1" dirty="0">
                        <a:solidFill>
                          <a:schemeClr val="tx1"/>
                        </a:solidFill>
                        <a:latin typeface="標楷體" pitchFamily="65" charset="-120"/>
                        <a:ea typeface="標楷體" pitchFamily="65" charset="-120"/>
                      </a:endParaRPr>
                    </a:p>
                  </a:txBody>
                  <a:tcPr/>
                </a:tc>
                <a:tc>
                  <a:txBody>
                    <a:bodyPr/>
                    <a:lstStyle/>
                    <a:p>
                      <a:pPr algn="ctr">
                        <a:spcAft>
                          <a:spcPts val="0"/>
                        </a:spcAft>
                      </a:pPr>
                      <a:r>
                        <a:rPr lang="zh-TW" sz="2400" b="1" kern="100" dirty="0">
                          <a:latin typeface="Times New Roman"/>
                          <a:ea typeface="標楷體"/>
                          <a:cs typeface="Times New Roman"/>
                        </a:rPr>
                        <a:t>紅</a:t>
                      </a:r>
                      <a:endParaRPr lang="zh-TW" sz="2400" kern="100" dirty="0">
                        <a:latin typeface="Times New Roman"/>
                        <a:ea typeface="新細明體"/>
                        <a:cs typeface="Times New Roman"/>
                      </a:endParaRPr>
                    </a:p>
                  </a:txBody>
                  <a:tcPr marL="68580" marR="68580" marT="0" marB="0"/>
                </a:tc>
                <a:tc>
                  <a:txBody>
                    <a:bodyPr/>
                    <a:lstStyle/>
                    <a:p>
                      <a:pPr algn="ctr">
                        <a:spcAft>
                          <a:spcPts val="0"/>
                        </a:spcAft>
                      </a:pPr>
                      <a:r>
                        <a:rPr lang="zh-TW" sz="2400" b="1" kern="100" dirty="0">
                          <a:latin typeface="Times New Roman"/>
                          <a:ea typeface="標楷體"/>
                          <a:cs typeface="Times New Roman"/>
                        </a:rPr>
                        <a:t>綠</a:t>
                      </a:r>
                      <a:endParaRPr lang="zh-TW" sz="2400" kern="100" dirty="0">
                        <a:latin typeface="Times New Roman"/>
                        <a:ea typeface="新細明體"/>
                        <a:cs typeface="Times New Roman"/>
                      </a:endParaRPr>
                    </a:p>
                  </a:txBody>
                  <a:tcPr marL="68580" marR="68580" marT="0" marB="0"/>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chemeClr val="tx1"/>
                </a:solidFill>
                <a:latin typeface="標楷體" pitchFamily="65" charset="-120"/>
                <a:ea typeface="標楷體" pitchFamily="65" charset="-120"/>
              </a:rPr>
              <a:t>鋼瓶檢驗實務</a:t>
            </a:r>
            <a:endParaRPr lang="zh-TW" altLang="en-US" b="1" dirty="0">
              <a:solidFill>
                <a:schemeClr val="tx1"/>
              </a:solidFill>
            </a:endParaRPr>
          </a:p>
        </p:txBody>
      </p:sp>
      <p:sp>
        <p:nvSpPr>
          <p:cNvPr id="3" name="內容版面配置區 2"/>
          <p:cNvSpPr>
            <a:spLocks noGrp="1"/>
          </p:cNvSpPr>
          <p:nvPr>
            <p:ph sz="quarter" idx="1"/>
          </p:nvPr>
        </p:nvSpPr>
        <p:spPr/>
        <p:txBody>
          <a:bodyPr/>
          <a:lstStyle/>
          <a:p>
            <a:pPr>
              <a:buNone/>
            </a:pPr>
            <a:r>
              <a:rPr lang="zh-TW" altLang="en-US" sz="3200" b="1" dirty="0" smtClean="0">
                <a:latin typeface="標楷體" pitchFamily="65" charset="-120"/>
                <a:ea typeface="標楷體" pitchFamily="65" charset="-120"/>
              </a:rPr>
              <a:t>  鋼瓶之測試壓力</a:t>
            </a:r>
            <a:endParaRPr lang="en-US" altLang="zh-TW" sz="3200" b="1" dirty="0" smtClean="0">
              <a:latin typeface="標楷體" pitchFamily="65" charset="-120"/>
              <a:ea typeface="標楷體" pitchFamily="65" charset="-120"/>
            </a:endParaRPr>
          </a:p>
          <a:p>
            <a:pPr>
              <a:buNone/>
            </a:pPr>
            <a:endParaRPr lang="zh-TW" altLang="en-US" sz="3200" b="1" dirty="0" smtClean="0">
              <a:latin typeface="標楷體" pitchFamily="65" charset="-120"/>
              <a:ea typeface="標楷體" pitchFamily="65" charset="-120"/>
            </a:endParaRPr>
          </a:p>
          <a:p>
            <a:pPr>
              <a:buFont typeface="Wingdings" pitchFamily="2" charset="2"/>
              <a:buChar char="Ø"/>
            </a:pPr>
            <a:r>
              <a:rPr lang="zh-TW" altLang="en-US" dirty="0" smtClean="0">
                <a:latin typeface="標楷體" pitchFamily="65" charset="-120"/>
                <a:ea typeface="標楷體" pitchFamily="65" charset="-120"/>
              </a:rPr>
              <a:t> </a:t>
            </a:r>
            <a:r>
              <a:rPr lang="en-US" altLang="zh-TW" b="1" dirty="0" smtClean="0">
                <a:latin typeface="標楷體" pitchFamily="65" charset="-120"/>
                <a:ea typeface="標楷體" pitchFamily="65" charset="-120"/>
              </a:rPr>
              <a:t>CNS </a:t>
            </a:r>
            <a:r>
              <a:rPr lang="zh-TW" altLang="en-US" b="1" dirty="0" smtClean="0">
                <a:latin typeface="標楷體" pitchFamily="65" charset="-120"/>
                <a:ea typeface="標楷體" pitchFamily="65" charset="-120"/>
              </a:rPr>
              <a:t>一般為充填壓力之</a:t>
            </a:r>
            <a:r>
              <a:rPr lang="en-US" altLang="zh-TW" b="1" dirty="0" smtClean="0">
                <a:latin typeface="標楷體" pitchFamily="65" charset="-120"/>
                <a:ea typeface="標楷體" pitchFamily="65" charset="-120"/>
              </a:rPr>
              <a:t>5/3</a:t>
            </a:r>
            <a:r>
              <a:rPr lang="zh-TW" altLang="en-US" b="1" dirty="0" smtClean="0">
                <a:latin typeface="標楷體" pitchFamily="65" charset="-120"/>
                <a:ea typeface="標楷體" pitchFamily="65" charset="-120"/>
              </a:rPr>
              <a:t>倍</a:t>
            </a:r>
          </a:p>
          <a:p>
            <a:pPr>
              <a:buFont typeface="Wingdings" pitchFamily="2" charset="2"/>
              <a:buChar char="Ø"/>
            </a:pPr>
            <a:r>
              <a:rPr lang="zh-TW" altLang="en-US" b="1" dirty="0" smtClean="0">
                <a:latin typeface="標楷體" pitchFamily="65" charset="-120"/>
                <a:ea typeface="標楷體" pitchFamily="65" charset="-120"/>
              </a:rPr>
              <a:t> </a:t>
            </a:r>
            <a:r>
              <a:rPr lang="en-US" altLang="zh-TW" b="1" dirty="0" smtClean="0">
                <a:latin typeface="標楷體" pitchFamily="65" charset="-120"/>
                <a:ea typeface="標楷體" pitchFamily="65" charset="-120"/>
              </a:rPr>
              <a:t>JIS </a:t>
            </a:r>
            <a:r>
              <a:rPr lang="zh-TW" altLang="en-US" b="1" dirty="0" smtClean="0">
                <a:latin typeface="標楷體" pitchFamily="65" charset="-120"/>
                <a:ea typeface="標楷體" pitchFamily="65" charset="-120"/>
              </a:rPr>
              <a:t>一般為充填壓力之</a:t>
            </a:r>
            <a:r>
              <a:rPr lang="en-US" altLang="zh-TW" b="1" dirty="0" smtClean="0">
                <a:latin typeface="標楷體" pitchFamily="65" charset="-120"/>
                <a:ea typeface="標楷體" pitchFamily="65" charset="-120"/>
              </a:rPr>
              <a:t>5/3</a:t>
            </a:r>
            <a:r>
              <a:rPr lang="zh-TW" altLang="en-US" b="1" dirty="0" smtClean="0">
                <a:latin typeface="標楷體" pitchFamily="65" charset="-120"/>
                <a:ea typeface="標楷體" pitchFamily="65" charset="-120"/>
              </a:rPr>
              <a:t>倍</a:t>
            </a:r>
          </a:p>
          <a:p>
            <a:pPr>
              <a:buFont typeface="Wingdings" pitchFamily="2" charset="2"/>
              <a:buChar char="Ø"/>
            </a:pPr>
            <a:r>
              <a:rPr lang="en-US" altLang="zh-TW" b="1" dirty="0" smtClean="0">
                <a:latin typeface="標楷體" pitchFamily="65" charset="-120"/>
                <a:ea typeface="標楷體" pitchFamily="65" charset="-120"/>
              </a:rPr>
              <a:t> DOT(</a:t>
            </a:r>
            <a:r>
              <a:rPr lang="zh-TW" altLang="en-US" b="1" dirty="0" smtClean="0">
                <a:latin typeface="標楷體" pitchFamily="65" charset="-120"/>
                <a:ea typeface="標楷體" pitchFamily="65" charset="-120"/>
              </a:rPr>
              <a:t>見後</a:t>
            </a:r>
            <a:r>
              <a:rPr lang="zh-TW" altLang="en-US" b="1" dirty="0" smtClean="0">
                <a:latin typeface="標楷體" pitchFamily="65" charset="-120"/>
                <a:ea typeface="標楷體" pitchFamily="65" charset="-120"/>
              </a:rPr>
              <a:t>表</a:t>
            </a:r>
            <a:r>
              <a:rPr lang="en-US" altLang="zh-TW" b="1" dirty="0" smtClean="0">
                <a:latin typeface="標楷體" pitchFamily="65" charset="-120"/>
                <a:ea typeface="標楷體" pitchFamily="65" charset="-120"/>
              </a:rPr>
              <a:t>,</a:t>
            </a:r>
            <a:r>
              <a:rPr lang="zh-TW" altLang="en-US" sz="2000" b="1" dirty="0" smtClean="0">
                <a:latin typeface="標楷體" pitchFamily="65" charset="-120"/>
                <a:ea typeface="標楷體" pitchFamily="65" charset="-120"/>
              </a:rPr>
              <a:t>依 </a:t>
            </a:r>
            <a:r>
              <a:rPr lang="en-US" altLang="zh-TW" sz="2000" b="1" u="sng" dirty="0" smtClean="0">
                <a:latin typeface="標楷體" pitchFamily="65" charset="-120"/>
                <a:ea typeface="標楷體" pitchFamily="65" charset="-120"/>
              </a:rPr>
              <a:t>49 CFR 180.209</a:t>
            </a:r>
            <a:r>
              <a:rPr lang="en-US" altLang="zh-TW" sz="2000" b="1" dirty="0" smtClean="0">
                <a:latin typeface="標楷體" pitchFamily="65" charset="-120"/>
                <a:ea typeface="標楷體" pitchFamily="65" charset="-120"/>
              </a:rPr>
              <a:t> </a:t>
            </a:r>
            <a:r>
              <a:rPr lang="zh-TW" altLang="en-US" sz="2000" b="1" dirty="0" smtClean="0">
                <a:latin typeface="標楷體" pitchFamily="65" charset="-120"/>
                <a:ea typeface="標楷體" pitchFamily="65" charset="-120"/>
              </a:rPr>
              <a:t>等規範</a:t>
            </a:r>
            <a:r>
              <a:rPr lang="en-US" altLang="zh-TW" b="1" dirty="0" smtClean="0">
                <a:latin typeface="標楷體" pitchFamily="65" charset="-120"/>
                <a:ea typeface="標楷體" pitchFamily="65" charset="-120"/>
              </a:rPr>
              <a:t>)</a:t>
            </a:r>
            <a:endParaRPr lang="en-US" altLang="zh-TW" b="1" dirty="0" smtClean="0">
              <a:latin typeface="標楷體" pitchFamily="65" charset="-120"/>
              <a:ea typeface="標楷體" pitchFamily="65" charset="-120"/>
            </a:endParaRPr>
          </a:p>
          <a:p>
            <a:endParaRPr lang="zh-TW"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鋼瓶檢驗實務</a:t>
            </a:r>
            <a:endParaRPr lang="zh-TW" altLang="en-US" dirty="0"/>
          </a:p>
        </p:txBody>
      </p:sp>
      <p:graphicFrame>
        <p:nvGraphicFramePr>
          <p:cNvPr id="4" name="內容版面配置區 3"/>
          <p:cNvGraphicFramePr>
            <a:graphicFrameLocks noGrp="1"/>
          </p:cNvGraphicFramePr>
          <p:nvPr>
            <p:ph sz="quarter" idx="1"/>
          </p:nvPr>
        </p:nvGraphicFramePr>
        <p:xfrm>
          <a:off x="467544" y="1988840"/>
          <a:ext cx="8153400" cy="2804160"/>
        </p:xfrm>
        <a:graphic>
          <a:graphicData uri="http://schemas.openxmlformats.org/drawingml/2006/table">
            <a:tbl>
              <a:tblPr firstRow="1" bandRow="1">
                <a:tableStyleId>{073A0DAA-6AF3-43AB-8588-CEC1D06C72B9}</a:tableStyleId>
              </a:tblPr>
              <a:tblGrid>
                <a:gridCol w="432048"/>
                <a:gridCol w="2160240"/>
                <a:gridCol w="2736304"/>
                <a:gridCol w="2160240"/>
                <a:gridCol w="664568"/>
              </a:tblGrid>
              <a:tr h="298832">
                <a:tc>
                  <a:txBody>
                    <a:bodyPr/>
                    <a:lstStyle/>
                    <a:p>
                      <a:endParaRPr lang="zh-TW" altLang="en-US" dirty="0"/>
                    </a:p>
                  </a:txBody>
                  <a:tcPr/>
                </a:tc>
                <a:tc>
                  <a:txBody>
                    <a:bodyPr/>
                    <a:lstStyle/>
                    <a:p>
                      <a:pPr algn="ctr"/>
                      <a:r>
                        <a:rPr kumimoji="0" lang="zh-TW" altLang="en-US" sz="2800" kern="1200" baseline="0" dirty="0" smtClean="0">
                          <a:latin typeface="標楷體" pitchFamily="65" charset="-120"/>
                          <a:ea typeface="標楷體" pitchFamily="65" charset="-120"/>
                        </a:rPr>
                        <a:t>鋼瓶規格</a:t>
                      </a:r>
                      <a:endParaRPr lang="zh-TW" altLang="en-US" sz="2800" b="1" dirty="0">
                        <a:solidFill>
                          <a:schemeClr val="tx1"/>
                        </a:solidFill>
                        <a:latin typeface="標楷體" pitchFamily="65" charset="-120"/>
                        <a:ea typeface="標楷體" pitchFamily="65" charset="-120"/>
                      </a:endParaRPr>
                    </a:p>
                  </a:txBody>
                  <a:tcPr/>
                </a:tc>
                <a:tc>
                  <a:txBody>
                    <a:bodyPr/>
                    <a:lstStyle/>
                    <a:p>
                      <a:pPr algn="ctr"/>
                      <a:r>
                        <a:rPr kumimoji="0" lang="zh-TW" altLang="en-US" sz="2800" kern="1200" baseline="0" dirty="0" smtClean="0">
                          <a:latin typeface="標楷體" pitchFamily="65" charset="-120"/>
                          <a:ea typeface="標楷體" pitchFamily="65" charset="-120"/>
                        </a:rPr>
                        <a:t>測試壓力</a:t>
                      </a:r>
                      <a:endParaRPr lang="zh-TW" altLang="en-US" sz="2800" b="1" dirty="0">
                        <a:solidFill>
                          <a:schemeClr val="tx1"/>
                        </a:solidFill>
                        <a:latin typeface="標楷體" pitchFamily="65" charset="-120"/>
                        <a:ea typeface="標楷體" pitchFamily="65" charset="-120"/>
                      </a:endParaRPr>
                    </a:p>
                  </a:txBody>
                  <a:tcPr/>
                </a:tc>
                <a:tc>
                  <a:txBody>
                    <a:bodyPr/>
                    <a:lstStyle/>
                    <a:p>
                      <a:pPr algn="ctr"/>
                      <a:r>
                        <a:rPr kumimoji="0" lang="zh-TW" altLang="en-US" sz="2800" kern="1200" baseline="0" dirty="0" smtClean="0">
                          <a:latin typeface="標楷體" pitchFamily="65" charset="-120"/>
                          <a:ea typeface="標楷體" pitchFamily="65" charset="-120"/>
                        </a:rPr>
                        <a:t>特殊限制</a:t>
                      </a:r>
                      <a:endParaRPr lang="zh-TW" altLang="en-US" sz="2800" b="1" dirty="0">
                        <a:solidFill>
                          <a:schemeClr val="tx1"/>
                        </a:solidFill>
                        <a:latin typeface="標楷體" pitchFamily="65" charset="-120"/>
                        <a:ea typeface="標楷體" pitchFamily="65" charset="-120"/>
                      </a:endParaRPr>
                    </a:p>
                  </a:txBody>
                  <a:tcPr/>
                </a:tc>
                <a:tc>
                  <a:txBody>
                    <a:bodyPr/>
                    <a:lstStyle/>
                    <a:p>
                      <a:pPr algn="ctr"/>
                      <a:r>
                        <a:rPr kumimoji="0" lang="zh-TW" altLang="en-US" sz="1800" kern="1200" baseline="0" dirty="0" smtClean="0"/>
                        <a:t>備註</a:t>
                      </a:r>
                      <a:endParaRPr lang="zh-TW" altLang="en-US" sz="1800" b="1" dirty="0">
                        <a:solidFill>
                          <a:schemeClr val="tx1"/>
                        </a:solidFill>
                        <a:latin typeface="標楷體" pitchFamily="65" charset="-120"/>
                        <a:ea typeface="標楷體" pitchFamily="65" charset="-120"/>
                      </a:endParaRPr>
                    </a:p>
                  </a:txBody>
                  <a:tcPr/>
                </a:tc>
              </a:tr>
              <a:tr h="370840">
                <a:tc>
                  <a:txBody>
                    <a:bodyPr/>
                    <a:lstStyle/>
                    <a:p>
                      <a:pPr algn="ctr"/>
                      <a:r>
                        <a:rPr lang="en-US" altLang="zh-TW" b="1" dirty="0" smtClean="0"/>
                        <a:t>1</a:t>
                      </a:r>
                      <a:endParaRPr lang="zh-TW" altLang="en-US" b="1" dirty="0">
                        <a:solidFill>
                          <a:schemeClr val="tx1"/>
                        </a:solidFill>
                      </a:endParaRPr>
                    </a:p>
                  </a:txBody>
                  <a:tcPr/>
                </a:tc>
                <a:tc>
                  <a:txBody>
                    <a:bodyPr/>
                    <a:lstStyle/>
                    <a:p>
                      <a:pPr algn="ctr"/>
                      <a:r>
                        <a:rPr kumimoji="0" lang="en-US" altLang="zh-TW" sz="2400" b="1" kern="1200" baseline="0" dirty="0" smtClean="0">
                          <a:latin typeface="標楷體" pitchFamily="65" charset="-120"/>
                          <a:ea typeface="標楷體" pitchFamily="65" charset="-120"/>
                        </a:rPr>
                        <a:t>DOT-3</a:t>
                      </a:r>
                      <a:endParaRPr lang="zh-TW" altLang="en-US" sz="2400" b="1" dirty="0">
                        <a:latin typeface="標楷體" pitchFamily="65" charset="-120"/>
                        <a:ea typeface="標楷體" pitchFamily="65" charset="-120"/>
                      </a:endParaRPr>
                    </a:p>
                  </a:txBody>
                  <a:tcPr/>
                </a:tc>
                <a:tc>
                  <a:txBody>
                    <a:bodyPr/>
                    <a:lstStyle/>
                    <a:p>
                      <a:pPr algn="ctr"/>
                      <a:r>
                        <a:rPr kumimoji="0" lang="en-US" altLang="zh-TW" sz="2400" b="1" kern="1200" baseline="0" dirty="0" smtClean="0">
                          <a:latin typeface="標楷體" pitchFamily="65" charset="-120"/>
                          <a:ea typeface="標楷體" pitchFamily="65" charset="-120"/>
                        </a:rPr>
                        <a:t>3000 P.S.I.</a:t>
                      </a:r>
                      <a:endParaRPr lang="zh-TW" altLang="en-US" sz="2400" b="1" dirty="0">
                        <a:latin typeface="標楷體" pitchFamily="65" charset="-120"/>
                        <a:ea typeface="標楷體" pitchFamily="65" charset="-120"/>
                      </a:endParaRPr>
                    </a:p>
                  </a:txBody>
                  <a:tcPr/>
                </a:tc>
                <a:tc>
                  <a:txBody>
                    <a:bodyPr/>
                    <a:lstStyle/>
                    <a:p>
                      <a:pPr algn="ctr"/>
                      <a:r>
                        <a:rPr kumimoji="0" lang="zh-TW" altLang="en-US" sz="2400" b="1" kern="1200" baseline="0" dirty="0" smtClean="0">
                          <a:latin typeface="標楷體" pitchFamily="65" charset="-120"/>
                          <a:ea typeface="標楷體" pitchFamily="65" charset="-120"/>
                        </a:rPr>
                        <a:t>無</a:t>
                      </a:r>
                      <a:endParaRPr lang="zh-TW" altLang="en-US" sz="2400" b="1" dirty="0">
                        <a:latin typeface="標楷體" pitchFamily="65" charset="-120"/>
                        <a:ea typeface="標楷體" pitchFamily="65" charset="-120"/>
                      </a:endParaRPr>
                    </a:p>
                  </a:txBody>
                  <a:tcPr/>
                </a:tc>
                <a:tc>
                  <a:txBody>
                    <a:bodyPr/>
                    <a:lstStyle/>
                    <a:p>
                      <a:pPr algn="ctr"/>
                      <a:endParaRPr lang="zh-TW" altLang="en-US" sz="2400" b="1">
                        <a:latin typeface="標楷體" pitchFamily="65" charset="-120"/>
                        <a:ea typeface="標楷體" pitchFamily="65" charset="-120"/>
                      </a:endParaRPr>
                    </a:p>
                  </a:txBody>
                  <a:tcPr/>
                </a:tc>
              </a:tr>
              <a:tr h="370840">
                <a:tc>
                  <a:txBody>
                    <a:bodyPr/>
                    <a:lstStyle/>
                    <a:p>
                      <a:pPr algn="ctr"/>
                      <a:r>
                        <a:rPr lang="en-US" altLang="zh-TW" b="1" dirty="0" smtClean="0"/>
                        <a:t>2</a:t>
                      </a:r>
                      <a:endParaRPr lang="zh-TW" altLang="en-US" b="1" dirty="0">
                        <a:solidFill>
                          <a:schemeClr val="tx1"/>
                        </a:solidFill>
                      </a:endParaRPr>
                    </a:p>
                  </a:txBody>
                  <a:tcPr/>
                </a:tc>
                <a:tc>
                  <a:txBody>
                    <a:bodyPr/>
                    <a:lstStyle/>
                    <a:p>
                      <a:pPr algn="ctr"/>
                      <a:r>
                        <a:rPr kumimoji="0" lang="en-US" altLang="zh-TW" sz="2400" b="1" kern="1200" baseline="0" dirty="0" smtClean="0">
                          <a:latin typeface="標楷體" pitchFamily="65" charset="-120"/>
                          <a:ea typeface="標楷體" pitchFamily="65" charset="-120"/>
                        </a:rPr>
                        <a:t>DOT3A,3AA</a:t>
                      </a:r>
                      <a:endParaRPr lang="zh-TW" altLang="en-US" sz="2400" b="1" dirty="0">
                        <a:latin typeface="標楷體" pitchFamily="65" charset="-120"/>
                        <a:ea typeface="標楷體" pitchFamily="65" charset="-120"/>
                      </a:endParaRPr>
                    </a:p>
                  </a:txBody>
                  <a:tcPr/>
                </a:tc>
                <a:tc>
                  <a:txBody>
                    <a:bodyPr/>
                    <a:lstStyle/>
                    <a:p>
                      <a:pPr algn="ctr"/>
                      <a:r>
                        <a:rPr kumimoji="0" lang="en-US" altLang="zh-TW" sz="2400" b="1" kern="1200" baseline="0" dirty="0" smtClean="0">
                          <a:latin typeface="標楷體" pitchFamily="65" charset="-120"/>
                          <a:ea typeface="標楷體" pitchFamily="65" charset="-120"/>
                        </a:rPr>
                        <a:t>5 /3 </a:t>
                      </a:r>
                      <a:r>
                        <a:rPr kumimoji="0" lang="zh-TW" altLang="en-US" sz="2400" b="1" kern="1200" baseline="0" dirty="0" smtClean="0">
                          <a:latin typeface="標楷體" pitchFamily="65" charset="-120"/>
                          <a:ea typeface="標楷體" pitchFamily="65" charset="-120"/>
                        </a:rPr>
                        <a:t>倍工作壓力</a:t>
                      </a:r>
                      <a:endParaRPr lang="zh-TW" altLang="en-US" sz="2400" b="1" dirty="0">
                        <a:latin typeface="標楷體" pitchFamily="65" charset="-120"/>
                        <a:ea typeface="標楷體" pitchFamily="65" charset="-120"/>
                      </a:endParaRPr>
                    </a:p>
                  </a:txBody>
                  <a:tcPr/>
                </a:tc>
                <a:tc>
                  <a:txBody>
                    <a:bodyPr/>
                    <a:lstStyle/>
                    <a:p>
                      <a:pPr algn="ctr"/>
                      <a:r>
                        <a:rPr kumimoji="0" lang="zh-TW" altLang="en-US" sz="2000" b="1" kern="1200" baseline="0" dirty="0" smtClean="0">
                          <a:latin typeface="標楷體" pitchFamily="65" charset="-120"/>
                          <a:ea typeface="標楷體" pitchFamily="65" charset="-120"/>
                        </a:rPr>
                        <a:t>腐蝕性鋼瓶除外</a:t>
                      </a:r>
                      <a:endParaRPr lang="zh-TW" altLang="en-US" sz="2000" b="1" dirty="0">
                        <a:latin typeface="標楷體" pitchFamily="65" charset="-120"/>
                        <a:ea typeface="標楷體" pitchFamily="65" charset="-120"/>
                      </a:endParaRPr>
                    </a:p>
                  </a:txBody>
                  <a:tcPr/>
                </a:tc>
                <a:tc>
                  <a:txBody>
                    <a:bodyPr/>
                    <a:lstStyle/>
                    <a:p>
                      <a:pPr algn="ctr"/>
                      <a:endParaRPr lang="zh-TW" altLang="en-US" sz="2400" b="1">
                        <a:latin typeface="標楷體" pitchFamily="65" charset="-120"/>
                        <a:ea typeface="標楷體" pitchFamily="65" charset="-120"/>
                      </a:endParaRPr>
                    </a:p>
                  </a:txBody>
                  <a:tcPr/>
                </a:tc>
              </a:tr>
              <a:tr h="370840">
                <a:tc>
                  <a:txBody>
                    <a:bodyPr/>
                    <a:lstStyle/>
                    <a:p>
                      <a:pPr algn="ctr"/>
                      <a:r>
                        <a:rPr lang="en-US" altLang="zh-TW" b="1" dirty="0" smtClean="0"/>
                        <a:t>3</a:t>
                      </a:r>
                      <a:endParaRPr lang="zh-TW" altLang="en-US" b="1" dirty="0">
                        <a:solidFill>
                          <a:schemeClr val="tx1"/>
                        </a:solidFill>
                      </a:endParaRPr>
                    </a:p>
                  </a:txBody>
                  <a:tcPr/>
                </a:tc>
                <a:tc>
                  <a:txBody>
                    <a:bodyPr/>
                    <a:lstStyle/>
                    <a:p>
                      <a:pPr algn="ctr"/>
                      <a:r>
                        <a:rPr kumimoji="0" lang="en-US" altLang="zh-TW" sz="2400" b="1" kern="1200" baseline="0" dirty="0" smtClean="0">
                          <a:latin typeface="標楷體" pitchFamily="65" charset="-120"/>
                          <a:ea typeface="標楷體" pitchFamily="65" charset="-120"/>
                        </a:rPr>
                        <a:t>DOT-3AL</a:t>
                      </a:r>
                      <a:endParaRPr lang="zh-TW" altLang="en-US" sz="2400" b="1" dirty="0">
                        <a:latin typeface="標楷體" pitchFamily="65" charset="-120"/>
                        <a:ea typeface="標楷體" pitchFamily="65" charset="-120"/>
                      </a:endParaRPr>
                    </a:p>
                  </a:txBody>
                  <a:tcPr/>
                </a:tc>
                <a:tc>
                  <a:txBody>
                    <a:bodyPr/>
                    <a:lstStyle/>
                    <a:p>
                      <a:pPr algn="ctr"/>
                      <a:r>
                        <a:rPr kumimoji="0" lang="en-US" altLang="zh-TW" sz="2400" b="1" kern="1200" baseline="0" dirty="0" smtClean="0">
                          <a:latin typeface="標楷體" pitchFamily="65" charset="-120"/>
                          <a:ea typeface="標楷體" pitchFamily="65" charset="-120"/>
                        </a:rPr>
                        <a:t>5 /3 </a:t>
                      </a:r>
                      <a:r>
                        <a:rPr kumimoji="0" lang="zh-TW" altLang="en-US" sz="2400" b="1" kern="1200" baseline="0" dirty="0" smtClean="0">
                          <a:latin typeface="標楷體" pitchFamily="65" charset="-120"/>
                          <a:ea typeface="標楷體" pitchFamily="65" charset="-120"/>
                        </a:rPr>
                        <a:t>倍工作壓力</a:t>
                      </a:r>
                      <a:endParaRPr lang="zh-TW" altLang="en-US" sz="2400" b="1" dirty="0">
                        <a:latin typeface="標楷體" pitchFamily="65" charset="-120"/>
                        <a:ea typeface="標楷體" pitchFamily="65" charset="-120"/>
                      </a:endParaRPr>
                    </a:p>
                  </a:txBody>
                  <a:tcPr/>
                </a:tc>
                <a:tc>
                  <a:txBody>
                    <a:bodyPr/>
                    <a:lstStyle/>
                    <a:p>
                      <a:pPr algn="ctr"/>
                      <a:r>
                        <a:rPr kumimoji="0" lang="zh-TW" altLang="en-US" sz="2400" b="1" kern="1200" baseline="0" dirty="0" smtClean="0">
                          <a:latin typeface="標楷體" pitchFamily="65" charset="-120"/>
                          <a:ea typeface="標楷體" pitchFamily="65" charset="-120"/>
                        </a:rPr>
                        <a:t>無</a:t>
                      </a:r>
                      <a:endParaRPr lang="zh-TW" altLang="en-US" sz="2400" b="1" dirty="0">
                        <a:latin typeface="標楷體" pitchFamily="65" charset="-120"/>
                        <a:ea typeface="標楷體" pitchFamily="65" charset="-120"/>
                      </a:endParaRPr>
                    </a:p>
                  </a:txBody>
                  <a:tcPr/>
                </a:tc>
                <a:tc>
                  <a:txBody>
                    <a:bodyPr/>
                    <a:lstStyle/>
                    <a:p>
                      <a:pPr algn="ctr"/>
                      <a:endParaRPr lang="zh-TW" altLang="en-US" sz="2400" b="1" dirty="0">
                        <a:latin typeface="標楷體" pitchFamily="65" charset="-120"/>
                        <a:ea typeface="標楷體" pitchFamily="65" charset="-120"/>
                      </a:endParaRPr>
                    </a:p>
                  </a:txBody>
                  <a:tcPr/>
                </a:tc>
              </a:tr>
              <a:tr h="370840">
                <a:tc>
                  <a:txBody>
                    <a:bodyPr/>
                    <a:lstStyle/>
                    <a:p>
                      <a:pPr algn="ctr"/>
                      <a:r>
                        <a:rPr lang="en-US" altLang="zh-TW" b="1" dirty="0" smtClean="0"/>
                        <a:t>4</a:t>
                      </a:r>
                      <a:endParaRPr lang="zh-TW" altLang="en-US" b="1" dirty="0">
                        <a:solidFill>
                          <a:schemeClr val="tx1"/>
                        </a:solidFill>
                      </a:endParaRPr>
                    </a:p>
                  </a:txBody>
                  <a:tcPr/>
                </a:tc>
                <a:tc>
                  <a:txBody>
                    <a:bodyPr/>
                    <a:lstStyle/>
                    <a:p>
                      <a:pPr algn="ctr"/>
                      <a:r>
                        <a:rPr kumimoji="0" lang="en-US" altLang="zh-TW" sz="2400" b="1" kern="1200" baseline="0" dirty="0" smtClean="0">
                          <a:latin typeface="標楷體" pitchFamily="65" charset="-120"/>
                          <a:ea typeface="標楷體" pitchFamily="65" charset="-120"/>
                        </a:rPr>
                        <a:t>DOT-3AX,3AAX</a:t>
                      </a:r>
                      <a:endParaRPr lang="zh-TW" altLang="en-US" sz="2400" b="1" dirty="0">
                        <a:latin typeface="標楷體" pitchFamily="65" charset="-120"/>
                        <a:ea typeface="標楷體" pitchFamily="65" charset="-120"/>
                      </a:endParaRPr>
                    </a:p>
                  </a:txBody>
                  <a:tcPr/>
                </a:tc>
                <a:tc>
                  <a:txBody>
                    <a:bodyPr/>
                    <a:lstStyle/>
                    <a:p>
                      <a:pPr algn="ctr"/>
                      <a:r>
                        <a:rPr kumimoji="0" lang="en-US" altLang="zh-TW" sz="2400" b="1" kern="1200" baseline="0" dirty="0" smtClean="0">
                          <a:latin typeface="標楷體" pitchFamily="65" charset="-120"/>
                          <a:ea typeface="標楷體" pitchFamily="65" charset="-120"/>
                        </a:rPr>
                        <a:t>5 /3 </a:t>
                      </a:r>
                      <a:r>
                        <a:rPr kumimoji="0" lang="zh-TW" altLang="en-US" sz="2400" b="1" kern="1200" baseline="0" dirty="0" smtClean="0">
                          <a:latin typeface="標楷體" pitchFamily="65" charset="-120"/>
                          <a:ea typeface="標楷體" pitchFamily="65" charset="-120"/>
                        </a:rPr>
                        <a:t>倍工作壓力</a:t>
                      </a:r>
                      <a:endParaRPr lang="zh-TW" altLang="en-US" sz="2400" b="1" dirty="0">
                        <a:latin typeface="標楷體" pitchFamily="65" charset="-120"/>
                        <a:ea typeface="標楷體" pitchFamily="65" charset="-120"/>
                      </a:endParaRPr>
                    </a:p>
                  </a:txBody>
                  <a:tcPr/>
                </a:tc>
                <a:tc>
                  <a:txBody>
                    <a:bodyPr/>
                    <a:lstStyle/>
                    <a:p>
                      <a:pPr algn="ctr"/>
                      <a:r>
                        <a:rPr kumimoji="0" lang="zh-TW" altLang="en-US" sz="2400" b="1" kern="1200" baseline="0" dirty="0" smtClean="0">
                          <a:latin typeface="標楷體" pitchFamily="65" charset="-120"/>
                          <a:ea typeface="標楷體" pitchFamily="65" charset="-120"/>
                        </a:rPr>
                        <a:t>無</a:t>
                      </a:r>
                      <a:endParaRPr lang="zh-TW" altLang="en-US" sz="2400" b="1" dirty="0">
                        <a:latin typeface="標楷體" pitchFamily="65" charset="-120"/>
                        <a:ea typeface="標楷體" pitchFamily="65" charset="-120"/>
                      </a:endParaRPr>
                    </a:p>
                  </a:txBody>
                  <a:tcPr/>
                </a:tc>
                <a:tc>
                  <a:txBody>
                    <a:bodyPr/>
                    <a:lstStyle/>
                    <a:p>
                      <a:pPr algn="ctr"/>
                      <a:endParaRPr lang="zh-TW" altLang="en-US" sz="2400" b="1" dirty="0">
                        <a:latin typeface="標楷體" pitchFamily="65" charset="-120"/>
                        <a:ea typeface="標楷體" pitchFamily="65" charset="-120"/>
                      </a:endParaRPr>
                    </a:p>
                  </a:txBody>
                  <a:tcPr/>
                </a:tc>
              </a:tr>
              <a:tr h="370840">
                <a:tc>
                  <a:txBody>
                    <a:bodyPr/>
                    <a:lstStyle/>
                    <a:p>
                      <a:pPr algn="ctr"/>
                      <a:r>
                        <a:rPr lang="en-US" altLang="zh-TW" b="1" dirty="0" smtClean="0"/>
                        <a:t>5</a:t>
                      </a:r>
                      <a:endParaRPr lang="zh-TW" altLang="en-US" b="1" dirty="0">
                        <a:solidFill>
                          <a:schemeClr val="tx1"/>
                        </a:solidFill>
                      </a:endParaRPr>
                    </a:p>
                  </a:txBody>
                  <a:tcPr/>
                </a:tc>
                <a:tc>
                  <a:txBody>
                    <a:bodyPr/>
                    <a:lstStyle/>
                    <a:p>
                      <a:pPr algn="ctr"/>
                      <a:r>
                        <a:rPr kumimoji="0" lang="en-US" altLang="zh-TW" sz="2400" b="1" kern="1200" baseline="0" dirty="0" smtClean="0">
                          <a:latin typeface="標楷體" pitchFamily="65" charset="-120"/>
                          <a:ea typeface="標楷體" pitchFamily="65" charset="-120"/>
                        </a:rPr>
                        <a:t>DOT3B,3BN</a:t>
                      </a:r>
                      <a:endParaRPr lang="zh-TW" altLang="en-US" sz="2400" b="1" dirty="0">
                        <a:latin typeface="標楷體" pitchFamily="65" charset="-120"/>
                        <a:ea typeface="標楷體" pitchFamily="65" charset="-120"/>
                      </a:endParaRPr>
                    </a:p>
                  </a:txBody>
                  <a:tcPr/>
                </a:tc>
                <a:tc>
                  <a:txBody>
                    <a:bodyPr/>
                    <a:lstStyle/>
                    <a:p>
                      <a:pPr algn="ctr"/>
                      <a:r>
                        <a:rPr kumimoji="0" lang="en-US" altLang="zh-TW" sz="2400" b="1" kern="1200" baseline="0" dirty="0" smtClean="0">
                          <a:latin typeface="標楷體" pitchFamily="65" charset="-120"/>
                          <a:ea typeface="標楷體" pitchFamily="65" charset="-120"/>
                        </a:rPr>
                        <a:t>2 </a:t>
                      </a:r>
                      <a:r>
                        <a:rPr kumimoji="0" lang="zh-TW" altLang="en-US" sz="2400" b="1" kern="1200" baseline="0" dirty="0" smtClean="0">
                          <a:latin typeface="標楷體" pitchFamily="65" charset="-120"/>
                          <a:ea typeface="標楷體" pitchFamily="65" charset="-120"/>
                        </a:rPr>
                        <a:t>倍工作壓力</a:t>
                      </a:r>
                      <a:endParaRPr lang="zh-TW" altLang="en-US" sz="2400" b="1" dirty="0">
                        <a:latin typeface="標楷體" pitchFamily="65" charset="-120"/>
                        <a:ea typeface="標楷體" pitchFamily="65" charset="-120"/>
                      </a:endParaRPr>
                    </a:p>
                  </a:txBody>
                  <a:tcPr/>
                </a:tc>
                <a:tc>
                  <a:txBody>
                    <a:bodyPr/>
                    <a:lstStyle/>
                    <a:p>
                      <a:pPr algn="ctr"/>
                      <a:r>
                        <a:rPr kumimoji="0" lang="zh-TW" altLang="en-US" sz="2400" b="1" kern="1200" baseline="0" dirty="0" smtClean="0">
                          <a:latin typeface="標楷體" pitchFamily="65" charset="-120"/>
                          <a:ea typeface="標楷體" pitchFamily="65" charset="-120"/>
                        </a:rPr>
                        <a:t>無</a:t>
                      </a:r>
                      <a:endParaRPr lang="zh-TW" altLang="en-US" sz="2400" b="1" dirty="0">
                        <a:latin typeface="標楷體" pitchFamily="65" charset="-120"/>
                        <a:ea typeface="標楷體" pitchFamily="65" charset="-120"/>
                      </a:endParaRPr>
                    </a:p>
                  </a:txBody>
                  <a:tcPr/>
                </a:tc>
                <a:tc>
                  <a:txBody>
                    <a:bodyPr/>
                    <a:lstStyle/>
                    <a:p>
                      <a:pPr algn="ctr"/>
                      <a:endParaRPr lang="zh-TW" altLang="en-US" sz="2400" b="1" dirty="0">
                        <a:latin typeface="標楷體" pitchFamily="65" charset="-120"/>
                        <a:ea typeface="標楷體" pitchFamily="65" charset="-120"/>
                      </a:endParaRPr>
                    </a:p>
                  </a:txBody>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chemeClr val="tx1"/>
                </a:solidFill>
                <a:latin typeface="標楷體" pitchFamily="65" charset="-120"/>
                <a:ea typeface="標楷體" pitchFamily="65" charset="-120"/>
              </a:rPr>
              <a:t>鋼瓶檢驗實務</a:t>
            </a:r>
            <a:endParaRPr lang="zh-TW" altLang="en-US" b="1" dirty="0">
              <a:solidFill>
                <a:schemeClr val="tx1"/>
              </a:solidFill>
            </a:endParaRPr>
          </a:p>
        </p:txBody>
      </p:sp>
      <p:graphicFrame>
        <p:nvGraphicFramePr>
          <p:cNvPr id="4" name="內容版面配置區 3"/>
          <p:cNvGraphicFramePr>
            <a:graphicFrameLocks noGrp="1"/>
          </p:cNvGraphicFramePr>
          <p:nvPr>
            <p:ph sz="quarter" idx="1"/>
          </p:nvPr>
        </p:nvGraphicFramePr>
        <p:xfrm>
          <a:off x="611559" y="1916832"/>
          <a:ext cx="8154616" cy="3025146"/>
        </p:xfrm>
        <a:graphic>
          <a:graphicData uri="http://schemas.openxmlformats.org/drawingml/2006/table">
            <a:tbl>
              <a:tblPr firstRow="1" bandRow="1">
                <a:tableStyleId>{073A0DAA-6AF3-43AB-8588-CEC1D06C72B9}</a:tableStyleId>
              </a:tblPr>
              <a:tblGrid>
                <a:gridCol w="574935"/>
                <a:gridCol w="1656431"/>
                <a:gridCol w="3241243"/>
                <a:gridCol w="1728050"/>
                <a:gridCol w="953957"/>
              </a:tblGrid>
              <a:tr h="739146">
                <a:tc>
                  <a:txBody>
                    <a:bodyPr/>
                    <a:lstStyle/>
                    <a:p>
                      <a:endParaRPr lang="zh-TW" altLang="en-US" sz="2400" dirty="0">
                        <a:latin typeface="標楷體" pitchFamily="65" charset="-120"/>
                        <a:ea typeface="標楷體" pitchFamily="65"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800" kern="1200" baseline="0" dirty="0" smtClean="0">
                          <a:latin typeface="標楷體" pitchFamily="65" charset="-120"/>
                          <a:ea typeface="標楷體" pitchFamily="65" charset="-120"/>
                        </a:rPr>
                        <a:t>鋼瓶規格</a:t>
                      </a:r>
                      <a:endParaRPr lang="zh-TW" altLang="en-US" sz="2800" dirty="0">
                        <a:latin typeface="標楷體" pitchFamily="65" charset="-120"/>
                        <a:ea typeface="標楷體" pitchFamily="65"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800" kern="1200" baseline="0" dirty="0" smtClean="0">
                          <a:latin typeface="標楷體" pitchFamily="65" charset="-120"/>
                          <a:ea typeface="標楷體" pitchFamily="65" charset="-120"/>
                        </a:rPr>
                        <a:t>測試壓力</a:t>
                      </a:r>
                      <a:endParaRPr lang="zh-TW" altLang="en-US" sz="2800" dirty="0" smtClean="0">
                        <a:latin typeface="標楷體" pitchFamily="65" charset="-120"/>
                        <a:ea typeface="標楷體" pitchFamily="65"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800" kern="1200" baseline="0" dirty="0" smtClean="0">
                          <a:latin typeface="標楷體" pitchFamily="65" charset="-120"/>
                          <a:ea typeface="標楷體" pitchFamily="65" charset="-120"/>
                        </a:rPr>
                        <a:t>特殊限制</a:t>
                      </a:r>
                      <a:endParaRPr lang="zh-TW" altLang="en-US" sz="2800" dirty="0" smtClean="0">
                        <a:latin typeface="標楷體" pitchFamily="65" charset="-120"/>
                        <a:ea typeface="標楷體" pitchFamily="65"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zh-TW" altLang="en-US" sz="2400" kern="1200" baseline="0" dirty="0" smtClean="0">
                          <a:latin typeface="標楷體" pitchFamily="65" charset="-120"/>
                          <a:ea typeface="標楷體" pitchFamily="65" charset="-120"/>
                        </a:rPr>
                        <a:t>備註</a:t>
                      </a:r>
                      <a:endParaRPr lang="zh-TW" altLang="en-US" sz="2400" dirty="0" smtClean="0">
                        <a:latin typeface="標楷體" pitchFamily="65" charset="-120"/>
                        <a:ea typeface="標楷體" pitchFamily="65" charset="-120"/>
                      </a:endParaRPr>
                    </a:p>
                  </a:txBody>
                  <a:tcPr/>
                </a:tc>
              </a:tr>
              <a:tr h="410636">
                <a:tc>
                  <a:txBody>
                    <a:bodyPr/>
                    <a:lstStyle/>
                    <a:p>
                      <a:pPr algn="ctr"/>
                      <a:r>
                        <a:rPr lang="en-US" altLang="zh-TW" sz="2400" dirty="0" smtClean="0">
                          <a:latin typeface="標楷體" pitchFamily="65" charset="-120"/>
                          <a:ea typeface="標楷體" pitchFamily="65" charset="-120"/>
                        </a:rPr>
                        <a:t>6</a:t>
                      </a:r>
                      <a:endParaRPr lang="zh-TW" altLang="en-US" sz="2400" dirty="0">
                        <a:latin typeface="標楷體" pitchFamily="65" charset="-120"/>
                        <a:ea typeface="標楷體" pitchFamily="65" charset="-120"/>
                      </a:endParaRPr>
                    </a:p>
                  </a:txBody>
                  <a:tcPr/>
                </a:tc>
                <a:tc>
                  <a:txBody>
                    <a:bodyPr/>
                    <a:lstStyle/>
                    <a:p>
                      <a:pPr algn="ctr"/>
                      <a:r>
                        <a:rPr kumimoji="0" lang="en-US" altLang="zh-TW" sz="2400" b="1" kern="1200" baseline="0" dirty="0" smtClean="0">
                          <a:solidFill>
                            <a:schemeClr val="dk1"/>
                          </a:solidFill>
                          <a:latin typeface="標楷體" pitchFamily="65" charset="-120"/>
                          <a:ea typeface="標楷體" pitchFamily="65" charset="-120"/>
                          <a:cs typeface="+mn-cs"/>
                        </a:rPr>
                        <a:t>DOT-3C</a:t>
                      </a:r>
                      <a:endParaRPr lang="zh-TW" altLang="en-US" sz="2400" dirty="0">
                        <a:latin typeface="標楷體" pitchFamily="65" charset="-120"/>
                        <a:ea typeface="標楷體" pitchFamily="65" charset="-120"/>
                      </a:endParaRPr>
                    </a:p>
                  </a:txBody>
                  <a:tcPr/>
                </a:tc>
                <a:tc>
                  <a:txBody>
                    <a:bodyPr/>
                    <a:lstStyle/>
                    <a:p>
                      <a:pPr algn="ctr"/>
                      <a:r>
                        <a:rPr kumimoji="0" lang="zh-TW" altLang="en-US" sz="2400" b="1" kern="1200" baseline="0" dirty="0" smtClean="0">
                          <a:solidFill>
                            <a:schemeClr val="dk1"/>
                          </a:solidFill>
                          <a:latin typeface="標楷體" pitchFamily="65" charset="-120"/>
                          <a:ea typeface="標楷體" pitchFamily="65" charset="-120"/>
                          <a:cs typeface="+mn-cs"/>
                        </a:rPr>
                        <a:t>不需再檢查測試</a:t>
                      </a:r>
                      <a:endParaRPr lang="zh-TW" altLang="en-US" sz="2400" b="1" dirty="0">
                        <a:latin typeface="標楷體" pitchFamily="65" charset="-120"/>
                        <a:ea typeface="標楷體" pitchFamily="65" charset="-120"/>
                      </a:endParaRPr>
                    </a:p>
                  </a:txBody>
                  <a:tcPr/>
                </a:tc>
                <a:tc>
                  <a:txBody>
                    <a:bodyPr/>
                    <a:lstStyle/>
                    <a:p>
                      <a:pPr algn="ctr"/>
                      <a:r>
                        <a:rPr lang="zh-TW" altLang="en-US" sz="2400" b="1" dirty="0" smtClean="0">
                          <a:latin typeface="標楷體" pitchFamily="65" charset="-120"/>
                          <a:ea typeface="標楷體" pitchFamily="65" charset="-120"/>
                        </a:rPr>
                        <a:t>無</a:t>
                      </a:r>
                      <a:endParaRPr lang="zh-TW" altLang="en-US" sz="2400" b="1" dirty="0">
                        <a:latin typeface="標楷體" pitchFamily="65" charset="-120"/>
                        <a:ea typeface="標楷體" pitchFamily="65" charset="-120"/>
                      </a:endParaRPr>
                    </a:p>
                  </a:txBody>
                  <a:tcPr/>
                </a:tc>
                <a:tc>
                  <a:txBody>
                    <a:bodyPr/>
                    <a:lstStyle/>
                    <a:p>
                      <a:endParaRPr lang="zh-TW" altLang="en-US" sz="2400">
                        <a:latin typeface="標楷體" pitchFamily="65" charset="-120"/>
                        <a:ea typeface="標楷體" pitchFamily="65" charset="-120"/>
                      </a:endParaRPr>
                    </a:p>
                  </a:txBody>
                  <a:tcPr/>
                </a:tc>
              </a:tr>
              <a:tr h="410636">
                <a:tc>
                  <a:txBody>
                    <a:bodyPr/>
                    <a:lstStyle/>
                    <a:p>
                      <a:pPr algn="ctr"/>
                      <a:r>
                        <a:rPr lang="en-US" altLang="zh-TW" sz="2400" dirty="0" smtClean="0">
                          <a:latin typeface="標楷體" pitchFamily="65" charset="-120"/>
                          <a:ea typeface="標楷體" pitchFamily="65" charset="-120"/>
                        </a:rPr>
                        <a:t>7</a:t>
                      </a:r>
                      <a:endParaRPr lang="zh-TW" altLang="en-US" sz="2400" dirty="0">
                        <a:latin typeface="標楷體" pitchFamily="65" charset="-120"/>
                        <a:ea typeface="標楷體" pitchFamily="65" charset="-120"/>
                      </a:endParaRPr>
                    </a:p>
                  </a:txBody>
                  <a:tcPr/>
                </a:tc>
                <a:tc>
                  <a:txBody>
                    <a:bodyPr/>
                    <a:lstStyle/>
                    <a:p>
                      <a:pPr algn="ctr"/>
                      <a:r>
                        <a:rPr kumimoji="0" lang="en-US" altLang="zh-TW" sz="2400" b="1" kern="1200" baseline="0" dirty="0" smtClean="0">
                          <a:solidFill>
                            <a:schemeClr val="dk1"/>
                          </a:solidFill>
                          <a:latin typeface="標楷體" pitchFamily="65" charset="-120"/>
                          <a:ea typeface="標楷體" pitchFamily="65" charset="-120"/>
                          <a:cs typeface="+mn-cs"/>
                        </a:rPr>
                        <a:t>DOT-3D</a:t>
                      </a:r>
                      <a:endParaRPr lang="zh-TW" altLang="en-US" sz="2400" dirty="0">
                        <a:latin typeface="標楷體" pitchFamily="65" charset="-120"/>
                        <a:ea typeface="標楷體" pitchFamily="65"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altLang="zh-TW" sz="2400" b="1" kern="1200" baseline="0" dirty="0" smtClean="0">
                          <a:latin typeface="標楷體" pitchFamily="65" charset="-120"/>
                          <a:ea typeface="標楷體" pitchFamily="65" charset="-120"/>
                        </a:rPr>
                        <a:t>5 /3 </a:t>
                      </a:r>
                      <a:r>
                        <a:rPr kumimoji="0" lang="zh-TW" altLang="en-US" sz="2400" b="1" kern="1200" baseline="0" dirty="0" smtClean="0">
                          <a:latin typeface="標楷體" pitchFamily="65" charset="-120"/>
                          <a:ea typeface="標楷體" pitchFamily="65" charset="-120"/>
                        </a:rPr>
                        <a:t>倍工作壓力</a:t>
                      </a:r>
                      <a:endParaRPr lang="zh-TW" altLang="en-US" sz="2400" b="1" dirty="0" smtClean="0">
                        <a:latin typeface="標楷體" pitchFamily="65" charset="-120"/>
                        <a:ea typeface="標楷體" pitchFamily="65"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1" dirty="0" smtClean="0">
                          <a:latin typeface="標楷體" pitchFamily="65" charset="-120"/>
                          <a:ea typeface="標楷體" pitchFamily="65" charset="-120"/>
                        </a:rPr>
                        <a:t>無</a:t>
                      </a:r>
                    </a:p>
                  </a:txBody>
                  <a:tcPr/>
                </a:tc>
                <a:tc>
                  <a:txBody>
                    <a:bodyPr/>
                    <a:lstStyle/>
                    <a:p>
                      <a:endParaRPr lang="zh-TW" altLang="en-US" sz="2400">
                        <a:latin typeface="標楷體" pitchFamily="65" charset="-120"/>
                        <a:ea typeface="標楷體" pitchFamily="65" charset="-120"/>
                      </a:endParaRPr>
                    </a:p>
                  </a:txBody>
                  <a:tcPr/>
                </a:tc>
              </a:tr>
              <a:tr h="410636">
                <a:tc>
                  <a:txBody>
                    <a:bodyPr/>
                    <a:lstStyle/>
                    <a:p>
                      <a:pPr algn="ctr"/>
                      <a:r>
                        <a:rPr lang="en-US" altLang="zh-TW" sz="2400" dirty="0" smtClean="0">
                          <a:latin typeface="標楷體" pitchFamily="65" charset="-120"/>
                          <a:ea typeface="標楷體" pitchFamily="65" charset="-120"/>
                        </a:rPr>
                        <a:t>8</a:t>
                      </a:r>
                      <a:endParaRPr lang="zh-TW" altLang="en-US" sz="2400" dirty="0">
                        <a:latin typeface="標楷體" pitchFamily="65" charset="-120"/>
                        <a:ea typeface="標楷體" pitchFamily="65" charset="-120"/>
                      </a:endParaRPr>
                    </a:p>
                  </a:txBody>
                  <a:tcPr/>
                </a:tc>
                <a:tc>
                  <a:txBody>
                    <a:bodyPr/>
                    <a:lstStyle/>
                    <a:p>
                      <a:pPr algn="ctr"/>
                      <a:r>
                        <a:rPr kumimoji="0" lang="en-US" altLang="zh-TW" sz="2400" b="1" kern="1200" baseline="0" dirty="0" smtClean="0">
                          <a:solidFill>
                            <a:schemeClr val="dk1"/>
                          </a:solidFill>
                          <a:latin typeface="標楷體" pitchFamily="65" charset="-120"/>
                          <a:ea typeface="標楷體" pitchFamily="65" charset="-120"/>
                          <a:cs typeface="+mn-cs"/>
                        </a:rPr>
                        <a:t>DOT-3E</a:t>
                      </a:r>
                      <a:endParaRPr lang="zh-TW" altLang="en-US" sz="2400" dirty="0">
                        <a:latin typeface="標楷體" pitchFamily="65" charset="-120"/>
                        <a:ea typeface="標楷體" pitchFamily="65" charset="-120"/>
                      </a:endParaRPr>
                    </a:p>
                  </a:txBody>
                  <a:tcPr/>
                </a:tc>
                <a:tc>
                  <a:txBody>
                    <a:bodyPr/>
                    <a:lstStyle/>
                    <a:p>
                      <a:pPr algn="ctr"/>
                      <a:r>
                        <a:rPr kumimoji="0" lang="zh-TW" altLang="en-US" sz="2400" b="1" kern="1200" baseline="0" dirty="0" smtClean="0">
                          <a:solidFill>
                            <a:schemeClr val="dk1"/>
                          </a:solidFill>
                          <a:latin typeface="標楷體" pitchFamily="65" charset="-120"/>
                          <a:ea typeface="標楷體" pitchFamily="65" charset="-120"/>
                          <a:cs typeface="+mn-cs"/>
                        </a:rPr>
                        <a:t>不需再檢查測試</a:t>
                      </a:r>
                      <a:endParaRPr lang="zh-TW" altLang="en-US" sz="2400" b="1" dirty="0">
                        <a:latin typeface="標楷體" pitchFamily="65" charset="-120"/>
                        <a:ea typeface="標楷體" pitchFamily="65"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1" dirty="0" smtClean="0">
                          <a:latin typeface="標楷體" pitchFamily="65" charset="-120"/>
                          <a:ea typeface="標楷體" pitchFamily="65" charset="-120"/>
                        </a:rPr>
                        <a:t>無</a:t>
                      </a:r>
                    </a:p>
                  </a:txBody>
                  <a:tcPr/>
                </a:tc>
                <a:tc>
                  <a:txBody>
                    <a:bodyPr/>
                    <a:lstStyle/>
                    <a:p>
                      <a:endParaRPr lang="zh-TW" altLang="en-US" sz="2400">
                        <a:latin typeface="標楷體" pitchFamily="65" charset="-120"/>
                        <a:ea typeface="標楷體" pitchFamily="65" charset="-120"/>
                      </a:endParaRPr>
                    </a:p>
                  </a:txBody>
                  <a:tcPr/>
                </a:tc>
              </a:tr>
              <a:tr h="410636">
                <a:tc>
                  <a:txBody>
                    <a:bodyPr/>
                    <a:lstStyle/>
                    <a:p>
                      <a:pPr algn="ctr"/>
                      <a:r>
                        <a:rPr lang="en-US" altLang="zh-TW" sz="2400" dirty="0" smtClean="0">
                          <a:latin typeface="標楷體" pitchFamily="65" charset="-120"/>
                          <a:ea typeface="標楷體" pitchFamily="65" charset="-120"/>
                        </a:rPr>
                        <a:t>9</a:t>
                      </a:r>
                      <a:endParaRPr lang="zh-TW" altLang="en-US" sz="2400" dirty="0">
                        <a:latin typeface="標楷體" pitchFamily="65" charset="-120"/>
                        <a:ea typeface="標楷體" pitchFamily="65" charset="-120"/>
                      </a:endParaRPr>
                    </a:p>
                  </a:txBody>
                  <a:tcPr/>
                </a:tc>
                <a:tc>
                  <a:txBody>
                    <a:bodyPr/>
                    <a:lstStyle/>
                    <a:p>
                      <a:pPr algn="ctr"/>
                      <a:r>
                        <a:rPr kumimoji="0" lang="en-US" altLang="zh-TW" sz="2400" b="1" kern="1200" baseline="0" dirty="0" smtClean="0">
                          <a:solidFill>
                            <a:schemeClr val="dk1"/>
                          </a:solidFill>
                          <a:latin typeface="標楷體" pitchFamily="65" charset="-120"/>
                          <a:ea typeface="標楷體" pitchFamily="65" charset="-120"/>
                          <a:cs typeface="+mn-cs"/>
                        </a:rPr>
                        <a:t>DOT-3HT</a:t>
                      </a:r>
                      <a:endParaRPr lang="zh-TW" altLang="en-US" sz="2400" dirty="0">
                        <a:latin typeface="標楷體" pitchFamily="65" charset="-120"/>
                        <a:ea typeface="標楷體" pitchFamily="65"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altLang="zh-TW" sz="2400" b="1" kern="1200" baseline="0" dirty="0" smtClean="0">
                          <a:latin typeface="標楷體" pitchFamily="65" charset="-120"/>
                          <a:ea typeface="標楷體" pitchFamily="65" charset="-120"/>
                        </a:rPr>
                        <a:t>5 /3 </a:t>
                      </a:r>
                      <a:r>
                        <a:rPr kumimoji="0" lang="zh-TW" altLang="en-US" sz="2400" b="1" kern="1200" baseline="0" dirty="0" smtClean="0">
                          <a:latin typeface="標楷體" pitchFamily="65" charset="-120"/>
                          <a:ea typeface="標楷體" pitchFamily="65" charset="-120"/>
                        </a:rPr>
                        <a:t>倍工作壓力</a:t>
                      </a:r>
                      <a:endParaRPr lang="zh-TW" altLang="en-US" sz="2400" b="1" dirty="0" smtClean="0">
                        <a:latin typeface="標楷體" pitchFamily="65" charset="-120"/>
                        <a:ea typeface="標楷體" pitchFamily="65"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1" dirty="0" smtClean="0">
                          <a:latin typeface="標楷體" pitchFamily="65" charset="-120"/>
                          <a:ea typeface="標楷體" pitchFamily="65" charset="-120"/>
                        </a:rPr>
                        <a:t>無</a:t>
                      </a:r>
                    </a:p>
                  </a:txBody>
                  <a:tcPr/>
                </a:tc>
                <a:tc>
                  <a:txBody>
                    <a:bodyPr/>
                    <a:lstStyle/>
                    <a:p>
                      <a:endParaRPr lang="zh-TW" altLang="en-US" sz="2400" dirty="0">
                        <a:latin typeface="標楷體" pitchFamily="65" charset="-120"/>
                        <a:ea typeface="標楷體" pitchFamily="65" charset="-120"/>
                      </a:endParaRPr>
                    </a:p>
                  </a:txBody>
                  <a:tcPr/>
                </a:tc>
              </a:tr>
              <a:tr h="410636">
                <a:tc>
                  <a:txBody>
                    <a:bodyPr/>
                    <a:lstStyle/>
                    <a:p>
                      <a:pPr algn="ctr"/>
                      <a:r>
                        <a:rPr lang="en-US" altLang="zh-TW" sz="2400" dirty="0" smtClean="0">
                          <a:latin typeface="標楷體" pitchFamily="65" charset="-120"/>
                          <a:ea typeface="標楷體" pitchFamily="65" charset="-120"/>
                        </a:rPr>
                        <a:t>10</a:t>
                      </a:r>
                      <a:endParaRPr lang="zh-TW" altLang="en-US" sz="2400" dirty="0">
                        <a:latin typeface="標楷體" pitchFamily="65" charset="-120"/>
                        <a:ea typeface="標楷體" pitchFamily="65" charset="-120"/>
                      </a:endParaRPr>
                    </a:p>
                  </a:txBody>
                  <a:tcPr/>
                </a:tc>
                <a:tc>
                  <a:txBody>
                    <a:bodyPr/>
                    <a:lstStyle/>
                    <a:p>
                      <a:pPr algn="ctr"/>
                      <a:r>
                        <a:rPr kumimoji="0" lang="en-US" altLang="zh-TW" sz="2400" b="1" kern="1200" baseline="0" dirty="0" smtClean="0">
                          <a:solidFill>
                            <a:schemeClr val="dk1"/>
                          </a:solidFill>
                          <a:latin typeface="標楷體" pitchFamily="65" charset="-120"/>
                          <a:ea typeface="標楷體" pitchFamily="65" charset="-120"/>
                          <a:cs typeface="+mn-cs"/>
                        </a:rPr>
                        <a:t>DOT-3T</a:t>
                      </a:r>
                      <a:endParaRPr lang="zh-TW" altLang="en-US" sz="2400" dirty="0">
                        <a:latin typeface="標楷體" pitchFamily="65" charset="-120"/>
                        <a:ea typeface="標楷體" pitchFamily="65"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altLang="zh-TW" sz="2400" b="1" kern="1200" baseline="0" dirty="0" smtClean="0">
                          <a:latin typeface="標楷體" pitchFamily="65" charset="-120"/>
                          <a:ea typeface="標楷體" pitchFamily="65" charset="-120"/>
                        </a:rPr>
                        <a:t>5 /3 </a:t>
                      </a:r>
                      <a:r>
                        <a:rPr kumimoji="0" lang="zh-TW" altLang="en-US" sz="2400" b="1" kern="1200" baseline="0" dirty="0" smtClean="0">
                          <a:latin typeface="標楷體" pitchFamily="65" charset="-120"/>
                          <a:ea typeface="標楷體" pitchFamily="65" charset="-120"/>
                        </a:rPr>
                        <a:t>倍工作壓力</a:t>
                      </a:r>
                      <a:endParaRPr lang="zh-TW" altLang="en-US" sz="2400" b="1" dirty="0" smtClean="0">
                        <a:latin typeface="標楷體" pitchFamily="65" charset="-120"/>
                        <a:ea typeface="標楷體" pitchFamily="65"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1" dirty="0" smtClean="0">
                          <a:latin typeface="標楷體" pitchFamily="65" charset="-120"/>
                          <a:ea typeface="標楷體" pitchFamily="65" charset="-120"/>
                        </a:rPr>
                        <a:t>無</a:t>
                      </a:r>
                    </a:p>
                  </a:txBody>
                  <a:tcPr/>
                </a:tc>
                <a:tc>
                  <a:txBody>
                    <a:bodyPr/>
                    <a:lstStyle/>
                    <a:p>
                      <a:endParaRPr lang="zh-TW" altLang="en-US" sz="2400" dirty="0">
                        <a:latin typeface="標楷體" pitchFamily="65" charset="-120"/>
                        <a:ea typeface="標楷體" pitchFamily="65" charset="-120"/>
                      </a:endParaRPr>
                    </a:p>
                  </a:txBody>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chemeClr val="tx1"/>
                </a:solidFill>
                <a:latin typeface="標楷體" pitchFamily="65" charset="-120"/>
                <a:ea typeface="標楷體" pitchFamily="65" charset="-120"/>
              </a:rPr>
              <a:t>鋼瓶檢驗實務</a:t>
            </a:r>
            <a:endParaRPr lang="zh-TW" altLang="en-US" b="1" dirty="0">
              <a:solidFill>
                <a:schemeClr val="tx1"/>
              </a:solidFill>
            </a:endParaRPr>
          </a:p>
        </p:txBody>
      </p:sp>
      <p:graphicFrame>
        <p:nvGraphicFramePr>
          <p:cNvPr id="4" name="內容版面配置區 3"/>
          <p:cNvGraphicFramePr>
            <a:graphicFrameLocks noGrp="1"/>
          </p:cNvGraphicFramePr>
          <p:nvPr>
            <p:ph sz="quarter" idx="1"/>
          </p:nvPr>
        </p:nvGraphicFramePr>
        <p:xfrm>
          <a:off x="755576" y="2204864"/>
          <a:ext cx="8153400" cy="4084320"/>
        </p:xfrm>
        <a:graphic>
          <a:graphicData uri="http://schemas.openxmlformats.org/drawingml/2006/table">
            <a:tbl>
              <a:tblPr firstRow="1" bandRow="1">
                <a:tableStyleId>{073A0DAA-6AF3-43AB-8588-CEC1D06C72B9}</a:tableStyleId>
              </a:tblPr>
              <a:tblGrid>
                <a:gridCol w="718865"/>
                <a:gridCol w="2233463"/>
                <a:gridCol w="2592288"/>
                <a:gridCol w="1726977"/>
                <a:gridCol w="881807"/>
              </a:tblGrid>
              <a:tr h="370840">
                <a:tc>
                  <a:txBody>
                    <a:bodyPr/>
                    <a:lstStyle/>
                    <a:p>
                      <a:endParaRPr lang="zh-TW" alt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800" kern="1200" baseline="0" dirty="0" smtClean="0">
                          <a:latin typeface="標楷體" pitchFamily="65" charset="-120"/>
                          <a:ea typeface="標楷體" pitchFamily="65" charset="-120"/>
                        </a:rPr>
                        <a:t>鋼瓶規格</a:t>
                      </a:r>
                      <a:endParaRPr lang="zh-TW" altLang="en-US" sz="2800" dirty="0" smtClean="0">
                        <a:latin typeface="標楷體" pitchFamily="65" charset="-120"/>
                        <a:ea typeface="標楷體" pitchFamily="65"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800" kern="1200" baseline="0" dirty="0" smtClean="0">
                          <a:latin typeface="標楷體" pitchFamily="65" charset="-120"/>
                          <a:ea typeface="標楷體" pitchFamily="65" charset="-120"/>
                        </a:rPr>
                        <a:t>測試壓力</a:t>
                      </a:r>
                      <a:endParaRPr lang="zh-TW" altLang="en-US" sz="2800" dirty="0" smtClean="0">
                        <a:latin typeface="標楷體" pitchFamily="65" charset="-120"/>
                        <a:ea typeface="標楷體" pitchFamily="65"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800" kern="1200" baseline="0" dirty="0" smtClean="0">
                          <a:latin typeface="標楷體" pitchFamily="65" charset="-120"/>
                          <a:ea typeface="標楷體" pitchFamily="65" charset="-120"/>
                        </a:rPr>
                        <a:t>特殊限制</a:t>
                      </a:r>
                      <a:endParaRPr lang="zh-TW" altLang="en-US" sz="2800" dirty="0" smtClean="0">
                        <a:latin typeface="標楷體" pitchFamily="65" charset="-120"/>
                        <a:ea typeface="標楷體" pitchFamily="65"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1800" kern="1200" baseline="0" dirty="0" smtClean="0">
                          <a:latin typeface="標楷體" pitchFamily="65" charset="-120"/>
                          <a:ea typeface="標楷體" pitchFamily="65" charset="-120"/>
                        </a:rPr>
                        <a:t>備註</a:t>
                      </a:r>
                      <a:endParaRPr lang="zh-TW" altLang="en-US" sz="1800" dirty="0" smtClean="0">
                        <a:latin typeface="標楷體" pitchFamily="65" charset="-120"/>
                        <a:ea typeface="標楷體" pitchFamily="65" charset="-120"/>
                      </a:endParaRPr>
                    </a:p>
                  </a:txBody>
                  <a:tcPr/>
                </a:tc>
              </a:tr>
              <a:tr h="370840">
                <a:tc>
                  <a:txBody>
                    <a:bodyPr/>
                    <a:lstStyle/>
                    <a:p>
                      <a:pPr algn="ctr"/>
                      <a:r>
                        <a:rPr lang="en-US" altLang="zh-TW" sz="2400" dirty="0" smtClean="0">
                          <a:latin typeface="標楷體" pitchFamily="65" charset="-120"/>
                          <a:ea typeface="標楷體" pitchFamily="65" charset="-120"/>
                        </a:rPr>
                        <a:t>11</a:t>
                      </a:r>
                      <a:endParaRPr lang="zh-TW" altLang="en-US" sz="2400" dirty="0">
                        <a:latin typeface="標楷體" pitchFamily="65" charset="-120"/>
                        <a:ea typeface="標楷體" pitchFamily="65" charset="-120"/>
                      </a:endParaRPr>
                    </a:p>
                  </a:txBody>
                  <a:tcPr/>
                </a:tc>
                <a:tc>
                  <a:txBody>
                    <a:bodyPr/>
                    <a:lstStyle/>
                    <a:p>
                      <a:r>
                        <a:rPr kumimoji="0" lang="en-US" altLang="zh-TW" sz="2400" b="1" kern="1200" baseline="0" dirty="0" smtClean="0">
                          <a:solidFill>
                            <a:schemeClr val="dk1"/>
                          </a:solidFill>
                          <a:latin typeface="+mn-lt"/>
                          <a:ea typeface="+mn-ea"/>
                          <a:cs typeface="+mn-cs"/>
                        </a:rPr>
                        <a:t>DOT-4A</a:t>
                      </a:r>
                      <a:endParaRPr lang="zh-TW" altLang="en-US" sz="2400" dirty="0"/>
                    </a:p>
                  </a:txBody>
                  <a:tcPr/>
                </a:tc>
                <a:tc>
                  <a:txBody>
                    <a:bodyPr/>
                    <a:lstStyle/>
                    <a:p>
                      <a:pPr algn="ctr"/>
                      <a:r>
                        <a:rPr kumimoji="0" lang="en-US" altLang="zh-TW" sz="2400" b="1" kern="1200" baseline="0" dirty="0" smtClean="0">
                          <a:solidFill>
                            <a:schemeClr val="dk1"/>
                          </a:solidFill>
                          <a:latin typeface="標楷體" pitchFamily="65" charset="-120"/>
                          <a:ea typeface="標楷體" pitchFamily="65" charset="-120"/>
                          <a:cs typeface="+mn-cs"/>
                        </a:rPr>
                        <a:t>5 /3 </a:t>
                      </a:r>
                      <a:r>
                        <a:rPr kumimoji="0" lang="zh-TW" altLang="en-US" sz="2400" b="1" kern="1200" baseline="0" dirty="0" smtClean="0">
                          <a:solidFill>
                            <a:schemeClr val="dk1"/>
                          </a:solidFill>
                          <a:latin typeface="標楷體" pitchFamily="65" charset="-120"/>
                          <a:ea typeface="標楷體" pitchFamily="65" charset="-120"/>
                          <a:cs typeface="+mn-cs"/>
                        </a:rPr>
                        <a:t>倍工作壓力</a:t>
                      </a:r>
                      <a:endParaRPr lang="zh-TW" altLang="en-US" sz="2400" b="1" dirty="0">
                        <a:latin typeface="標楷體" pitchFamily="65" charset="-120"/>
                        <a:ea typeface="標楷體" pitchFamily="65" charset="-120"/>
                      </a:endParaRPr>
                    </a:p>
                  </a:txBody>
                  <a:tcPr/>
                </a:tc>
                <a:tc>
                  <a:txBody>
                    <a:bodyPr/>
                    <a:lstStyle/>
                    <a:p>
                      <a:pPr algn="ctr"/>
                      <a:r>
                        <a:rPr kumimoji="0" lang="zh-TW" altLang="en-US" sz="2400" b="1" kern="1200" baseline="0" dirty="0" smtClean="0">
                          <a:solidFill>
                            <a:schemeClr val="dk1"/>
                          </a:solidFill>
                          <a:latin typeface="標楷體" pitchFamily="65" charset="-120"/>
                          <a:ea typeface="標楷體" pitchFamily="65" charset="-120"/>
                          <a:cs typeface="+mn-cs"/>
                        </a:rPr>
                        <a:t>無</a:t>
                      </a:r>
                      <a:endParaRPr lang="zh-TW" altLang="en-US" sz="2400" b="1" dirty="0">
                        <a:latin typeface="標楷體" pitchFamily="65" charset="-120"/>
                        <a:ea typeface="標楷體" pitchFamily="65" charset="-120"/>
                      </a:endParaRPr>
                    </a:p>
                  </a:txBody>
                  <a:tcPr/>
                </a:tc>
                <a:tc>
                  <a:txBody>
                    <a:bodyPr/>
                    <a:lstStyle/>
                    <a:p>
                      <a:endParaRPr lang="zh-TW" altLang="en-US" sz="3200" dirty="0"/>
                    </a:p>
                  </a:txBody>
                  <a:tcPr/>
                </a:tc>
              </a:tr>
              <a:tr h="370840">
                <a:tc>
                  <a:txBody>
                    <a:bodyPr/>
                    <a:lstStyle/>
                    <a:p>
                      <a:pPr algn="ctr"/>
                      <a:r>
                        <a:rPr lang="en-US" altLang="zh-TW" sz="2400" dirty="0" smtClean="0">
                          <a:latin typeface="標楷體" pitchFamily="65" charset="-120"/>
                          <a:ea typeface="標楷體" pitchFamily="65" charset="-120"/>
                        </a:rPr>
                        <a:t>12</a:t>
                      </a:r>
                      <a:endParaRPr lang="zh-TW" altLang="en-US" sz="2400" dirty="0">
                        <a:latin typeface="標楷體" pitchFamily="65" charset="-120"/>
                        <a:ea typeface="標楷體" pitchFamily="65" charset="-120"/>
                      </a:endParaRPr>
                    </a:p>
                  </a:txBody>
                  <a:tcPr/>
                </a:tc>
                <a:tc>
                  <a:txBody>
                    <a:bodyPr/>
                    <a:lstStyle/>
                    <a:p>
                      <a:r>
                        <a:rPr kumimoji="0" lang="en-US" altLang="zh-TW" sz="2400" b="1" kern="1200" baseline="0" dirty="0" smtClean="0">
                          <a:solidFill>
                            <a:schemeClr val="dk1"/>
                          </a:solidFill>
                          <a:latin typeface="+mn-lt"/>
                          <a:ea typeface="+mn-ea"/>
                          <a:cs typeface="+mn-cs"/>
                        </a:rPr>
                        <a:t>DOT-4B, 4BA,</a:t>
                      </a:r>
                    </a:p>
                    <a:p>
                      <a:r>
                        <a:rPr kumimoji="0" lang="en-US" altLang="zh-TW" sz="2400" b="1" kern="1200" baseline="0" dirty="0" smtClean="0">
                          <a:solidFill>
                            <a:schemeClr val="dk1"/>
                          </a:solidFill>
                          <a:latin typeface="+mn-lt"/>
                          <a:ea typeface="+mn-ea"/>
                          <a:cs typeface="+mn-cs"/>
                        </a:rPr>
                        <a:t>4BW,4B-240ET</a:t>
                      </a:r>
                      <a:endParaRPr lang="zh-TW" altLang="en-US" sz="2400" dirty="0"/>
                    </a:p>
                  </a:txBody>
                  <a:tcPr/>
                </a:tc>
                <a:tc>
                  <a:txBody>
                    <a:bodyPr/>
                    <a:lstStyle/>
                    <a:p>
                      <a:pPr algn="ctr"/>
                      <a:r>
                        <a:rPr kumimoji="0" lang="en-US" altLang="zh-TW" sz="2400" b="1" kern="1200" baseline="0" dirty="0" smtClean="0">
                          <a:solidFill>
                            <a:schemeClr val="dk1"/>
                          </a:solidFill>
                          <a:latin typeface="標楷體" pitchFamily="65" charset="-120"/>
                          <a:ea typeface="標楷體" pitchFamily="65" charset="-120"/>
                          <a:cs typeface="+mn-cs"/>
                        </a:rPr>
                        <a:t>2</a:t>
                      </a:r>
                      <a:r>
                        <a:rPr kumimoji="0" lang="zh-TW" altLang="en-US" sz="2400" b="1" kern="1200" baseline="0" dirty="0" smtClean="0">
                          <a:solidFill>
                            <a:schemeClr val="dk1"/>
                          </a:solidFill>
                          <a:latin typeface="標楷體" pitchFamily="65" charset="-120"/>
                          <a:ea typeface="標楷體" pitchFamily="65" charset="-120"/>
                          <a:cs typeface="+mn-cs"/>
                        </a:rPr>
                        <a:t>倍工作壓力</a:t>
                      </a:r>
                      <a:endParaRPr lang="zh-TW" altLang="en-US" sz="2400" b="1" dirty="0">
                        <a:latin typeface="標楷體" pitchFamily="65" charset="-120"/>
                        <a:ea typeface="標楷體" pitchFamily="65"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b="1" kern="1200" baseline="0" dirty="0" smtClean="0">
                          <a:latin typeface="標楷體" pitchFamily="65" charset="-120"/>
                          <a:ea typeface="標楷體" pitchFamily="65" charset="-120"/>
                        </a:rPr>
                        <a:t>腐蝕性鋼瓶除外</a:t>
                      </a:r>
                      <a:endParaRPr lang="zh-TW" altLang="en-US" sz="2400" b="1" dirty="0" smtClean="0">
                        <a:latin typeface="標楷體" pitchFamily="65" charset="-120"/>
                        <a:ea typeface="標楷體" pitchFamily="65" charset="-120"/>
                      </a:endParaRPr>
                    </a:p>
                  </a:txBody>
                  <a:tcPr/>
                </a:tc>
                <a:tc>
                  <a:txBody>
                    <a:bodyPr/>
                    <a:lstStyle/>
                    <a:p>
                      <a:endParaRPr lang="zh-TW" altLang="en-US" sz="3200"/>
                    </a:p>
                  </a:txBody>
                  <a:tcPr/>
                </a:tc>
              </a:tr>
              <a:tr h="370840">
                <a:tc>
                  <a:txBody>
                    <a:bodyPr/>
                    <a:lstStyle/>
                    <a:p>
                      <a:pPr algn="ctr"/>
                      <a:r>
                        <a:rPr lang="en-US" altLang="zh-TW" sz="2400" dirty="0" smtClean="0">
                          <a:latin typeface="標楷體" pitchFamily="65" charset="-120"/>
                          <a:ea typeface="標楷體" pitchFamily="65" charset="-120"/>
                        </a:rPr>
                        <a:t>13</a:t>
                      </a:r>
                      <a:endParaRPr lang="zh-TW" altLang="en-US" sz="2400" dirty="0">
                        <a:latin typeface="標楷體" pitchFamily="65" charset="-120"/>
                        <a:ea typeface="標楷體" pitchFamily="65" charset="-120"/>
                      </a:endParaRPr>
                    </a:p>
                  </a:txBody>
                  <a:tcPr/>
                </a:tc>
                <a:tc>
                  <a:txBody>
                    <a:bodyPr/>
                    <a:lstStyle/>
                    <a:p>
                      <a:r>
                        <a:rPr kumimoji="0" lang="en-US" altLang="zh-TW" sz="2400" b="1" kern="1200" baseline="0" dirty="0" smtClean="0">
                          <a:solidFill>
                            <a:schemeClr val="dk1"/>
                          </a:solidFill>
                          <a:latin typeface="+mn-lt"/>
                          <a:ea typeface="+mn-ea"/>
                          <a:cs typeface="+mn-cs"/>
                        </a:rPr>
                        <a:t>DOT-4C</a:t>
                      </a:r>
                      <a:endParaRPr lang="zh-TW" altLang="en-US" sz="2400" dirty="0"/>
                    </a:p>
                  </a:txBody>
                  <a:tcPr/>
                </a:tc>
                <a:tc>
                  <a:txBody>
                    <a:bodyPr/>
                    <a:lstStyle/>
                    <a:p>
                      <a:pPr algn="ctr"/>
                      <a:r>
                        <a:rPr kumimoji="0" lang="zh-TW" altLang="en-US" sz="2400" b="1" kern="1200" baseline="0" dirty="0" smtClean="0">
                          <a:solidFill>
                            <a:schemeClr val="dk1"/>
                          </a:solidFill>
                          <a:latin typeface="標楷體" pitchFamily="65" charset="-120"/>
                          <a:ea typeface="標楷體" pitchFamily="65" charset="-120"/>
                          <a:cs typeface="+mn-cs"/>
                        </a:rPr>
                        <a:t>不需再檢查測試</a:t>
                      </a:r>
                      <a:endParaRPr lang="zh-TW" altLang="en-US" sz="2400" b="1" dirty="0">
                        <a:latin typeface="標楷體" pitchFamily="65" charset="-120"/>
                        <a:ea typeface="標楷體" pitchFamily="65" charset="-120"/>
                      </a:endParaRPr>
                    </a:p>
                  </a:txBody>
                  <a:tcPr/>
                </a:tc>
                <a:tc>
                  <a:txBody>
                    <a:bodyPr/>
                    <a:lstStyle/>
                    <a:p>
                      <a:pPr algn="ctr"/>
                      <a:r>
                        <a:rPr kumimoji="0" lang="zh-TW" altLang="en-US" sz="2400" b="1" kern="1200" baseline="0" dirty="0" smtClean="0">
                          <a:solidFill>
                            <a:schemeClr val="dk1"/>
                          </a:solidFill>
                          <a:latin typeface="標楷體" pitchFamily="65" charset="-120"/>
                          <a:ea typeface="標楷體" pitchFamily="65" charset="-120"/>
                          <a:cs typeface="+mn-cs"/>
                        </a:rPr>
                        <a:t>無</a:t>
                      </a:r>
                      <a:endParaRPr lang="zh-TW" altLang="en-US" sz="2400" b="1" dirty="0">
                        <a:latin typeface="標楷體" pitchFamily="65" charset="-120"/>
                        <a:ea typeface="標楷體" pitchFamily="65" charset="-120"/>
                      </a:endParaRPr>
                    </a:p>
                  </a:txBody>
                  <a:tcPr/>
                </a:tc>
                <a:tc>
                  <a:txBody>
                    <a:bodyPr/>
                    <a:lstStyle/>
                    <a:p>
                      <a:r>
                        <a:rPr lang="zh-TW" altLang="en-US" sz="2000" b="1" dirty="0" smtClean="0">
                          <a:latin typeface="標楷體" pitchFamily="65" charset="-120"/>
                          <a:ea typeface="標楷體" pitchFamily="65" charset="-120"/>
                        </a:rPr>
                        <a:t>裝石油氣</a:t>
                      </a:r>
                      <a:endParaRPr lang="zh-TW" altLang="en-US" sz="2000" b="1" dirty="0">
                        <a:latin typeface="標楷體" pitchFamily="65" charset="-120"/>
                        <a:ea typeface="標楷體" pitchFamily="65" charset="-120"/>
                      </a:endParaRPr>
                    </a:p>
                  </a:txBody>
                  <a:tcPr/>
                </a:tc>
              </a:tr>
              <a:tr h="370840">
                <a:tc>
                  <a:txBody>
                    <a:bodyPr/>
                    <a:lstStyle/>
                    <a:p>
                      <a:pPr algn="ctr"/>
                      <a:r>
                        <a:rPr lang="en-US" altLang="zh-TW" sz="2400" dirty="0" smtClean="0">
                          <a:latin typeface="標楷體" pitchFamily="65" charset="-120"/>
                          <a:ea typeface="標楷體" pitchFamily="65" charset="-120"/>
                        </a:rPr>
                        <a:t>14</a:t>
                      </a:r>
                      <a:endParaRPr lang="zh-TW" altLang="en-US" sz="2400" dirty="0">
                        <a:latin typeface="標楷體" pitchFamily="65" charset="-120"/>
                        <a:ea typeface="標楷體" pitchFamily="65" charset="-120"/>
                      </a:endParaRPr>
                    </a:p>
                  </a:txBody>
                  <a:tcPr/>
                </a:tc>
                <a:tc>
                  <a:txBody>
                    <a:bodyPr/>
                    <a:lstStyle/>
                    <a:p>
                      <a:r>
                        <a:rPr kumimoji="0" lang="en-US" altLang="zh-TW" sz="2400" b="1" kern="1200" baseline="0" dirty="0" smtClean="0">
                          <a:solidFill>
                            <a:schemeClr val="dk1"/>
                          </a:solidFill>
                          <a:latin typeface="+mn-lt"/>
                          <a:ea typeface="+mn-ea"/>
                          <a:cs typeface="+mn-cs"/>
                        </a:rPr>
                        <a:t>DOT-4D,</a:t>
                      </a:r>
                    </a:p>
                    <a:p>
                      <a:r>
                        <a:rPr kumimoji="0" lang="en-US" altLang="zh-TW" sz="2400" b="1" kern="1200" baseline="0" dirty="0" smtClean="0">
                          <a:solidFill>
                            <a:schemeClr val="dk1"/>
                          </a:solidFill>
                          <a:latin typeface="+mn-lt"/>
                          <a:ea typeface="+mn-ea"/>
                          <a:cs typeface="+mn-cs"/>
                        </a:rPr>
                        <a:t>4DA,4DS</a:t>
                      </a:r>
                      <a:endParaRPr lang="zh-TW" alt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altLang="zh-TW" sz="2400" b="1" kern="1200" baseline="0" dirty="0" smtClean="0">
                          <a:solidFill>
                            <a:schemeClr val="dk1"/>
                          </a:solidFill>
                          <a:latin typeface="標楷體" pitchFamily="65" charset="-120"/>
                          <a:ea typeface="標楷體" pitchFamily="65" charset="-120"/>
                          <a:cs typeface="+mn-cs"/>
                        </a:rPr>
                        <a:t>2</a:t>
                      </a:r>
                      <a:r>
                        <a:rPr kumimoji="0" lang="zh-TW" altLang="en-US" sz="2400" b="1" kern="1200" baseline="0" dirty="0" smtClean="0">
                          <a:solidFill>
                            <a:schemeClr val="dk1"/>
                          </a:solidFill>
                          <a:latin typeface="標楷體" pitchFamily="65" charset="-120"/>
                          <a:ea typeface="標楷體" pitchFamily="65" charset="-120"/>
                          <a:cs typeface="+mn-cs"/>
                        </a:rPr>
                        <a:t>倍工作壓力</a:t>
                      </a:r>
                    </a:p>
                  </a:txBody>
                  <a:tcPr/>
                </a:tc>
                <a:tc>
                  <a:txBody>
                    <a:bodyPr/>
                    <a:lstStyle/>
                    <a:p>
                      <a:pPr algn="ctr"/>
                      <a:r>
                        <a:rPr kumimoji="0" lang="zh-TW" altLang="en-US" sz="2400" b="1" kern="1200" baseline="0" dirty="0" smtClean="0">
                          <a:solidFill>
                            <a:schemeClr val="dk1"/>
                          </a:solidFill>
                          <a:latin typeface="標楷體" pitchFamily="65" charset="-120"/>
                          <a:ea typeface="標楷體" pitchFamily="65" charset="-120"/>
                          <a:cs typeface="+mn-cs"/>
                        </a:rPr>
                        <a:t>無</a:t>
                      </a:r>
                      <a:endParaRPr lang="zh-TW" altLang="en-US" sz="2400" b="1" dirty="0">
                        <a:latin typeface="標楷體" pitchFamily="65" charset="-120"/>
                        <a:ea typeface="標楷體" pitchFamily="65" charset="-120"/>
                      </a:endParaRPr>
                    </a:p>
                  </a:txBody>
                  <a:tcPr/>
                </a:tc>
                <a:tc>
                  <a:txBody>
                    <a:bodyPr/>
                    <a:lstStyle/>
                    <a:p>
                      <a:endParaRPr lang="zh-TW" altLang="en-US" sz="3200"/>
                    </a:p>
                  </a:txBody>
                  <a:tcPr/>
                </a:tc>
              </a:tr>
              <a:tr h="438864">
                <a:tc>
                  <a:txBody>
                    <a:bodyPr/>
                    <a:lstStyle/>
                    <a:p>
                      <a:pPr algn="ctr"/>
                      <a:r>
                        <a:rPr lang="en-US" altLang="zh-TW" sz="2400" dirty="0" smtClean="0">
                          <a:latin typeface="標楷體" pitchFamily="65" charset="-120"/>
                          <a:ea typeface="標楷體" pitchFamily="65" charset="-120"/>
                        </a:rPr>
                        <a:t>15</a:t>
                      </a:r>
                      <a:endParaRPr lang="zh-TW" altLang="en-US" sz="2400" dirty="0">
                        <a:latin typeface="標楷體" pitchFamily="65" charset="-120"/>
                        <a:ea typeface="標楷體" pitchFamily="65" charset="-120"/>
                      </a:endParaRPr>
                    </a:p>
                  </a:txBody>
                  <a:tcPr/>
                </a:tc>
                <a:tc>
                  <a:txBody>
                    <a:bodyPr/>
                    <a:lstStyle/>
                    <a:p>
                      <a:r>
                        <a:rPr kumimoji="0" lang="en-US" altLang="zh-TW" sz="2400" b="1" kern="1200" baseline="0" dirty="0" smtClean="0">
                          <a:solidFill>
                            <a:schemeClr val="dk1"/>
                          </a:solidFill>
                          <a:latin typeface="+mn-lt"/>
                          <a:ea typeface="+mn-ea"/>
                          <a:cs typeface="+mn-cs"/>
                        </a:rPr>
                        <a:t>DOT-4E</a:t>
                      </a:r>
                      <a:endParaRPr lang="zh-TW" alt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altLang="zh-TW" sz="2400" b="1" kern="1200" baseline="0" dirty="0" smtClean="0">
                          <a:solidFill>
                            <a:schemeClr val="dk1"/>
                          </a:solidFill>
                          <a:latin typeface="標楷體" pitchFamily="65" charset="-120"/>
                          <a:ea typeface="標楷體" pitchFamily="65" charset="-120"/>
                          <a:cs typeface="+mn-cs"/>
                        </a:rPr>
                        <a:t>2</a:t>
                      </a:r>
                      <a:r>
                        <a:rPr kumimoji="0" lang="zh-TW" altLang="en-US" sz="2400" b="1" kern="1200" baseline="0" dirty="0" smtClean="0">
                          <a:solidFill>
                            <a:schemeClr val="dk1"/>
                          </a:solidFill>
                          <a:latin typeface="標楷體" pitchFamily="65" charset="-120"/>
                          <a:ea typeface="標楷體" pitchFamily="65" charset="-120"/>
                          <a:cs typeface="+mn-cs"/>
                        </a:rPr>
                        <a:t>倍工作壓力</a:t>
                      </a:r>
                      <a:endParaRPr lang="zh-TW" altLang="en-US" sz="2400" b="1" dirty="0" smtClean="0">
                        <a:latin typeface="標楷體" pitchFamily="65" charset="-120"/>
                        <a:ea typeface="標楷體" pitchFamily="65" charset="-120"/>
                      </a:endParaRPr>
                    </a:p>
                  </a:txBody>
                  <a:tcPr/>
                </a:tc>
                <a:tc>
                  <a:txBody>
                    <a:bodyPr/>
                    <a:lstStyle/>
                    <a:p>
                      <a:pPr algn="ctr"/>
                      <a:r>
                        <a:rPr kumimoji="0" lang="zh-TW" altLang="en-US" sz="2400" b="1" kern="1200" baseline="0" dirty="0" smtClean="0">
                          <a:solidFill>
                            <a:schemeClr val="dk1"/>
                          </a:solidFill>
                          <a:latin typeface="標楷體" pitchFamily="65" charset="-120"/>
                          <a:ea typeface="標楷體" pitchFamily="65" charset="-120"/>
                          <a:cs typeface="+mn-cs"/>
                        </a:rPr>
                        <a:t>無</a:t>
                      </a:r>
                      <a:endParaRPr lang="zh-TW" altLang="en-US" sz="2400" b="1" dirty="0">
                        <a:latin typeface="標楷體" pitchFamily="65" charset="-120"/>
                        <a:ea typeface="標楷體" pitchFamily="65" charset="-120"/>
                      </a:endParaRPr>
                    </a:p>
                  </a:txBody>
                  <a:tcPr/>
                </a:tc>
                <a:tc>
                  <a:txBody>
                    <a:bodyPr/>
                    <a:lstStyle/>
                    <a:p>
                      <a:endParaRPr lang="zh-TW" altLang="en-US" sz="3200" dirty="0"/>
                    </a:p>
                  </a:txBody>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chemeClr val="tx1"/>
                </a:solidFill>
                <a:latin typeface="標楷體" pitchFamily="65" charset="-120"/>
                <a:ea typeface="標楷體" pitchFamily="65" charset="-120"/>
              </a:rPr>
              <a:t>鋼瓶檢驗實務</a:t>
            </a:r>
            <a:endParaRPr lang="zh-TW" altLang="en-US" b="1" dirty="0">
              <a:solidFill>
                <a:schemeClr val="tx1"/>
              </a:solidFill>
            </a:endParaRPr>
          </a:p>
        </p:txBody>
      </p:sp>
      <p:graphicFrame>
        <p:nvGraphicFramePr>
          <p:cNvPr id="4" name="內容版面配置區 3"/>
          <p:cNvGraphicFramePr>
            <a:graphicFrameLocks noGrp="1"/>
          </p:cNvGraphicFramePr>
          <p:nvPr>
            <p:ph sz="quarter" idx="1"/>
          </p:nvPr>
        </p:nvGraphicFramePr>
        <p:xfrm>
          <a:off x="611560" y="1916832"/>
          <a:ext cx="8153400" cy="4206240"/>
        </p:xfrm>
        <a:graphic>
          <a:graphicData uri="http://schemas.openxmlformats.org/drawingml/2006/table">
            <a:tbl>
              <a:tblPr firstRow="1" bandRow="1">
                <a:tableStyleId>{073A0DAA-6AF3-43AB-8588-CEC1D06C72B9}</a:tableStyleId>
              </a:tblPr>
              <a:tblGrid>
                <a:gridCol w="576064"/>
                <a:gridCol w="2952328"/>
                <a:gridCol w="2448272"/>
                <a:gridCol w="1512168"/>
                <a:gridCol w="664568"/>
              </a:tblGrid>
              <a:tr h="370840">
                <a:tc>
                  <a:txBody>
                    <a:bodyPr/>
                    <a:lstStyle/>
                    <a:p>
                      <a:endParaRPr lang="zh-TW" altLang="en-US" sz="2400" dirty="0">
                        <a:latin typeface="標楷體" pitchFamily="65" charset="-120"/>
                        <a:ea typeface="標楷體" pitchFamily="65"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baseline="0" dirty="0" smtClean="0">
                          <a:latin typeface="標楷體" pitchFamily="65" charset="-120"/>
                          <a:ea typeface="標楷體" pitchFamily="65" charset="-120"/>
                        </a:rPr>
                        <a:t>鋼瓶規格</a:t>
                      </a:r>
                      <a:endParaRPr lang="zh-TW" altLang="en-US" sz="2400" dirty="0" smtClean="0">
                        <a:latin typeface="標楷體" pitchFamily="65" charset="-120"/>
                        <a:ea typeface="標楷體" pitchFamily="65"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baseline="0" dirty="0" smtClean="0">
                          <a:latin typeface="標楷體" pitchFamily="65" charset="-120"/>
                          <a:ea typeface="標楷體" pitchFamily="65" charset="-120"/>
                        </a:rPr>
                        <a:t>測試壓力</a:t>
                      </a:r>
                      <a:endParaRPr lang="zh-TW" altLang="en-US" sz="2400" dirty="0" smtClean="0">
                        <a:latin typeface="標楷體" pitchFamily="65" charset="-120"/>
                        <a:ea typeface="標楷體" pitchFamily="65"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baseline="0" dirty="0" smtClean="0">
                          <a:latin typeface="標楷體" pitchFamily="65" charset="-120"/>
                          <a:ea typeface="標楷體" pitchFamily="65" charset="-120"/>
                        </a:rPr>
                        <a:t>特殊限制</a:t>
                      </a:r>
                      <a:endParaRPr lang="zh-TW" altLang="en-US" sz="2400" dirty="0" smtClean="0">
                        <a:latin typeface="標楷體" pitchFamily="65" charset="-120"/>
                        <a:ea typeface="標楷體" pitchFamily="65"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baseline="0" dirty="0" smtClean="0">
                          <a:latin typeface="標楷體" pitchFamily="65" charset="-120"/>
                          <a:ea typeface="標楷體" pitchFamily="65" charset="-120"/>
                        </a:rPr>
                        <a:t>備註</a:t>
                      </a:r>
                      <a:endParaRPr lang="zh-TW" altLang="en-US" sz="2400" dirty="0" smtClean="0">
                        <a:latin typeface="標楷體" pitchFamily="65" charset="-120"/>
                        <a:ea typeface="標楷體" pitchFamily="65" charset="-120"/>
                      </a:endParaRPr>
                    </a:p>
                  </a:txBody>
                  <a:tcPr/>
                </a:tc>
              </a:tr>
              <a:tr h="370840">
                <a:tc>
                  <a:txBody>
                    <a:bodyPr/>
                    <a:lstStyle/>
                    <a:p>
                      <a:r>
                        <a:rPr lang="en-US" altLang="zh-TW" sz="2400" dirty="0" smtClean="0"/>
                        <a:t>16</a:t>
                      </a:r>
                      <a:endParaRPr lang="zh-TW" altLang="en-US" sz="2400" b="1" dirty="0">
                        <a:latin typeface="標楷體" pitchFamily="65" charset="-120"/>
                        <a:ea typeface="標楷體" pitchFamily="65" charset="-120"/>
                      </a:endParaRPr>
                    </a:p>
                  </a:txBody>
                  <a:tcPr/>
                </a:tc>
                <a:tc>
                  <a:txBody>
                    <a:bodyPr/>
                    <a:lstStyle/>
                    <a:p>
                      <a:r>
                        <a:rPr kumimoji="0" lang="en-US" altLang="zh-TW" sz="2400" b="1" kern="1200" baseline="0" dirty="0" smtClean="0"/>
                        <a:t>DOT-4L</a:t>
                      </a:r>
                      <a:endParaRPr lang="zh-TW" altLang="en-US" sz="2400" b="1" dirty="0">
                        <a:latin typeface="標楷體" pitchFamily="65" charset="-120"/>
                        <a:ea typeface="標楷體" pitchFamily="65"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zh-TW" altLang="en-US" sz="2400" b="1" kern="1200" baseline="0" dirty="0" smtClean="0">
                          <a:latin typeface="標楷體" pitchFamily="65" charset="-120"/>
                          <a:ea typeface="標楷體" pitchFamily="65" charset="-120"/>
                        </a:rPr>
                        <a:t>不需再檢查測試</a:t>
                      </a:r>
                      <a:endParaRPr lang="zh-TW" altLang="en-US" sz="2400" b="1" dirty="0" smtClean="0">
                        <a:latin typeface="標楷體" pitchFamily="65" charset="-120"/>
                        <a:ea typeface="標楷體" pitchFamily="65" charset="-120"/>
                      </a:endParaRPr>
                    </a:p>
                  </a:txBody>
                  <a:tcPr/>
                </a:tc>
                <a:tc>
                  <a:txBody>
                    <a:bodyPr/>
                    <a:lstStyle/>
                    <a:p>
                      <a:pPr algn="ctr"/>
                      <a:r>
                        <a:rPr kumimoji="0" lang="zh-TW" altLang="en-US" sz="2400" b="1" kern="1200" baseline="0" dirty="0" smtClean="0">
                          <a:latin typeface="標楷體" pitchFamily="65" charset="-120"/>
                          <a:ea typeface="標楷體" pitchFamily="65" charset="-120"/>
                        </a:rPr>
                        <a:t>無</a:t>
                      </a:r>
                      <a:endParaRPr lang="zh-TW" altLang="en-US" sz="2400" b="1" dirty="0">
                        <a:latin typeface="標楷體" pitchFamily="65" charset="-120"/>
                        <a:ea typeface="標楷體" pitchFamily="65" charset="-120"/>
                      </a:endParaRPr>
                    </a:p>
                  </a:txBody>
                  <a:tcPr/>
                </a:tc>
                <a:tc>
                  <a:txBody>
                    <a:bodyPr/>
                    <a:lstStyle/>
                    <a:p>
                      <a:endParaRPr lang="zh-TW" altLang="en-US" sz="2400" b="1">
                        <a:latin typeface="標楷體" pitchFamily="65" charset="-120"/>
                        <a:ea typeface="標楷體" pitchFamily="65" charset="-120"/>
                      </a:endParaRPr>
                    </a:p>
                  </a:txBody>
                  <a:tcPr/>
                </a:tc>
              </a:tr>
              <a:tr h="370840">
                <a:tc>
                  <a:txBody>
                    <a:bodyPr/>
                    <a:lstStyle/>
                    <a:p>
                      <a:r>
                        <a:rPr lang="en-US" altLang="zh-TW" sz="2400" dirty="0" smtClean="0"/>
                        <a:t>17</a:t>
                      </a:r>
                      <a:endParaRPr lang="zh-TW" altLang="en-US" sz="2400" b="1" dirty="0">
                        <a:latin typeface="標楷體" pitchFamily="65" charset="-120"/>
                        <a:ea typeface="標楷體" pitchFamily="65" charset="-120"/>
                      </a:endParaRPr>
                    </a:p>
                  </a:txBody>
                  <a:tcPr/>
                </a:tc>
                <a:tc>
                  <a:txBody>
                    <a:bodyPr/>
                    <a:lstStyle/>
                    <a:p>
                      <a:r>
                        <a:rPr kumimoji="0" lang="en-US" altLang="zh-TW" sz="2400" b="1" kern="1200" baseline="0" dirty="0" smtClean="0"/>
                        <a:t>DOT-8,8L    10or 20</a:t>
                      </a:r>
                      <a:endParaRPr lang="zh-TW" altLang="en-US" sz="2400" b="1" dirty="0">
                        <a:latin typeface="標楷體" pitchFamily="65" charset="-120"/>
                        <a:ea typeface="標楷體" pitchFamily="65" charset="-120"/>
                      </a:endParaRPr>
                    </a:p>
                  </a:txBody>
                  <a:tcPr/>
                </a:tc>
                <a:tc>
                  <a:txBody>
                    <a:bodyPr/>
                    <a:lstStyle/>
                    <a:p>
                      <a:r>
                        <a:rPr kumimoji="0" lang="en-US" altLang="zh-TW" sz="2400" b="1" kern="1200" baseline="0" dirty="0" smtClean="0"/>
                        <a:t>400 </a:t>
                      </a:r>
                      <a:r>
                        <a:rPr kumimoji="0" lang="en-US" altLang="zh-TW" sz="2400" b="1" kern="1200" baseline="0" dirty="0" err="1" smtClean="0"/>
                        <a:t>p.s.i</a:t>
                      </a:r>
                      <a:r>
                        <a:rPr kumimoji="0" lang="en-US" altLang="zh-TW" sz="2400" b="1" kern="1200" baseline="0" dirty="0" smtClean="0"/>
                        <a:t>.</a:t>
                      </a:r>
                    </a:p>
                    <a:p>
                      <a:r>
                        <a:rPr kumimoji="0" lang="en-US" altLang="zh-TW" sz="2400" b="1" kern="1200" baseline="0" dirty="0" smtClean="0"/>
                        <a:t>max.600p.s.i.</a:t>
                      </a:r>
                      <a:endParaRPr lang="zh-TW" altLang="en-US" sz="2400" b="1" dirty="0">
                        <a:latin typeface="標楷體" pitchFamily="65" charset="-120"/>
                        <a:ea typeface="標楷體" pitchFamily="65" charset="-120"/>
                      </a:endParaRPr>
                    </a:p>
                  </a:txBody>
                  <a:tcPr/>
                </a:tc>
                <a:tc>
                  <a:txBody>
                    <a:bodyPr/>
                    <a:lstStyle/>
                    <a:p>
                      <a:pPr algn="ctr"/>
                      <a:r>
                        <a:rPr kumimoji="0" lang="zh-TW" altLang="en-US" sz="2400" b="1" kern="1200" baseline="0" dirty="0" smtClean="0">
                          <a:latin typeface="標楷體" pitchFamily="65" charset="-120"/>
                          <a:ea typeface="標楷體" pitchFamily="65" charset="-120"/>
                        </a:rPr>
                        <a:t>無</a:t>
                      </a:r>
                      <a:endParaRPr lang="zh-TW" altLang="en-US" sz="2400" b="1" dirty="0">
                        <a:latin typeface="標楷體" pitchFamily="65" charset="-120"/>
                        <a:ea typeface="標楷體" pitchFamily="65" charset="-120"/>
                      </a:endParaRPr>
                    </a:p>
                  </a:txBody>
                  <a:tcPr/>
                </a:tc>
                <a:tc>
                  <a:txBody>
                    <a:bodyPr/>
                    <a:lstStyle/>
                    <a:p>
                      <a:endParaRPr lang="zh-TW" altLang="en-US" sz="2400" b="1">
                        <a:latin typeface="標楷體" pitchFamily="65" charset="-120"/>
                        <a:ea typeface="標楷體" pitchFamily="65" charset="-120"/>
                      </a:endParaRPr>
                    </a:p>
                  </a:txBody>
                  <a:tcPr/>
                </a:tc>
              </a:tr>
              <a:tr h="370840">
                <a:tc>
                  <a:txBody>
                    <a:bodyPr/>
                    <a:lstStyle/>
                    <a:p>
                      <a:r>
                        <a:rPr lang="en-US" altLang="zh-TW" sz="2400" dirty="0" smtClean="0"/>
                        <a:t>18</a:t>
                      </a:r>
                      <a:endParaRPr lang="zh-TW" altLang="en-US" sz="2400" b="1" dirty="0">
                        <a:latin typeface="標楷體" pitchFamily="65" charset="-120"/>
                        <a:ea typeface="標楷體" pitchFamily="65" charset="-120"/>
                      </a:endParaRPr>
                    </a:p>
                  </a:txBody>
                  <a:tcPr/>
                </a:tc>
                <a:tc>
                  <a:txBody>
                    <a:bodyPr/>
                    <a:lstStyle/>
                    <a:p>
                      <a:r>
                        <a:rPr kumimoji="0" lang="en-US" altLang="zh-TW" sz="2400" b="1" kern="1200" baseline="0" dirty="0" smtClean="0"/>
                        <a:t>DOT-8,8L    525</a:t>
                      </a:r>
                      <a:endParaRPr lang="zh-TW" altLang="en-US" sz="2400" b="1" dirty="0">
                        <a:latin typeface="標楷體" pitchFamily="65" charset="-120"/>
                        <a:ea typeface="標楷體" pitchFamily="65" charset="-120"/>
                      </a:endParaRPr>
                    </a:p>
                  </a:txBody>
                  <a:tcPr/>
                </a:tc>
                <a:tc>
                  <a:txBody>
                    <a:bodyPr/>
                    <a:lstStyle/>
                    <a:p>
                      <a:r>
                        <a:rPr kumimoji="0" lang="en-US" altLang="zh-TW" sz="2400" b="1" kern="1200" baseline="0" dirty="0" smtClean="0"/>
                        <a:t>500 </a:t>
                      </a:r>
                      <a:r>
                        <a:rPr kumimoji="0" lang="en-US" altLang="zh-TW" sz="2400" b="1" kern="1200" baseline="0" dirty="0" err="1" smtClean="0"/>
                        <a:t>p.s.i</a:t>
                      </a:r>
                      <a:r>
                        <a:rPr kumimoji="0" lang="en-US" altLang="zh-TW" sz="2400" b="1" kern="1200" baseline="0" dirty="0" smtClean="0"/>
                        <a:t>.</a:t>
                      </a:r>
                      <a:endParaRPr lang="zh-TW" altLang="en-US" sz="2400" b="1" dirty="0">
                        <a:latin typeface="標楷體" pitchFamily="65" charset="-120"/>
                        <a:ea typeface="標楷體" pitchFamily="65" charset="-120"/>
                      </a:endParaRPr>
                    </a:p>
                  </a:txBody>
                  <a:tcPr/>
                </a:tc>
                <a:tc>
                  <a:txBody>
                    <a:bodyPr/>
                    <a:lstStyle/>
                    <a:p>
                      <a:pPr algn="ctr"/>
                      <a:r>
                        <a:rPr kumimoji="0" lang="zh-TW" altLang="en-US" sz="2400" b="1" kern="1200" baseline="0" dirty="0" smtClean="0">
                          <a:latin typeface="標楷體" pitchFamily="65" charset="-120"/>
                          <a:ea typeface="標楷體" pitchFamily="65" charset="-120"/>
                        </a:rPr>
                        <a:t>無</a:t>
                      </a:r>
                      <a:endParaRPr lang="zh-TW" altLang="en-US" sz="2400" b="1" dirty="0">
                        <a:latin typeface="標楷體" pitchFamily="65" charset="-120"/>
                        <a:ea typeface="標楷體" pitchFamily="65" charset="-120"/>
                      </a:endParaRPr>
                    </a:p>
                  </a:txBody>
                  <a:tcPr/>
                </a:tc>
                <a:tc>
                  <a:txBody>
                    <a:bodyPr/>
                    <a:lstStyle/>
                    <a:p>
                      <a:endParaRPr lang="zh-TW" altLang="en-US" sz="2400" b="1">
                        <a:latin typeface="標楷體" pitchFamily="65" charset="-120"/>
                        <a:ea typeface="標楷體" pitchFamily="65" charset="-120"/>
                      </a:endParaRPr>
                    </a:p>
                  </a:txBody>
                  <a:tcPr/>
                </a:tc>
              </a:tr>
              <a:tr h="370840">
                <a:tc>
                  <a:txBody>
                    <a:bodyPr/>
                    <a:lstStyle/>
                    <a:p>
                      <a:r>
                        <a:rPr lang="en-US" altLang="zh-TW" sz="2400" dirty="0" smtClean="0"/>
                        <a:t>19</a:t>
                      </a:r>
                      <a:endParaRPr lang="zh-TW" altLang="en-US" sz="2400" b="1" dirty="0">
                        <a:latin typeface="標楷體" pitchFamily="65" charset="-120"/>
                        <a:ea typeface="標楷體" pitchFamily="65" charset="-120"/>
                      </a:endParaRPr>
                    </a:p>
                  </a:txBody>
                  <a:tcPr/>
                </a:tc>
                <a:tc>
                  <a:txBody>
                    <a:bodyPr/>
                    <a:lstStyle/>
                    <a:p>
                      <a:r>
                        <a:rPr kumimoji="0" lang="en-US" altLang="zh-TW" sz="2400" b="1" kern="1200" baseline="0" dirty="0" smtClean="0"/>
                        <a:t>DOT-8,8L    526</a:t>
                      </a:r>
                    </a:p>
                    <a:p>
                      <a:r>
                        <a:rPr kumimoji="0" lang="en-US" altLang="zh-TW" sz="2400" b="1" kern="1200" baseline="0" dirty="0" smtClean="0"/>
                        <a:t>(</a:t>
                      </a:r>
                      <a:r>
                        <a:rPr kumimoji="0" lang="zh-TW" altLang="en-US" sz="2400" b="1" kern="1200" baseline="0" dirty="0" smtClean="0">
                          <a:latin typeface="標楷體" pitchFamily="65" charset="-120"/>
                          <a:ea typeface="標楷體" pitchFamily="65" charset="-120"/>
                        </a:rPr>
                        <a:t>充填壓力 </a:t>
                      </a:r>
                      <a:r>
                        <a:rPr kumimoji="0" lang="en-US" altLang="zh-TW" sz="2400" b="1" kern="1200" baseline="0" dirty="0" smtClean="0"/>
                        <a:t>&gt;450p.s.i.)</a:t>
                      </a:r>
                      <a:endParaRPr lang="zh-TW" altLang="en-US" sz="2400" b="1" dirty="0">
                        <a:latin typeface="標楷體" pitchFamily="65" charset="-120"/>
                        <a:ea typeface="標楷體" pitchFamily="65" charset="-120"/>
                      </a:endParaRPr>
                    </a:p>
                  </a:txBody>
                  <a:tcPr/>
                </a:tc>
                <a:tc>
                  <a:txBody>
                    <a:bodyPr/>
                    <a:lstStyle/>
                    <a:p>
                      <a:r>
                        <a:rPr kumimoji="0" lang="en-US" altLang="zh-TW" sz="2400" b="1" kern="1200" baseline="0" dirty="0" smtClean="0"/>
                        <a:t>5 /3 </a:t>
                      </a:r>
                      <a:r>
                        <a:rPr kumimoji="0" lang="zh-TW" altLang="en-US" sz="2400" b="1" kern="1200" baseline="0" dirty="0" smtClean="0">
                          <a:latin typeface="標楷體" pitchFamily="65" charset="-120"/>
                          <a:ea typeface="標楷體" pitchFamily="65" charset="-120"/>
                        </a:rPr>
                        <a:t>倍工作壓力</a:t>
                      </a:r>
                      <a:endParaRPr lang="zh-TW" altLang="en-US" sz="2400" b="1" dirty="0">
                        <a:latin typeface="標楷體" pitchFamily="65" charset="-120"/>
                        <a:ea typeface="標楷體" pitchFamily="65" charset="-120"/>
                      </a:endParaRPr>
                    </a:p>
                  </a:txBody>
                  <a:tcPr/>
                </a:tc>
                <a:tc>
                  <a:txBody>
                    <a:bodyPr/>
                    <a:lstStyle/>
                    <a:p>
                      <a:pPr algn="ctr"/>
                      <a:r>
                        <a:rPr kumimoji="0" lang="zh-TW" altLang="en-US" sz="2400" b="1" kern="1200" baseline="0" dirty="0" smtClean="0">
                          <a:latin typeface="標楷體" pitchFamily="65" charset="-120"/>
                          <a:ea typeface="標楷體" pitchFamily="65" charset="-120"/>
                        </a:rPr>
                        <a:t>無</a:t>
                      </a:r>
                      <a:endParaRPr lang="zh-TW" altLang="en-US" sz="2400" b="1" dirty="0">
                        <a:latin typeface="標楷體" pitchFamily="65" charset="-120"/>
                        <a:ea typeface="標楷體" pitchFamily="65" charset="-120"/>
                      </a:endParaRPr>
                    </a:p>
                  </a:txBody>
                  <a:tcPr/>
                </a:tc>
                <a:tc>
                  <a:txBody>
                    <a:bodyPr/>
                    <a:lstStyle/>
                    <a:p>
                      <a:endParaRPr lang="zh-TW" altLang="en-US" sz="2400" b="1">
                        <a:latin typeface="標楷體" pitchFamily="65" charset="-120"/>
                        <a:ea typeface="標楷體" pitchFamily="65" charset="-120"/>
                      </a:endParaRPr>
                    </a:p>
                  </a:txBody>
                  <a:tcPr/>
                </a:tc>
              </a:tr>
              <a:tr h="370840">
                <a:tc>
                  <a:txBody>
                    <a:bodyPr/>
                    <a:lstStyle/>
                    <a:p>
                      <a:r>
                        <a:rPr lang="en-US" altLang="zh-TW" sz="2400" dirty="0" smtClean="0"/>
                        <a:t>20</a:t>
                      </a:r>
                      <a:endParaRPr lang="zh-TW" altLang="en-US" sz="2400" b="1" dirty="0">
                        <a:latin typeface="標楷體" pitchFamily="65" charset="-120"/>
                        <a:ea typeface="標楷體" pitchFamily="65" charset="-120"/>
                      </a:endParaRPr>
                    </a:p>
                  </a:txBody>
                  <a:tcPr/>
                </a:tc>
                <a:tc>
                  <a:txBody>
                    <a:bodyPr/>
                    <a:lstStyle/>
                    <a:p>
                      <a:r>
                        <a:rPr kumimoji="0" lang="en-US" altLang="zh-TW" sz="2400" b="1" kern="1200" baseline="0" dirty="0" smtClean="0"/>
                        <a:t>DOT-8,8L    526</a:t>
                      </a:r>
                    </a:p>
                    <a:p>
                      <a:r>
                        <a:rPr kumimoji="0" lang="en-US" altLang="zh-TW" sz="2400" b="1" kern="1200" baseline="0" dirty="0" smtClean="0"/>
                        <a:t>(</a:t>
                      </a:r>
                      <a:r>
                        <a:rPr kumimoji="0" lang="zh-TW" altLang="en-US" sz="2400" b="1" kern="1200" baseline="0" dirty="0" smtClean="0">
                          <a:latin typeface="標楷體" pitchFamily="65" charset="-120"/>
                          <a:ea typeface="標楷體" pitchFamily="65" charset="-120"/>
                        </a:rPr>
                        <a:t>充填壓力 </a:t>
                      </a:r>
                      <a:r>
                        <a:rPr kumimoji="0" lang="en-US" altLang="zh-TW" sz="2400" b="1" kern="1200" baseline="0" dirty="0" smtClean="0"/>
                        <a:t>&lt;450p.s.i.)</a:t>
                      </a:r>
                      <a:endParaRPr lang="zh-TW" altLang="en-US" sz="2400" b="1" dirty="0">
                        <a:latin typeface="標楷體" pitchFamily="65" charset="-120"/>
                        <a:ea typeface="標楷體" pitchFamily="65" charset="-120"/>
                      </a:endParaRPr>
                    </a:p>
                  </a:txBody>
                  <a:tcPr/>
                </a:tc>
                <a:tc>
                  <a:txBody>
                    <a:bodyPr/>
                    <a:lstStyle/>
                    <a:p>
                      <a:r>
                        <a:rPr kumimoji="0" lang="en-US" altLang="zh-TW" sz="2400" b="1" kern="1200" baseline="0" dirty="0" smtClean="0"/>
                        <a:t>5 /3 </a:t>
                      </a:r>
                      <a:r>
                        <a:rPr kumimoji="0" lang="zh-TW" altLang="en-US" sz="2400" b="1" kern="1200" baseline="0" dirty="0" smtClean="0">
                          <a:latin typeface="標楷體" pitchFamily="65" charset="-120"/>
                          <a:ea typeface="標楷體" pitchFamily="65" charset="-120"/>
                        </a:rPr>
                        <a:t>倍工作壓力</a:t>
                      </a:r>
                      <a:endParaRPr lang="zh-TW" altLang="en-US" sz="2400" b="1" dirty="0">
                        <a:latin typeface="標楷體" pitchFamily="65" charset="-120"/>
                        <a:ea typeface="標楷體" pitchFamily="65" charset="-120"/>
                      </a:endParaRPr>
                    </a:p>
                  </a:txBody>
                  <a:tcPr/>
                </a:tc>
                <a:tc>
                  <a:txBody>
                    <a:bodyPr/>
                    <a:lstStyle/>
                    <a:p>
                      <a:pPr algn="ctr"/>
                      <a:r>
                        <a:rPr kumimoji="0" lang="zh-TW" altLang="en-US" sz="2400" b="1" kern="1200" baseline="0" dirty="0" smtClean="0">
                          <a:latin typeface="標楷體" pitchFamily="65" charset="-120"/>
                          <a:ea typeface="標楷體" pitchFamily="65" charset="-120"/>
                        </a:rPr>
                        <a:t>腐蝕性鋼瓶除外</a:t>
                      </a:r>
                      <a:endParaRPr lang="zh-TW" altLang="en-US" sz="2400" b="1" dirty="0">
                        <a:latin typeface="標楷體" pitchFamily="65" charset="-120"/>
                        <a:ea typeface="標楷體" pitchFamily="65" charset="-120"/>
                      </a:endParaRPr>
                    </a:p>
                  </a:txBody>
                  <a:tcPr/>
                </a:tc>
                <a:tc>
                  <a:txBody>
                    <a:bodyPr/>
                    <a:lstStyle/>
                    <a:p>
                      <a:endParaRPr lang="zh-TW" altLang="en-US" sz="2400" b="1" dirty="0">
                        <a:latin typeface="標楷體" pitchFamily="65" charset="-120"/>
                        <a:ea typeface="標楷體" pitchFamily="65" charset="-120"/>
                      </a:endParaRPr>
                    </a:p>
                  </a:txBody>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chemeClr val="tx1"/>
                </a:solidFill>
                <a:latin typeface="標楷體" pitchFamily="65" charset="-120"/>
                <a:ea typeface="標楷體" pitchFamily="65" charset="-120"/>
              </a:rPr>
              <a:t>鋼瓶檢驗實務</a:t>
            </a:r>
            <a:endParaRPr lang="zh-TW" altLang="en-US" b="1" dirty="0">
              <a:solidFill>
                <a:schemeClr val="tx1"/>
              </a:solidFill>
            </a:endParaRPr>
          </a:p>
        </p:txBody>
      </p:sp>
      <p:sp>
        <p:nvSpPr>
          <p:cNvPr id="3" name="內容版面配置區 2"/>
          <p:cNvSpPr>
            <a:spLocks noGrp="1"/>
          </p:cNvSpPr>
          <p:nvPr>
            <p:ph sz="quarter" idx="1"/>
          </p:nvPr>
        </p:nvSpPr>
        <p:spPr/>
        <p:txBody>
          <a:bodyPr>
            <a:normAutofit lnSpcReduction="10000"/>
          </a:bodyPr>
          <a:lstStyle/>
          <a:p>
            <a:pPr>
              <a:buFont typeface="Wingdings" pitchFamily="2" charset="2"/>
              <a:buChar char="Ø"/>
            </a:pPr>
            <a:r>
              <a:rPr lang="zh-TW" altLang="en-US" sz="2800" b="1" dirty="0" smtClean="0">
                <a:latin typeface="標楷體" pitchFamily="65" charset="-120"/>
                <a:ea typeface="標楷體" pitchFamily="65" charset="-120"/>
              </a:rPr>
              <a:t>重視殘氣危險</a:t>
            </a:r>
            <a:endParaRPr lang="en-US" altLang="zh-TW" sz="2800" b="1" dirty="0" smtClean="0">
              <a:latin typeface="標楷體" pitchFamily="65" charset="-120"/>
              <a:ea typeface="標楷體" pitchFamily="65" charset="-120"/>
            </a:endParaRPr>
          </a:p>
          <a:p>
            <a:pPr>
              <a:buFont typeface="Wingdings" pitchFamily="2" charset="2"/>
              <a:buChar char="Ø"/>
            </a:pPr>
            <a:r>
              <a:rPr lang="zh-TW" altLang="en-US" sz="2800" b="1" dirty="0" smtClean="0">
                <a:latin typeface="標楷體" pitchFamily="65" charset="-120"/>
                <a:ea typeface="標楷體" pitchFamily="65" charset="-120"/>
              </a:rPr>
              <a:t>鋼瓶刻印</a:t>
            </a:r>
            <a:r>
              <a:rPr lang="en-US" altLang="zh-TW" sz="2800" b="1" dirty="0" smtClean="0">
                <a:latin typeface="標楷體" pitchFamily="65" charset="-120"/>
                <a:ea typeface="標楷體" pitchFamily="65" charset="-120"/>
              </a:rPr>
              <a:t>__</a:t>
            </a:r>
            <a:r>
              <a:rPr lang="zh-TW" altLang="en-US" sz="2800" b="1" dirty="0" smtClean="0">
                <a:latin typeface="標楷體" pitchFamily="65" charset="-120"/>
                <a:ea typeface="標楷體" pitchFamily="65" charset="-120"/>
              </a:rPr>
              <a:t>壓力單位異動</a:t>
            </a:r>
            <a:endParaRPr lang="en-US" altLang="zh-TW" sz="2800" b="1" dirty="0" smtClean="0">
              <a:latin typeface="標楷體" pitchFamily="65" charset="-120"/>
              <a:ea typeface="標楷體" pitchFamily="65" charset="-120"/>
            </a:endParaRPr>
          </a:p>
          <a:p>
            <a:pPr>
              <a:buFont typeface="Wingdings" pitchFamily="2" charset="2"/>
              <a:buChar char="Ø"/>
            </a:pPr>
            <a:r>
              <a:rPr lang="zh-TW" altLang="en-US" sz="2800" b="1" dirty="0" smtClean="0">
                <a:latin typeface="標楷體" pitchFamily="65" charset="-120"/>
                <a:ea typeface="標楷體" pitchFamily="65" charset="-120"/>
              </a:rPr>
              <a:t>識別環</a:t>
            </a:r>
            <a:r>
              <a:rPr lang="en-US" altLang="zh-TW" sz="2800" b="1" dirty="0" smtClean="0">
                <a:latin typeface="標楷體" pitchFamily="65" charset="-120"/>
                <a:ea typeface="標楷體" pitchFamily="65" charset="-120"/>
              </a:rPr>
              <a:t>__</a:t>
            </a:r>
            <a:r>
              <a:rPr lang="zh-TW" altLang="en-US" sz="2800" b="1" dirty="0" smtClean="0">
                <a:latin typeface="標楷體" pitchFamily="65" charset="-120"/>
                <a:ea typeface="標楷體" pitchFamily="65" charset="-120"/>
              </a:rPr>
              <a:t>新瓶掛環</a:t>
            </a:r>
            <a:endParaRPr lang="en-US" altLang="zh-TW" sz="2800" b="1" dirty="0" smtClean="0">
              <a:latin typeface="標楷體" pitchFamily="65" charset="-120"/>
              <a:ea typeface="標楷體" pitchFamily="65" charset="-120"/>
            </a:endParaRPr>
          </a:p>
          <a:p>
            <a:pPr>
              <a:buFont typeface="Wingdings" pitchFamily="2" charset="2"/>
              <a:buChar char="Ø"/>
            </a:pPr>
            <a:r>
              <a:rPr lang="zh-TW" altLang="en-US" sz="2800" b="1" dirty="0" smtClean="0">
                <a:latin typeface="標楷體" pitchFamily="65" charset="-120"/>
                <a:ea typeface="標楷體" pitchFamily="65" charset="-120"/>
              </a:rPr>
              <a:t>鋼瓶之測試壓力</a:t>
            </a:r>
            <a:endParaRPr lang="en-US" altLang="zh-TW" sz="2800" b="1" dirty="0" smtClean="0">
              <a:latin typeface="標楷體" pitchFamily="65" charset="-120"/>
              <a:ea typeface="標楷體" pitchFamily="65" charset="-120"/>
            </a:endParaRPr>
          </a:p>
          <a:p>
            <a:pPr>
              <a:buFont typeface="Wingdings" pitchFamily="2" charset="2"/>
              <a:buChar char="Ø"/>
            </a:pPr>
            <a:r>
              <a:rPr lang="zh-TW" altLang="en-US" sz="2800" b="1" dirty="0" smtClean="0">
                <a:latin typeface="標楷體" pitchFamily="65" charset="-120"/>
                <a:ea typeface="標楷體" pitchFamily="65" charset="-120"/>
              </a:rPr>
              <a:t>耐壓試驗檢查週期</a:t>
            </a:r>
            <a:endParaRPr lang="en-US" altLang="zh-TW" sz="2800" b="1" dirty="0" smtClean="0">
              <a:latin typeface="標楷體" pitchFamily="65" charset="-120"/>
              <a:ea typeface="標楷體" pitchFamily="65" charset="-120"/>
            </a:endParaRPr>
          </a:p>
          <a:p>
            <a:pPr>
              <a:buFont typeface="Wingdings" pitchFamily="2" charset="2"/>
              <a:buChar char="Ø"/>
            </a:pPr>
            <a:r>
              <a:rPr lang="zh-TW" altLang="zh-TW" sz="2800" b="1" dirty="0" smtClean="0">
                <a:latin typeface="標楷體" pitchFamily="65" charset="-120"/>
                <a:ea typeface="標楷體" pitchFamily="65" charset="-120"/>
              </a:rPr>
              <a:t>碳纖維複合氣瓶測試</a:t>
            </a:r>
            <a:endParaRPr lang="en-US" altLang="zh-TW" sz="2800" b="1" dirty="0" smtClean="0">
              <a:latin typeface="標楷體" pitchFamily="65" charset="-120"/>
              <a:ea typeface="標楷體" pitchFamily="65" charset="-120"/>
            </a:endParaRPr>
          </a:p>
          <a:p>
            <a:pPr>
              <a:buFont typeface="Wingdings" pitchFamily="2" charset="2"/>
              <a:buChar char="Ø"/>
            </a:pPr>
            <a:r>
              <a:rPr lang="zh-TW" altLang="en-US" sz="2800" b="1" dirty="0" smtClean="0">
                <a:latin typeface="標楷體" pitchFamily="65" charset="-120"/>
                <a:ea typeface="標楷體" pitchFamily="65" charset="-120"/>
              </a:rPr>
              <a:t>瓶閥組裝</a:t>
            </a:r>
            <a:endParaRPr lang="en-US" altLang="zh-TW" sz="2800" b="1" dirty="0" smtClean="0">
              <a:latin typeface="標楷體" pitchFamily="65" charset="-120"/>
              <a:ea typeface="標楷體" pitchFamily="65" charset="-120"/>
            </a:endParaRPr>
          </a:p>
          <a:p>
            <a:pPr>
              <a:buFont typeface="Wingdings" pitchFamily="2" charset="2"/>
              <a:buChar char="Ø"/>
            </a:pPr>
            <a:r>
              <a:rPr lang="zh-TW" altLang="en-US" sz="2800" b="1" dirty="0" smtClean="0">
                <a:latin typeface="標楷體" pitchFamily="65" charset="-120"/>
                <a:ea typeface="標楷體" pitchFamily="65" charset="-120"/>
              </a:rPr>
              <a:t>檢驗統計表</a:t>
            </a:r>
            <a:r>
              <a:rPr lang="en-US" altLang="zh-TW" sz="2800" b="1" dirty="0" smtClean="0">
                <a:latin typeface="標楷體" pitchFamily="65" charset="-120"/>
                <a:ea typeface="標楷體" pitchFamily="65" charset="-120"/>
              </a:rPr>
              <a:t> _</a:t>
            </a:r>
            <a:r>
              <a:rPr lang="zh-TW" altLang="en-US" sz="2800" b="1" dirty="0" smtClean="0">
                <a:latin typeface="標楷體" pitchFamily="65" charset="-120"/>
                <a:ea typeface="標楷體" pitchFamily="65" charset="-120"/>
              </a:rPr>
              <a:t>月申報</a:t>
            </a:r>
            <a:endParaRPr lang="en-US" altLang="zh-TW" sz="2800" b="1" dirty="0" smtClean="0">
              <a:latin typeface="標楷體" pitchFamily="65" charset="-120"/>
              <a:ea typeface="標楷體" pitchFamily="65" charset="-120"/>
            </a:endParaRPr>
          </a:p>
          <a:p>
            <a:pPr>
              <a:buFont typeface="Wingdings" pitchFamily="2" charset="2"/>
              <a:buChar char="Ø"/>
            </a:pPr>
            <a:r>
              <a:rPr lang="zh-TW" altLang="en-US" sz="2800" b="1" dirty="0" smtClean="0">
                <a:latin typeface="標楷體" pitchFamily="65" charset="-120"/>
                <a:ea typeface="標楷體" pitchFamily="65" charset="-120"/>
              </a:rPr>
              <a:t>產品責任險</a:t>
            </a:r>
            <a:endParaRPr lang="en-US" altLang="zh-TW" sz="2800" b="1" dirty="0" smtClean="0">
              <a:latin typeface="標楷體" pitchFamily="65" charset="-120"/>
              <a:ea typeface="標楷體" pitchFamily="65" charset="-120"/>
            </a:endParaRPr>
          </a:p>
          <a:p>
            <a:pPr>
              <a:buFont typeface="Wingdings" pitchFamily="2" charset="2"/>
              <a:buChar char="Ø"/>
            </a:pPr>
            <a:endParaRPr lang="en-US" altLang="zh-TW" sz="3600" b="1" dirty="0" smtClean="0">
              <a:latin typeface="標楷體" pitchFamily="65" charset="-120"/>
              <a:ea typeface="標楷體" pitchFamily="65" charset="-120"/>
            </a:endParaRPr>
          </a:p>
          <a:p>
            <a:endParaRPr lang="en-US" altLang="zh-TW" sz="3600" dirty="0" smtClean="0">
              <a:latin typeface="標楷體" pitchFamily="65" charset="-120"/>
              <a:ea typeface="標楷體" pitchFamily="65" charset="-120"/>
            </a:endParaRPr>
          </a:p>
          <a:p>
            <a:endParaRPr lang="zh-TW"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chemeClr val="tx1"/>
                </a:solidFill>
                <a:latin typeface="標楷體" pitchFamily="65" charset="-120"/>
                <a:ea typeface="標楷體" pitchFamily="65" charset="-120"/>
              </a:rPr>
              <a:t>鋼瓶檢驗實務</a:t>
            </a:r>
            <a:endParaRPr lang="zh-TW" altLang="en-US" dirty="0"/>
          </a:p>
        </p:txBody>
      </p:sp>
      <p:sp>
        <p:nvSpPr>
          <p:cNvPr id="3" name="內容版面配置區 2"/>
          <p:cNvSpPr>
            <a:spLocks noGrp="1"/>
          </p:cNvSpPr>
          <p:nvPr>
            <p:ph sz="quarter" idx="1"/>
          </p:nvPr>
        </p:nvSpPr>
        <p:spPr>
          <a:xfrm>
            <a:off x="612648" y="1600200"/>
            <a:ext cx="8153400" cy="5069160"/>
          </a:xfrm>
        </p:spPr>
        <p:txBody>
          <a:bodyPr>
            <a:normAutofit fontScale="32500" lnSpcReduction="20000"/>
          </a:bodyPr>
          <a:lstStyle/>
          <a:p>
            <a:pPr>
              <a:buFont typeface="Wingdings" pitchFamily="2" charset="2"/>
              <a:buChar char="Ø"/>
            </a:pPr>
            <a:r>
              <a:rPr lang="zh-TW" altLang="en-US" sz="9800" b="1" dirty="0" smtClean="0">
                <a:latin typeface="標楷體" pitchFamily="65" charset="-120"/>
                <a:ea typeface="標楷體" pitchFamily="65" charset="-120"/>
              </a:rPr>
              <a:t>耐壓試驗檢查週期</a:t>
            </a:r>
            <a:endParaRPr lang="en-US" altLang="zh-TW" sz="9800" b="1" dirty="0" smtClean="0">
              <a:latin typeface="標楷體" pitchFamily="65" charset="-120"/>
              <a:ea typeface="標楷體" pitchFamily="65" charset="-120"/>
            </a:endParaRPr>
          </a:p>
          <a:p>
            <a:pPr>
              <a:buFont typeface="Wingdings" pitchFamily="2" charset="2"/>
              <a:buChar char="l"/>
            </a:pPr>
            <a:r>
              <a:rPr lang="zh-TW" altLang="en-US" sz="7400" b="1" dirty="0" smtClean="0">
                <a:latin typeface="標楷體" pitchFamily="65" charset="-120"/>
                <a:ea typeface="標楷體" pitchFamily="65" charset="-120"/>
              </a:rPr>
              <a:t>進口容器，依</a:t>
            </a:r>
            <a:r>
              <a:rPr lang="en-US" altLang="zh-TW" sz="7400" b="1" dirty="0" smtClean="0">
                <a:latin typeface="標楷體" pitchFamily="65" charset="-120"/>
                <a:ea typeface="標楷體" pitchFamily="65" charset="-120"/>
              </a:rPr>
              <a:t>JIS </a:t>
            </a:r>
            <a:r>
              <a:rPr lang="zh-TW" altLang="en-US" sz="7400" b="1" dirty="0" smtClean="0">
                <a:latin typeface="標楷體" pitchFamily="65" charset="-120"/>
                <a:ea typeface="標楷體" pitchFamily="65" charset="-120"/>
              </a:rPr>
              <a:t>或</a:t>
            </a:r>
            <a:r>
              <a:rPr lang="en-US" altLang="zh-TW" sz="7400" b="1" dirty="0" smtClean="0">
                <a:latin typeface="標楷體" pitchFamily="65" charset="-120"/>
                <a:ea typeface="標楷體" pitchFamily="65" charset="-120"/>
              </a:rPr>
              <a:t> DOT</a:t>
            </a:r>
            <a:r>
              <a:rPr lang="zh-TW" altLang="en-US" sz="7400" b="1" dirty="0" smtClean="0">
                <a:latin typeface="標楷體" pitchFamily="65" charset="-120"/>
                <a:ea typeface="標楷體" pitchFamily="65" charset="-120"/>
              </a:rPr>
              <a:t>規格製造，並經</a:t>
            </a:r>
            <a:r>
              <a:rPr lang="en-US" altLang="zh-TW" sz="7400" b="1" dirty="0" smtClean="0">
                <a:latin typeface="標楷體" pitchFamily="65" charset="-120"/>
                <a:ea typeface="標楷體" pitchFamily="65" charset="-120"/>
              </a:rPr>
              <a:t>KHK</a:t>
            </a:r>
            <a:r>
              <a:rPr lang="zh-TW" altLang="en-US" sz="7400" b="1" dirty="0" smtClean="0">
                <a:latin typeface="標楷體" pitchFamily="65" charset="-120"/>
                <a:ea typeface="標楷體" pitchFamily="65" charset="-120"/>
              </a:rPr>
              <a:t>或</a:t>
            </a:r>
            <a:r>
              <a:rPr lang="en-US" altLang="zh-TW" sz="7400" b="1" dirty="0" smtClean="0">
                <a:latin typeface="標楷體" pitchFamily="65" charset="-120"/>
                <a:ea typeface="標楷體" pitchFamily="65" charset="-120"/>
              </a:rPr>
              <a:t>DOT</a:t>
            </a:r>
            <a:r>
              <a:rPr lang="zh-TW" altLang="en-US" sz="7400" b="1" dirty="0" smtClean="0">
                <a:latin typeface="標楷體" pitchFamily="65" charset="-120"/>
                <a:ea typeface="標楷體" pitchFamily="65" charset="-120"/>
              </a:rPr>
              <a:t>等機構檢查簽證，出廠五年後做再檢查，其他進口容器出廠三年後做再檢查。以後每三年檢查一次。 </a:t>
            </a:r>
          </a:p>
          <a:p>
            <a:pPr>
              <a:buFont typeface="Wingdings" pitchFamily="2" charset="2"/>
              <a:buChar char="l"/>
            </a:pPr>
            <a:r>
              <a:rPr lang="zh-TW" altLang="en-US" sz="7400" b="1" dirty="0" smtClean="0">
                <a:latin typeface="標楷體" pitchFamily="65" charset="-120"/>
                <a:ea typeface="標楷體" pitchFamily="65" charset="-120"/>
              </a:rPr>
              <a:t>當發現有使用上疑慮，或變更充填氣體種類且距上次水壓日期一年以上，則可以</a:t>
            </a:r>
            <a:r>
              <a:rPr lang="zh-TW" altLang="en-US" sz="7400" b="1" u="sng" dirty="0" smtClean="0">
                <a:latin typeface="標楷體" pitchFamily="65" charset="-120"/>
                <a:ea typeface="標楷體" pitchFamily="65" charset="-120"/>
              </a:rPr>
              <a:t>應測試壓力</a:t>
            </a:r>
            <a:r>
              <a:rPr lang="zh-TW" altLang="en-US" sz="7400" b="1" dirty="0" smtClean="0">
                <a:latin typeface="標楷體" pitchFamily="65" charset="-120"/>
                <a:ea typeface="標楷體" pitchFamily="65" charset="-120"/>
              </a:rPr>
              <a:t>之壓力再執行容器耐壓試驗。 </a:t>
            </a:r>
            <a:endParaRPr lang="en-US" altLang="zh-TW" sz="7400" b="1" dirty="0" smtClean="0"/>
          </a:p>
          <a:p>
            <a:pPr>
              <a:buFont typeface="Wingdings" pitchFamily="2" charset="2"/>
              <a:buChar char="l"/>
            </a:pPr>
            <a:r>
              <a:rPr lang="zh-TW" altLang="en-US" sz="7400" b="1" dirty="0" smtClean="0">
                <a:latin typeface="標楷體" pitchFamily="65" charset="-120"/>
                <a:ea typeface="標楷體" pitchFamily="65" charset="-120"/>
              </a:rPr>
              <a:t>摘錄 </a:t>
            </a:r>
            <a:r>
              <a:rPr lang="en-US" altLang="zh-TW" sz="7400" b="1" dirty="0" smtClean="0">
                <a:latin typeface="標楷體" pitchFamily="65" charset="-120"/>
                <a:ea typeface="標楷體" pitchFamily="65" charset="-120"/>
              </a:rPr>
              <a:t>ISO6406 </a:t>
            </a:r>
            <a:r>
              <a:rPr lang="zh-TW" altLang="en-US" sz="7400" b="1" dirty="0" smtClean="0">
                <a:latin typeface="標楷體" pitchFamily="65" charset="-120"/>
                <a:ea typeface="標楷體" pitchFamily="65" charset="-120"/>
              </a:rPr>
              <a:t>內文</a:t>
            </a:r>
            <a:r>
              <a:rPr lang="en-US" altLang="zh-TW" sz="7400" b="1" dirty="0" smtClean="0">
                <a:latin typeface="標楷體" pitchFamily="65" charset="-120"/>
                <a:ea typeface="標楷體" pitchFamily="65" charset="-120"/>
              </a:rPr>
              <a:t>: </a:t>
            </a:r>
            <a:r>
              <a:rPr lang="zh-TW" altLang="en-US" sz="7400" b="1" dirty="0" smtClean="0">
                <a:latin typeface="標楷體" pitchFamily="65" charset="-120"/>
                <a:ea typeface="標楷體" pitchFamily="65" charset="-120"/>
              </a:rPr>
              <a:t>高壓無縫氣體容器定期檢測的間隔，依照美國國家標準對危險品運輸</a:t>
            </a:r>
            <a:r>
              <a:rPr lang="en-US" altLang="zh-TW" sz="7400" b="1" dirty="0" smtClean="0">
                <a:latin typeface="標楷體" pitchFamily="65" charset="-120"/>
                <a:ea typeface="標楷體" pitchFamily="65" charset="-120"/>
              </a:rPr>
              <a:t>—</a:t>
            </a:r>
            <a:r>
              <a:rPr lang="zh-TW" altLang="en-US" sz="7400" b="1" dirty="0" smtClean="0">
                <a:latin typeface="標楷體" pitchFamily="65" charset="-120"/>
                <a:ea typeface="標楷體" pitchFamily="65" charset="-120"/>
              </a:rPr>
              <a:t>型號規定或國內外當局指定危險品的建議，鋼瓶首次裝填後即應在一定時間內送回定期檢測。倘若鋼瓶使用一切正常，沒有遭到濫用或導致鋼瓶不安全的不正常狀況發生，在內容物未使用完畢之前，即使定期檢測期限已過，</a:t>
            </a:r>
            <a:r>
              <a:rPr lang="zh-TW" altLang="en-US" sz="7400" b="1" dirty="0" smtClean="0">
                <a:solidFill>
                  <a:srgbClr val="FF0000"/>
                </a:solidFill>
                <a:latin typeface="標楷體" pitchFamily="65" charset="-120"/>
                <a:ea typeface="標楷體" pitchFamily="65" charset="-120"/>
              </a:rPr>
              <a:t>並沒有硬性規定使用者必須送回鋼瓶。</a:t>
            </a:r>
            <a:r>
              <a:rPr lang="zh-TW" altLang="en-US" sz="7400" b="1" dirty="0" smtClean="0">
                <a:latin typeface="標楷體" pitchFamily="65" charset="-120"/>
                <a:ea typeface="標楷體" pitchFamily="65" charset="-120"/>
              </a:rPr>
              <a:t>將鋼瓶送回定期檢測是其擁有者或使用者的責任。</a:t>
            </a:r>
            <a:r>
              <a:rPr lang="en-US" altLang="zh-TW" sz="7400" b="1" dirty="0" smtClean="0">
                <a:latin typeface="標楷體" pitchFamily="65" charset="-120"/>
                <a:ea typeface="標楷體" pitchFamily="65" charset="-120"/>
              </a:rPr>
              <a:t>(Ps:</a:t>
            </a:r>
            <a:r>
              <a:rPr lang="zh-TW" altLang="en-US" sz="7400" b="1" dirty="0" smtClean="0">
                <a:latin typeface="標楷體" pitchFamily="65" charset="-120"/>
                <a:ea typeface="標楷體" pitchFamily="65" charset="-120"/>
              </a:rPr>
              <a:t>台灣地區由業者比照國外慣例沿用</a:t>
            </a:r>
            <a:r>
              <a:rPr lang="en-US" altLang="zh-TW" sz="7400" b="1" dirty="0" smtClean="0">
                <a:latin typeface="標楷體" pitchFamily="65" charset="-120"/>
                <a:ea typeface="標楷體" pitchFamily="65" charset="-120"/>
              </a:rPr>
              <a:t>)</a:t>
            </a:r>
            <a:endParaRPr lang="zh-TW" altLang="en-US" sz="7400" b="1" dirty="0">
              <a:latin typeface="標楷體" pitchFamily="65" charset="-120"/>
              <a:ea typeface="標楷體" pitchFamily="65" charset="-12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chemeClr val="tx1"/>
                </a:solidFill>
                <a:latin typeface="標楷體" pitchFamily="65" charset="-120"/>
                <a:ea typeface="標楷體" pitchFamily="65" charset="-120"/>
              </a:rPr>
              <a:t>鋼瓶檢驗實務</a:t>
            </a:r>
            <a:endParaRPr lang="zh-TW" altLang="en-US" b="1" dirty="0">
              <a:solidFill>
                <a:schemeClr val="tx1"/>
              </a:solidFill>
            </a:endParaRPr>
          </a:p>
        </p:txBody>
      </p:sp>
      <p:sp>
        <p:nvSpPr>
          <p:cNvPr id="3" name="內容版面配置區 2"/>
          <p:cNvSpPr>
            <a:spLocks noGrp="1"/>
          </p:cNvSpPr>
          <p:nvPr>
            <p:ph sz="quarter" idx="1"/>
          </p:nvPr>
        </p:nvSpPr>
        <p:spPr/>
        <p:txBody>
          <a:bodyPr>
            <a:normAutofit fontScale="92500" lnSpcReduction="10000"/>
          </a:bodyPr>
          <a:lstStyle/>
          <a:p>
            <a:pPr>
              <a:buFont typeface="Wingdings" pitchFamily="2" charset="2"/>
              <a:buChar char="Ø"/>
            </a:pPr>
            <a:r>
              <a:rPr lang="zh-TW" altLang="en-US" b="1" dirty="0" smtClean="0">
                <a:latin typeface="標楷體" pitchFamily="65" charset="-120"/>
                <a:ea typeface="標楷體" pitchFamily="65" charset="-120"/>
              </a:rPr>
              <a:t>瓶閥組裝</a:t>
            </a:r>
            <a:endParaRPr lang="en-US" altLang="zh-TW" b="1" dirty="0" smtClean="0">
              <a:latin typeface="標楷體" pitchFamily="65" charset="-120"/>
              <a:ea typeface="標楷體" pitchFamily="65" charset="-120"/>
            </a:endParaRPr>
          </a:p>
          <a:p>
            <a:pPr>
              <a:buFont typeface="Arial" pitchFamily="34" charset="0"/>
              <a:buChar char="•"/>
            </a:pPr>
            <a:r>
              <a:rPr lang="zh-TW" altLang="zh-TW" sz="3000" b="1" dirty="0" smtClean="0">
                <a:latin typeface="標楷體" pitchFamily="65" charset="-120"/>
                <a:ea typeface="標楷體" pitchFamily="65" charset="-120"/>
              </a:rPr>
              <a:t>所有的螺紋都必須檢查，以確保螺紋的直徑、形式、長度及錐體都能滿足需求。</a:t>
            </a:r>
          </a:p>
          <a:p>
            <a:pPr>
              <a:buFont typeface="Arial" pitchFamily="34" charset="0"/>
              <a:buChar char="•"/>
            </a:pPr>
            <a:r>
              <a:rPr lang="zh-TW" altLang="zh-TW" sz="3000" b="1" dirty="0" smtClean="0">
                <a:latin typeface="標楷體" pitchFamily="65" charset="-120"/>
                <a:ea typeface="標楷體" pitchFamily="65" charset="-120"/>
              </a:rPr>
              <a:t>若螺紋有出現扭曲、變形或起毛邊的情形時，這些故障必須被矯正才行，如果有過度的螺紋受損或是閥門本體、手輪、或其他零件嚴重的變形，則必須予以更換新品。</a:t>
            </a:r>
          </a:p>
          <a:p>
            <a:pPr>
              <a:buFont typeface="Arial" pitchFamily="34" charset="0"/>
              <a:buChar char="•"/>
            </a:pPr>
            <a:r>
              <a:rPr lang="zh-TW" altLang="zh-TW" sz="3000" b="1" dirty="0" smtClean="0">
                <a:latin typeface="標楷體" pitchFamily="65" charset="-120"/>
                <a:ea typeface="標楷體" pitchFamily="65" charset="-120"/>
              </a:rPr>
              <a:t>閥門的維護必須包括有一般的清潔，並結合彈性零件及毀損或受損的零件、包裝與安全裝置之更換，且在有需要的時候為之。</a:t>
            </a:r>
          </a:p>
          <a:p>
            <a:pPr>
              <a:buFont typeface="Wingdings" pitchFamily="2" charset="2"/>
              <a:buChar char="Ø"/>
            </a:pPr>
            <a:endParaRPr lang="zh-TW" altLang="en-US" b="1" dirty="0">
              <a:latin typeface="標楷體" pitchFamily="65" charset="-120"/>
              <a:ea typeface="標楷體" pitchFamily="65" charset="-12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chemeClr val="tx1"/>
                </a:solidFill>
                <a:latin typeface="標楷體" pitchFamily="65" charset="-120"/>
                <a:ea typeface="標楷體" pitchFamily="65" charset="-120"/>
              </a:rPr>
              <a:t>鋼瓶檢驗實務</a:t>
            </a:r>
            <a:endParaRPr lang="zh-TW" altLang="en-US" dirty="0"/>
          </a:p>
        </p:txBody>
      </p:sp>
      <p:sp>
        <p:nvSpPr>
          <p:cNvPr id="3" name="內容版面配置區 2"/>
          <p:cNvSpPr>
            <a:spLocks noGrp="1"/>
          </p:cNvSpPr>
          <p:nvPr>
            <p:ph sz="quarter" idx="1"/>
          </p:nvPr>
        </p:nvSpPr>
        <p:spPr/>
        <p:txBody>
          <a:bodyPr>
            <a:normAutofit fontScale="92500" lnSpcReduction="20000"/>
          </a:bodyPr>
          <a:lstStyle/>
          <a:p>
            <a:pPr>
              <a:buFont typeface="Wingdings" pitchFamily="2" charset="2"/>
              <a:buChar char="Ø"/>
            </a:pPr>
            <a:r>
              <a:rPr lang="zh-TW" altLang="zh-TW" sz="3500" b="1" dirty="0" smtClean="0">
                <a:latin typeface="標楷體" pitchFamily="65" charset="-120"/>
                <a:ea typeface="標楷體" pitchFamily="65" charset="-120"/>
              </a:rPr>
              <a:t>碳纖維複合氣瓶測試步驟</a:t>
            </a:r>
          </a:p>
          <a:p>
            <a:pPr>
              <a:buFont typeface="Wingdings" pitchFamily="2" charset="2"/>
              <a:buChar char="l"/>
            </a:pPr>
            <a:r>
              <a:rPr lang="zh-TW" altLang="zh-TW" sz="3200" dirty="0" smtClean="0">
                <a:latin typeface="標楷體" pitchFamily="65" charset="-120"/>
                <a:ea typeface="標楷體" pitchFamily="65" charset="-120"/>
              </a:rPr>
              <a:t>依照</a:t>
            </a:r>
            <a:r>
              <a:rPr lang="en-US" altLang="zh-TW" sz="3200" dirty="0" smtClean="0">
                <a:latin typeface="標楷體" pitchFamily="65" charset="-120"/>
                <a:ea typeface="標楷體" pitchFamily="65" charset="-120"/>
              </a:rPr>
              <a:t>DOT-CFFC</a:t>
            </a:r>
            <a:r>
              <a:rPr lang="zh-TW" altLang="zh-TW" sz="3200" dirty="0" smtClean="0">
                <a:latin typeface="標楷體" pitchFamily="65" charset="-120"/>
                <a:ea typeface="標楷體" pitchFamily="65" charset="-120"/>
              </a:rPr>
              <a:t>標示之碳纖維複合氣瓶之流體靜力測試</a:t>
            </a:r>
            <a:r>
              <a:rPr lang="en-US" altLang="zh-TW" sz="2200" dirty="0" smtClean="0">
                <a:latin typeface="標楷體" pitchFamily="65" charset="-120"/>
                <a:ea typeface="標楷體" pitchFamily="65" charset="-120"/>
              </a:rPr>
              <a:t>(</a:t>
            </a:r>
            <a:r>
              <a:rPr lang="zh-TW" altLang="en-US" sz="2200" dirty="0" smtClean="0">
                <a:latin typeface="標楷體" pitchFamily="65" charset="-120"/>
                <a:ea typeface="標楷體" pitchFamily="65" charset="-120"/>
              </a:rPr>
              <a:t>耐壓試驗</a:t>
            </a:r>
            <a:r>
              <a:rPr lang="en-US" altLang="zh-TW" sz="2200" dirty="0" smtClean="0">
                <a:latin typeface="標楷體" pitchFamily="65" charset="-120"/>
                <a:ea typeface="標楷體" pitchFamily="65" charset="-120"/>
              </a:rPr>
              <a:t>)</a:t>
            </a:r>
            <a:r>
              <a:rPr lang="zh-TW" altLang="zh-TW" sz="3200" dirty="0" smtClean="0">
                <a:latin typeface="標楷體" pitchFamily="65" charset="-120"/>
                <a:ea typeface="標楷體" pitchFamily="65" charset="-120"/>
              </a:rPr>
              <a:t>的測試時間至少需為</a:t>
            </a:r>
            <a:r>
              <a:rPr lang="en-US" altLang="zh-TW" sz="3200" dirty="0" smtClean="0">
                <a:solidFill>
                  <a:srgbClr val="FF0000"/>
                </a:solidFill>
                <a:latin typeface="標楷體" pitchFamily="65" charset="-120"/>
                <a:ea typeface="標楷體" pitchFamily="65" charset="-120"/>
              </a:rPr>
              <a:t>1</a:t>
            </a:r>
            <a:r>
              <a:rPr lang="zh-TW" altLang="zh-TW" sz="3200" dirty="0" smtClean="0">
                <a:solidFill>
                  <a:srgbClr val="FF0000"/>
                </a:solidFill>
                <a:latin typeface="標楷體" pitchFamily="65" charset="-120"/>
                <a:ea typeface="標楷體" pitchFamily="65" charset="-120"/>
              </a:rPr>
              <a:t>分鐘。</a:t>
            </a:r>
          </a:p>
          <a:p>
            <a:pPr>
              <a:buFont typeface="Wingdings" pitchFamily="2" charset="2"/>
              <a:buChar char="l"/>
            </a:pPr>
            <a:r>
              <a:rPr lang="zh-TW" altLang="zh-TW" sz="3200" dirty="0" smtClean="0">
                <a:latin typeface="標楷體" pitchFamily="65" charset="-120"/>
                <a:ea typeface="標楷體" pitchFamily="65" charset="-120"/>
              </a:rPr>
              <a:t>複合氣瓶必須在</a:t>
            </a:r>
            <a:r>
              <a:rPr lang="zh-TW" altLang="zh-TW" sz="3200" dirty="0" smtClean="0">
                <a:solidFill>
                  <a:srgbClr val="FF0000"/>
                </a:solidFill>
                <a:latin typeface="標楷體" pitchFamily="65" charset="-120"/>
                <a:ea typeface="標楷體" pitchFamily="65" charset="-120"/>
              </a:rPr>
              <a:t>最小測試壓力的</a:t>
            </a:r>
            <a:r>
              <a:rPr lang="en-US" altLang="zh-TW" sz="3200" dirty="0" smtClean="0">
                <a:solidFill>
                  <a:srgbClr val="FF0000"/>
                </a:solidFill>
                <a:latin typeface="標楷體" pitchFamily="65" charset="-120"/>
                <a:ea typeface="標楷體" pitchFamily="65" charset="-120"/>
              </a:rPr>
              <a:t>85</a:t>
            </a:r>
            <a:r>
              <a:rPr lang="zh-TW" altLang="zh-TW" sz="3200" dirty="0" smtClean="0">
                <a:solidFill>
                  <a:srgbClr val="FF0000"/>
                </a:solidFill>
                <a:latin typeface="標楷體" pitchFamily="65" charset="-120"/>
                <a:ea typeface="標楷體" pitchFamily="65" charset="-120"/>
              </a:rPr>
              <a:t>％以下的壓力先做預備加壓測試</a:t>
            </a:r>
            <a:r>
              <a:rPr lang="zh-TW" altLang="zh-TW" sz="3200" dirty="0" smtClean="0">
                <a:latin typeface="標楷體" pitchFamily="65" charset="-120"/>
                <a:ea typeface="標楷體" pitchFamily="65" charset="-120"/>
              </a:rPr>
              <a:t>。必須在</a:t>
            </a:r>
            <a:r>
              <a:rPr lang="en-US" altLang="zh-TW" sz="3200" dirty="0" smtClean="0">
                <a:latin typeface="標楷體" pitchFamily="65" charset="-120"/>
                <a:ea typeface="標楷體" pitchFamily="65" charset="-120"/>
              </a:rPr>
              <a:t>85</a:t>
            </a:r>
            <a:r>
              <a:rPr lang="zh-TW" altLang="zh-TW" sz="3200" dirty="0" smtClean="0">
                <a:latin typeface="標楷體" pitchFamily="65" charset="-120"/>
                <a:ea typeface="標楷體" pitchFamily="65" charset="-120"/>
              </a:rPr>
              <a:t>％的測試壓力下做預備加壓測試直到氣瓶完全膨脹且沒有洩漏為止。然後釋出壓力且在正式測試之前將膨脹設備重新歸零。此預備加壓測試可幫助我們在正式測試時獲得精確之膨脹值，因而可避免在較高壓力下的許多重複測試且使氣瓶不會超過原始之自增壓壓力。</a:t>
            </a:r>
          </a:p>
          <a:p>
            <a:endParaRPr lang="zh-TW"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chemeClr val="tx1"/>
                </a:solidFill>
                <a:latin typeface="標楷體" pitchFamily="65" charset="-120"/>
                <a:ea typeface="標楷體" pitchFamily="65" charset="-120"/>
              </a:rPr>
              <a:t>鋼瓶檢驗實務</a:t>
            </a:r>
            <a:endParaRPr lang="zh-TW" altLang="en-US" dirty="0"/>
          </a:p>
        </p:txBody>
      </p:sp>
      <p:sp>
        <p:nvSpPr>
          <p:cNvPr id="3" name="內容版面配置區 2"/>
          <p:cNvSpPr>
            <a:spLocks noGrp="1"/>
          </p:cNvSpPr>
          <p:nvPr>
            <p:ph sz="quarter" idx="1"/>
          </p:nvPr>
        </p:nvSpPr>
        <p:spPr/>
        <p:txBody>
          <a:bodyPr>
            <a:normAutofit fontScale="92500" lnSpcReduction="10000"/>
          </a:bodyPr>
          <a:lstStyle/>
          <a:p>
            <a:pPr>
              <a:buFont typeface="Wingdings" pitchFamily="2" charset="2"/>
              <a:buChar char="Ø"/>
            </a:pPr>
            <a:r>
              <a:rPr lang="zh-TW" altLang="zh-TW" sz="3500" b="1" dirty="0" smtClean="0">
                <a:latin typeface="標楷體" pitchFamily="65" charset="-120"/>
                <a:ea typeface="標楷體" pitchFamily="65" charset="-120"/>
              </a:rPr>
              <a:t>碳纖維複合氣瓶測試標準</a:t>
            </a:r>
          </a:p>
          <a:p>
            <a:pPr>
              <a:buFont typeface="Wingdings" pitchFamily="2" charset="2"/>
              <a:buChar char="l"/>
            </a:pPr>
            <a:r>
              <a:rPr lang="zh-TW" altLang="zh-TW" sz="3200" dirty="0" smtClean="0">
                <a:latin typeface="標楷體" pitchFamily="65" charset="-120"/>
                <a:ea typeface="標楷體" pitchFamily="65" charset="-120"/>
              </a:rPr>
              <a:t>若超過下述之膨脹標準的限度，則氣瓶必須根據</a:t>
            </a:r>
            <a:r>
              <a:rPr lang="en-US" altLang="zh-TW" sz="3200" dirty="0" smtClean="0">
                <a:latin typeface="標楷體" pitchFamily="65" charset="-120"/>
                <a:ea typeface="標楷體" pitchFamily="65" charset="-120"/>
              </a:rPr>
              <a:t> </a:t>
            </a:r>
            <a:r>
              <a:rPr lang="en-US" altLang="zh-TW" sz="2600" b="1" dirty="0" smtClean="0">
                <a:latin typeface="標楷體" pitchFamily="65" charset="-120"/>
                <a:ea typeface="標楷體" pitchFamily="65" charset="-120"/>
              </a:rPr>
              <a:t>CGA6.2 __14.1</a:t>
            </a:r>
            <a:r>
              <a:rPr lang="zh-TW" altLang="zh-TW" sz="3200" dirty="0" smtClean="0">
                <a:latin typeface="標楷體" pitchFamily="65" charset="-120"/>
                <a:ea typeface="標楷體" pitchFamily="65" charset="-120"/>
              </a:rPr>
              <a:t>報廢：永久膨脹</a:t>
            </a:r>
            <a:r>
              <a:rPr lang="zh-TW" altLang="zh-TW" sz="2600" dirty="0" smtClean="0">
                <a:latin typeface="標楷體" pitchFamily="65" charset="-120"/>
                <a:ea typeface="標楷體" pitchFamily="65" charset="-120"/>
              </a:rPr>
              <a:t>（</a:t>
            </a:r>
            <a:r>
              <a:rPr lang="en-US" altLang="zh-TW" sz="2600" dirty="0" smtClean="0">
                <a:latin typeface="標楷體" pitchFamily="65" charset="-120"/>
                <a:ea typeface="標楷體" pitchFamily="65" charset="-120"/>
              </a:rPr>
              <a:t>PE</a:t>
            </a:r>
            <a:r>
              <a:rPr lang="zh-TW" altLang="zh-TW" sz="2600" dirty="0" smtClean="0">
                <a:latin typeface="標楷體" pitchFamily="65" charset="-120"/>
                <a:ea typeface="標楷體" pitchFamily="65" charset="-120"/>
              </a:rPr>
              <a:t>）</a:t>
            </a:r>
            <a:r>
              <a:rPr lang="zh-TW" altLang="zh-TW" sz="3200" dirty="0" smtClean="0">
                <a:latin typeface="標楷體" pitchFamily="65" charset="-120"/>
                <a:ea typeface="標楷體" pitchFamily="65" charset="-120"/>
              </a:rPr>
              <a:t>與總膨脹</a:t>
            </a:r>
            <a:r>
              <a:rPr lang="zh-TW" altLang="zh-TW" sz="2600" dirty="0" smtClean="0">
                <a:latin typeface="標楷體" pitchFamily="65" charset="-120"/>
                <a:ea typeface="標楷體" pitchFamily="65" charset="-120"/>
              </a:rPr>
              <a:t>（</a:t>
            </a:r>
            <a:r>
              <a:rPr lang="en-US" altLang="zh-TW" sz="2600" dirty="0" smtClean="0">
                <a:latin typeface="標楷體" pitchFamily="65" charset="-120"/>
                <a:ea typeface="標楷體" pitchFamily="65" charset="-120"/>
              </a:rPr>
              <a:t>TE</a:t>
            </a:r>
            <a:r>
              <a:rPr lang="zh-TW" altLang="zh-TW" sz="2600" dirty="0" smtClean="0">
                <a:latin typeface="標楷體" pitchFamily="65" charset="-120"/>
                <a:ea typeface="標楷體" pitchFamily="65" charset="-120"/>
              </a:rPr>
              <a:t>）</a:t>
            </a:r>
            <a:r>
              <a:rPr lang="zh-TW" altLang="zh-TW" sz="3200" dirty="0" smtClean="0">
                <a:latin typeface="標楷體" pitchFamily="65" charset="-120"/>
                <a:ea typeface="標楷體" pitchFamily="65" charset="-120"/>
              </a:rPr>
              <a:t>的比率超過所用之證書、標準或許可所規定的限度，且這</a:t>
            </a:r>
            <a:r>
              <a:rPr lang="zh-TW" altLang="zh-TW" sz="3200" b="1" dirty="0" smtClean="0">
                <a:solidFill>
                  <a:srgbClr val="FF0000"/>
                </a:solidFill>
                <a:latin typeface="標楷體" pitchFamily="65" charset="-120"/>
                <a:ea typeface="標楷體" pitchFamily="65" charset="-120"/>
              </a:rPr>
              <a:t>通常是</a:t>
            </a:r>
            <a:r>
              <a:rPr lang="en-US" altLang="zh-TW" sz="3200" b="1" dirty="0" smtClean="0">
                <a:solidFill>
                  <a:srgbClr val="FF0000"/>
                </a:solidFill>
                <a:latin typeface="標楷體" pitchFamily="65" charset="-120"/>
                <a:ea typeface="標楷體" pitchFamily="65" charset="-120"/>
              </a:rPr>
              <a:t>5</a:t>
            </a:r>
            <a:r>
              <a:rPr lang="zh-TW" altLang="zh-TW" sz="3200" b="1" dirty="0" smtClean="0">
                <a:solidFill>
                  <a:srgbClr val="FF0000"/>
                </a:solidFill>
                <a:latin typeface="標楷體" pitchFamily="65" charset="-120"/>
                <a:ea typeface="標楷體" pitchFamily="65" charset="-120"/>
              </a:rPr>
              <a:t>％</a:t>
            </a:r>
            <a:r>
              <a:rPr lang="zh-TW" altLang="zh-TW" sz="3200" dirty="0" smtClean="0">
                <a:latin typeface="標楷體" pitchFamily="65" charset="-120"/>
                <a:ea typeface="標楷體" pitchFamily="65" charset="-120"/>
              </a:rPr>
              <a:t>。此比率不適用於根據</a:t>
            </a:r>
            <a:r>
              <a:rPr lang="en-US" altLang="zh-TW" sz="3200" dirty="0" smtClean="0">
                <a:latin typeface="標楷體" pitchFamily="65" charset="-120"/>
                <a:ea typeface="標楷體" pitchFamily="65" charset="-120"/>
              </a:rPr>
              <a:t>DOT</a:t>
            </a:r>
            <a:r>
              <a:rPr lang="zh-TW" altLang="zh-TW" sz="3200" dirty="0" smtClean="0">
                <a:latin typeface="標楷體" pitchFamily="65" charset="-120"/>
                <a:ea typeface="標楷體" pitchFamily="65" charset="-120"/>
              </a:rPr>
              <a:t>規格再驗證之碳纖維複合氣瓶；或</a:t>
            </a:r>
            <a:r>
              <a:rPr lang="en-US" altLang="zh-TW" sz="3200" dirty="0" smtClean="0">
                <a:latin typeface="標楷體" pitchFamily="65" charset="-120"/>
                <a:ea typeface="標楷體" pitchFamily="65" charset="-120"/>
              </a:rPr>
              <a:t> EE</a:t>
            </a:r>
            <a:r>
              <a:rPr lang="zh-TW" altLang="zh-TW" sz="3200" dirty="0" smtClean="0">
                <a:latin typeface="標楷體" pitchFamily="65" charset="-120"/>
                <a:ea typeface="標楷體" pitchFamily="65" charset="-120"/>
              </a:rPr>
              <a:t>超過據</a:t>
            </a:r>
            <a:r>
              <a:rPr lang="en-US" altLang="zh-TW" sz="3200" dirty="0" smtClean="0">
                <a:latin typeface="標楷體" pitchFamily="65" charset="-120"/>
                <a:ea typeface="標楷體" pitchFamily="65" charset="-120"/>
              </a:rPr>
              <a:t>DOT</a:t>
            </a:r>
            <a:r>
              <a:rPr lang="zh-TW" altLang="zh-TW" sz="3200" dirty="0" smtClean="0">
                <a:latin typeface="標楷體" pitchFamily="65" charset="-120"/>
                <a:ea typeface="標楷體" pitchFamily="65" charset="-120"/>
              </a:rPr>
              <a:t>規格再驗證之碳纖維複合氣瓶上標示的</a:t>
            </a:r>
            <a:r>
              <a:rPr lang="en-US" altLang="zh-TW" sz="3200" dirty="0" smtClean="0">
                <a:latin typeface="標楷體" pitchFamily="65" charset="-120"/>
                <a:ea typeface="標楷體" pitchFamily="65" charset="-120"/>
              </a:rPr>
              <a:t>REE</a:t>
            </a:r>
            <a:r>
              <a:rPr lang="zh-TW" altLang="zh-TW" sz="3200" dirty="0" smtClean="0">
                <a:latin typeface="標楷體" pitchFamily="65" charset="-120"/>
                <a:ea typeface="標楷體" pitchFamily="65" charset="-120"/>
              </a:rPr>
              <a:t>。當根據加拿大標準再驗證時，</a:t>
            </a:r>
            <a:r>
              <a:rPr lang="en-US" altLang="zh-TW" sz="3200" dirty="0" smtClean="0">
                <a:latin typeface="標楷體" pitchFamily="65" charset="-120"/>
                <a:ea typeface="標楷體" pitchFamily="65" charset="-120"/>
              </a:rPr>
              <a:t>REE</a:t>
            </a:r>
            <a:r>
              <a:rPr lang="zh-TW" altLang="zh-TW" sz="3200" dirty="0" smtClean="0">
                <a:latin typeface="標楷體" pitchFamily="65" charset="-120"/>
                <a:ea typeface="標楷體" pitchFamily="65" charset="-120"/>
              </a:rPr>
              <a:t>並不適用。對於具有不同序號之同型氣瓶，其標示的</a:t>
            </a:r>
            <a:r>
              <a:rPr lang="en-US" altLang="zh-TW" sz="3200" dirty="0" smtClean="0">
                <a:latin typeface="標楷體" pitchFamily="65" charset="-120"/>
                <a:ea typeface="標楷體" pitchFamily="65" charset="-120"/>
              </a:rPr>
              <a:t>REE</a:t>
            </a:r>
            <a:r>
              <a:rPr lang="zh-TW" altLang="zh-TW" sz="3200" dirty="0" smtClean="0">
                <a:latin typeface="標楷體" pitchFamily="65" charset="-120"/>
                <a:ea typeface="標楷體" pitchFamily="65" charset="-120"/>
              </a:rPr>
              <a:t>可能稍微有不同。</a:t>
            </a:r>
          </a:p>
          <a:p>
            <a:endParaRPr lang="zh-TW"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chemeClr val="tx1"/>
                </a:solidFill>
                <a:latin typeface="標楷體" pitchFamily="65" charset="-120"/>
                <a:ea typeface="標楷體" pitchFamily="65" charset="-120"/>
              </a:rPr>
              <a:t>鋼瓶檢驗實務</a:t>
            </a:r>
            <a:endParaRPr lang="zh-TW" altLang="en-US" dirty="0"/>
          </a:p>
        </p:txBody>
      </p:sp>
      <p:sp>
        <p:nvSpPr>
          <p:cNvPr id="3" name="內容版面配置區 2"/>
          <p:cNvSpPr>
            <a:spLocks noGrp="1"/>
          </p:cNvSpPr>
          <p:nvPr>
            <p:ph sz="quarter" idx="1"/>
          </p:nvPr>
        </p:nvSpPr>
        <p:spPr/>
        <p:txBody>
          <a:bodyPr/>
          <a:lstStyle/>
          <a:p>
            <a:pPr>
              <a:buFont typeface="Wingdings" pitchFamily="2" charset="2"/>
              <a:buChar char="Ø"/>
            </a:pPr>
            <a:r>
              <a:rPr lang="zh-TW" altLang="zh-TW" sz="3200" dirty="0" smtClean="0">
                <a:latin typeface="標楷體" pitchFamily="65" charset="-120"/>
                <a:ea typeface="標楷體" pitchFamily="65" charset="-120"/>
              </a:rPr>
              <a:t>碳纖維複合氣瓶</a:t>
            </a:r>
            <a:r>
              <a:rPr lang="zh-TW" altLang="zh-TW" dirty="0" smtClean="0">
                <a:latin typeface="標楷體" pitchFamily="65" charset="-120"/>
                <a:ea typeface="標楷體" pitchFamily="65" charset="-120"/>
              </a:rPr>
              <a:t>使用壽命</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依據 </a:t>
            </a:r>
            <a:r>
              <a:rPr lang="en-US" altLang="zh-TW" dirty="0" smtClean="0">
                <a:latin typeface="標楷體" pitchFamily="65" charset="-120"/>
                <a:ea typeface="標楷體" pitchFamily="65" charset="-120"/>
              </a:rPr>
              <a:t>CGA-C6.2 </a:t>
            </a:r>
            <a:r>
              <a:rPr lang="zh-TW" altLang="en-US" dirty="0" smtClean="0">
                <a:latin typeface="標楷體" pitchFamily="65" charset="-120"/>
                <a:ea typeface="標楷體" pitchFamily="65" charset="-120"/>
              </a:rPr>
              <a:t>之規定</a:t>
            </a:r>
            <a:r>
              <a:rPr lang="zh-TW" altLang="en-US" dirty="0" smtClean="0">
                <a:latin typeface="標楷體"/>
                <a:ea typeface="標楷體"/>
              </a:rPr>
              <a:t>，</a:t>
            </a:r>
            <a:r>
              <a:rPr lang="zh-TW" altLang="zh-TW" dirty="0" smtClean="0">
                <a:latin typeface="標楷體" pitchFamily="65" charset="-120"/>
                <a:ea typeface="標楷體" pitchFamily="65" charset="-120"/>
              </a:rPr>
              <a:t>除非在證書、許可、或規格內有特別的規定，否則複合氣瓶在原始製造廠的測試日期後</a:t>
            </a:r>
            <a:r>
              <a:rPr lang="en-US" altLang="zh-TW" dirty="0" smtClean="0">
                <a:latin typeface="標楷體" pitchFamily="65" charset="-120"/>
                <a:ea typeface="標楷體" pitchFamily="65" charset="-120"/>
              </a:rPr>
              <a:t>15</a:t>
            </a:r>
            <a:r>
              <a:rPr lang="zh-TW" altLang="zh-TW" dirty="0" smtClean="0">
                <a:latin typeface="標楷體" pitchFamily="65" charset="-120"/>
                <a:ea typeface="標楷體" pitchFamily="65" charset="-120"/>
              </a:rPr>
              <a:t>年期滿後不能再使用而需報廢。</a:t>
            </a:r>
            <a:endParaRPr lang="zh-TW" altLang="en-US" dirty="0">
              <a:latin typeface="標楷體" pitchFamily="65" charset="-120"/>
              <a:ea typeface="標楷體" pitchFamily="65" charset="-12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chemeClr val="tx1"/>
                </a:solidFill>
                <a:latin typeface="標楷體" pitchFamily="65" charset="-120"/>
                <a:ea typeface="標楷體" pitchFamily="65" charset="-120"/>
              </a:rPr>
              <a:t>鋼瓶檢驗實務</a:t>
            </a:r>
            <a:endParaRPr lang="zh-TW" altLang="en-US" b="1" dirty="0">
              <a:solidFill>
                <a:schemeClr val="tx1"/>
              </a:solidFill>
            </a:endParaRPr>
          </a:p>
        </p:txBody>
      </p:sp>
      <p:pic>
        <p:nvPicPr>
          <p:cNvPr id="4" name="Picture 2"/>
          <p:cNvPicPr>
            <a:picLocks noGrp="1" noChangeAspect="1" noChangeArrowheads="1"/>
          </p:cNvPicPr>
          <p:nvPr>
            <p:ph sz="quarter" idx="1"/>
          </p:nvPr>
        </p:nvPicPr>
        <p:blipFill>
          <a:blip r:embed="rId2" cstate="print"/>
          <a:srcRect/>
          <a:stretch>
            <a:fillRect/>
          </a:stretch>
        </p:blipFill>
        <p:spPr bwMode="auto">
          <a:xfrm>
            <a:off x="5436096" y="0"/>
            <a:ext cx="3707904" cy="2357343"/>
          </a:xfrm>
          <a:prstGeom prst="rect">
            <a:avLst/>
          </a:prstGeom>
          <a:noFill/>
          <a:ln w="9525">
            <a:noFill/>
            <a:miter lim="800000"/>
            <a:headEnd/>
            <a:tailEnd/>
          </a:ln>
        </p:spPr>
      </p:pic>
      <p:sp>
        <p:nvSpPr>
          <p:cNvPr id="5" name="矩形 4"/>
          <p:cNvSpPr/>
          <p:nvPr/>
        </p:nvSpPr>
        <p:spPr>
          <a:xfrm>
            <a:off x="539552" y="1916832"/>
            <a:ext cx="7776864" cy="3970318"/>
          </a:xfrm>
          <a:prstGeom prst="rect">
            <a:avLst/>
          </a:prstGeom>
        </p:spPr>
        <p:txBody>
          <a:bodyPr wrap="square">
            <a:spAutoFit/>
          </a:bodyPr>
          <a:lstStyle/>
          <a:p>
            <a:pPr>
              <a:buFont typeface="Wingdings" pitchFamily="2" charset="2"/>
              <a:buChar char="Ø"/>
            </a:pPr>
            <a:r>
              <a:rPr lang="zh-TW" altLang="en-US" sz="2800" b="1" dirty="0" smtClean="0">
                <a:latin typeface="標楷體" pitchFamily="65" charset="-120"/>
                <a:ea typeface="標楷體" pitchFamily="65" charset="-120"/>
              </a:rPr>
              <a:t>瓶閥止洩帶</a:t>
            </a:r>
          </a:p>
          <a:p>
            <a:pPr>
              <a:buFont typeface="Arial" pitchFamily="34" charset="0"/>
              <a:buChar char="•"/>
            </a:pPr>
            <a:r>
              <a:rPr lang="zh-TW" altLang="en-US" sz="2800" b="1" dirty="0" smtClean="0">
                <a:latin typeface="標楷體" pitchFamily="65" charset="-120"/>
                <a:ea typeface="標楷體" pitchFamily="65" charset="-120"/>
              </a:rPr>
              <a:t>厚型（</a:t>
            </a:r>
            <a:r>
              <a:rPr lang="en-US" altLang="zh-TW" sz="2800" b="1" dirty="0" smtClean="0">
                <a:latin typeface="標楷體" pitchFamily="65" charset="-120"/>
                <a:ea typeface="標楷體" pitchFamily="65" charset="-120"/>
              </a:rPr>
              <a:t>PTFT-Teflon</a:t>
            </a:r>
            <a:r>
              <a:rPr lang="zh-TW" altLang="en-US" sz="2800" b="1" dirty="0" smtClean="0">
                <a:latin typeface="標楷體" pitchFamily="65" charset="-120"/>
                <a:ea typeface="標楷體" pitchFamily="65" charset="-120"/>
              </a:rPr>
              <a:t>）</a:t>
            </a:r>
          </a:p>
          <a:p>
            <a:r>
              <a:rPr lang="zh-TW" altLang="en-US" sz="2800" b="1" dirty="0" smtClean="0">
                <a:latin typeface="標楷體" pitchFamily="65" charset="-120"/>
                <a:ea typeface="標楷體" pitchFamily="65" charset="-120"/>
              </a:rPr>
              <a:t> 建議採用本項規格</a:t>
            </a:r>
            <a:r>
              <a:rPr lang="en-US" altLang="zh-TW" sz="2800" b="1" dirty="0" smtClean="0">
                <a:solidFill>
                  <a:srgbClr val="FF0000"/>
                </a:solidFill>
                <a:latin typeface="標楷體" pitchFamily="65" charset="-120"/>
                <a:ea typeface="標楷體" pitchFamily="65" charset="-120"/>
              </a:rPr>
              <a:t> 0.1mm×13mm×15m</a:t>
            </a:r>
          </a:p>
          <a:p>
            <a:r>
              <a:rPr lang="zh-TW" altLang="en-US" sz="2800" b="1" dirty="0" smtClean="0">
                <a:latin typeface="標楷體" pitchFamily="65" charset="-120"/>
                <a:ea typeface="標楷體" pitchFamily="65" charset="-120"/>
              </a:rPr>
              <a:t> 由閥基部頂端</a:t>
            </a:r>
            <a:r>
              <a:rPr lang="en-US" altLang="zh-TW" sz="2800" b="1" dirty="0" smtClean="0">
                <a:latin typeface="標楷體" pitchFamily="65" charset="-120"/>
                <a:ea typeface="標楷體" pitchFamily="65" charset="-120"/>
              </a:rPr>
              <a:t>3</a:t>
            </a:r>
            <a:r>
              <a:rPr lang="zh-TW" altLang="en-US" sz="2800" b="1" dirty="0" smtClean="0">
                <a:latin typeface="標楷體" pitchFamily="65" charset="-120"/>
                <a:ea typeface="標楷體" pitchFamily="65" charset="-120"/>
              </a:rPr>
              <a:t>圈處起，順著螺紋方向往閥基</a:t>
            </a:r>
            <a:endParaRPr lang="en-US" altLang="zh-TW" sz="2800" b="1" dirty="0" smtClean="0">
              <a:latin typeface="標楷體" pitchFamily="65" charset="-120"/>
              <a:ea typeface="標楷體" pitchFamily="65" charset="-120"/>
            </a:endParaRPr>
          </a:p>
          <a:p>
            <a:r>
              <a:rPr lang="zh-TW" altLang="en-US" sz="2800" b="1" dirty="0" smtClean="0">
                <a:latin typeface="標楷體" pitchFamily="65" charset="-120"/>
                <a:ea typeface="標楷體" pitchFamily="65" charset="-120"/>
              </a:rPr>
              <a:t>   部末端纏繞，一次完成。</a:t>
            </a:r>
          </a:p>
          <a:p>
            <a:r>
              <a:rPr lang="zh-TW" altLang="en-US" sz="2800" b="1" dirty="0" smtClean="0">
                <a:latin typeface="標楷體" pitchFamily="65" charset="-120"/>
                <a:ea typeface="標楷體" pitchFamily="65" charset="-120"/>
              </a:rPr>
              <a:t> </a:t>
            </a:r>
            <a:r>
              <a:rPr lang="zh-TW" altLang="en-US" sz="2800" b="1" dirty="0" smtClean="0">
                <a:solidFill>
                  <a:srgbClr val="FF0000"/>
                </a:solidFill>
                <a:latin typeface="標楷體" pitchFamily="65" charset="-120"/>
                <a:ea typeface="標楷體" pitchFamily="65" charset="-120"/>
              </a:rPr>
              <a:t>纏繞時每圈需與上層重疊</a:t>
            </a:r>
            <a:r>
              <a:rPr lang="en-US" altLang="zh-TW" sz="2800" b="1" dirty="0" smtClean="0">
                <a:solidFill>
                  <a:srgbClr val="FF0000"/>
                </a:solidFill>
                <a:latin typeface="標楷體" pitchFamily="65" charset="-120"/>
                <a:ea typeface="標楷體" pitchFamily="65" charset="-120"/>
              </a:rPr>
              <a:t>50% (</a:t>
            </a:r>
            <a:r>
              <a:rPr lang="zh-TW" altLang="en-US" sz="2800" b="1" dirty="0" smtClean="0">
                <a:solidFill>
                  <a:srgbClr val="FF0000"/>
                </a:solidFill>
                <a:latin typeface="標楷體" pitchFamily="65" charset="-120"/>
                <a:ea typeface="標楷體" pitchFamily="65" charset="-120"/>
              </a:rPr>
              <a:t>視同繞</a:t>
            </a:r>
            <a:r>
              <a:rPr lang="en-US" altLang="zh-TW" sz="2800" b="1" dirty="0" smtClean="0">
                <a:solidFill>
                  <a:srgbClr val="FF0000"/>
                </a:solidFill>
                <a:latin typeface="標楷體" pitchFamily="65" charset="-120"/>
                <a:ea typeface="標楷體" pitchFamily="65" charset="-120"/>
              </a:rPr>
              <a:t>2</a:t>
            </a:r>
            <a:r>
              <a:rPr lang="zh-TW" altLang="en-US" sz="2800" b="1" dirty="0" smtClean="0">
                <a:solidFill>
                  <a:srgbClr val="FF0000"/>
                </a:solidFill>
                <a:latin typeface="標楷體" pitchFamily="65" charset="-120"/>
                <a:ea typeface="標楷體" pitchFamily="65" charset="-120"/>
              </a:rPr>
              <a:t>圈</a:t>
            </a:r>
            <a:r>
              <a:rPr lang="en-US" altLang="zh-TW" sz="2800" b="1" dirty="0" smtClean="0">
                <a:solidFill>
                  <a:srgbClr val="FF0000"/>
                </a:solidFill>
                <a:latin typeface="標楷體" pitchFamily="65" charset="-120"/>
                <a:ea typeface="標楷體" pitchFamily="65" charset="-120"/>
              </a:rPr>
              <a:t>)</a:t>
            </a:r>
            <a:r>
              <a:rPr lang="zh-TW" altLang="en-US" sz="2800" b="1" dirty="0" smtClean="0">
                <a:solidFill>
                  <a:srgbClr val="FF0000"/>
                </a:solidFill>
                <a:latin typeface="標楷體" pitchFamily="65" charset="-120"/>
                <a:ea typeface="標楷體" pitchFamily="65" charset="-120"/>
              </a:rPr>
              <a:t>。</a:t>
            </a:r>
          </a:p>
          <a:p>
            <a:pPr>
              <a:buFont typeface="Arial" pitchFamily="34" charset="0"/>
              <a:buChar char="•"/>
            </a:pPr>
            <a:r>
              <a:rPr lang="zh-TW" altLang="en-US" sz="2800" b="1" dirty="0" smtClean="0">
                <a:latin typeface="標楷體" pitchFamily="65" charset="-120"/>
                <a:ea typeface="標楷體" pitchFamily="65" charset="-120"/>
              </a:rPr>
              <a:t>薄型（ </a:t>
            </a:r>
            <a:r>
              <a:rPr lang="en-US" altLang="zh-TW" sz="2800" b="1" dirty="0" smtClean="0">
                <a:latin typeface="標楷體" pitchFamily="65" charset="-120"/>
                <a:ea typeface="標楷體" pitchFamily="65" charset="-120"/>
              </a:rPr>
              <a:t>PTFT </a:t>
            </a:r>
            <a:r>
              <a:rPr lang="zh-TW" altLang="en-US" sz="2800" b="1" dirty="0" smtClean="0">
                <a:latin typeface="標楷體" pitchFamily="65" charset="-120"/>
                <a:ea typeface="標楷體" pitchFamily="65" charset="-120"/>
              </a:rPr>
              <a:t>屬於一般用途</a:t>
            </a:r>
            <a:r>
              <a:rPr lang="en-US" altLang="zh-TW" sz="2800" b="1" dirty="0" smtClean="0">
                <a:latin typeface="標楷體" pitchFamily="65" charset="-120"/>
                <a:ea typeface="標楷體" pitchFamily="65" charset="-120"/>
              </a:rPr>
              <a:t>,</a:t>
            </a:r>
            <a:r>
              <a:rPr lang="zh-TW" altLang="en-US" sz="2800" b="1" dirty="0" smtClean="0">
                <a:latin typeface="標楷體" pitchFamily="65" charset="-120"/>
                <a:ea typeface="標楷體" pitchFamily="65" charset="-120"/>
              </a:rPr>
              <a:t>例如自來水管）</a:t>
            </a:r>
          </a:p>
          <a:p>
            <a:r>
              <a:rPr lang="en-US" altLang="zh-TW" sz="2800" b="1" dirty="0" smtClean="0">
                <a:latin typeface="標楷體" pitchFamily="65" charset="-120"/>
                <a:ea typeface="標楷體" pitchFamily="65" charset="-120"/>
              </a:rPr>
              <a:t> </a:t>
            </a:r>
            <a:r>
              <a:rPr lang="en-US" altLang="zh-TW" sz="2800" b="1" i="1" dirty="0" smtClean="0">
                <a:latin typeface="標楷體" pitchFamily="65" charset="-120"/>
                <a:ea typeface="標楷體" pitchFamily="65" charset="-120"/>
              </a:rPr>
              <a:t>0.08mm×13mm×10m</a:t>
            </a:r>
          </a:p>
          <a:p>
            <a:endParaRPr lang="zh-TW" altLang="en-US" sz="2800" dirty="0">
              <a:latin typeface="標楷體" pitchFamily="65" charset="-120"/>
              <a:ea typeface="標楷體" pitchFamily="65" charset="-12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chemeClr val="tx1"/>
                </a:solidFill>
                <a:latin typeface="標楷體" pitchFamily="65" charset="-120"/>
                <a:ea typeface="標楷體" pitchFamily="65" charset="-120"/>
              </a:rPr>
              <a:t>鋼瓶檢驗實務</a:t>
            </a:r>
            <a:endParaRPr lang="zh-TW" altLang="en-US" b="1" dirty="0">
              <a:solidFill>
                <a:schemeClr val="tx1"/>
              </a:solidFill>
            </a:endParaRPr>
          </a:p>
        </p:txBody>
      </p:sp>
      <p:pic>
        <p:nvPicPr>
          <p:cNvPr id="4" name="內容版面配置區 3" descr="p4.jpg"/>
          <p:cNvPicPr>
            <a:picLocks noGrp="1" noChangeAspect="1"/>
          </p:cNvPicPr>
          <p:nvPr>
            <p:ph sz="quarter" idx="1"/>
          </p:nvPr>
        </p:nvPicPr>
        <p:blipFill>
          <a:blip r:embed="rId2" cstate="print"/>
          <a:stretch>
            <a:fillRect/>
          </a:stretch>
        </p:blipFill>
        <p:spPr>
          <a:xfrm>
            <a:off x="323528" y="1600200"/>
            <a:ext cx="8640959" cy="5069160"/>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chemeClr val="tx1"/>
                </a:solidFill>
                <a:latin typeface="標楷體" pitchFamily="65" charset="-120"/>
                <a:ea typeface="標楷體" pitchFamily="65" charset="-120"/>
              </a:rPr>
              <a:t>鋼瓶檢驗實務</a:t>
            </a:r>
            <a:endParaRPr lang="zh-TW" altLang="en-US" b="1" dirty="0">
              <a:solidFill>
                <a:schemeClr val="tx1"/>
              </a:solidFill>
            </a:endParaRPr>
          </a:p>
        </p:txBody>
      </p:sp>
      <p:sp>
        <p:nvSpPr>
          <p:cNvPr id="3" name="內容版面配置區 2"/>
          <p:cNvSpPr>
            <a:spLocks noGrp="1"/>
          </p:cNvSpPr>
          <p:nvPr>
            <p:ph sz="quarter" idx="1"/>
          </p:nvPr>
        </p:nvSpPr>
        <p:spPr>
          <a:xfrm>
            <a:off x="612648" y="1556792"/>
            <a:ext cx="8153400" cy="1152128"/>
          </a:xfrm>
        </p:spPr>
        <p:txBody>
          <a:bodyPr/>
          <a:lstStyle/>
          <a:p>
            <a:pPr>
              <a:buFont typeface="Wingdings" pitchFamily="2" charset="2"/>
              <a:buChar char="ü"/>
            </a:pPr>
            <a:r>
              <a:rPr lang="zh-TW" altLang="en-US" b="1" dirty="0" smtClean="0">
                <a:latin typeface="標楷體" pitchFamily="65" charset="-120"/>
                <a:ea typeface="標楷體" pitchFamily="65" charset="-120"/>
              </a:rPr>
              <a:t>檢驗統計表</a:t>
            </a:r>
            <a:r>
              <a:rPr lang="en-US" altLang="zh-TW" b="1" dirty="0" smtClean="0">
                <a:latin typeface="標楷體" pitchFamily="65" charset="-120"/>
                <a:ea typeface="標楷體" pitchFamily="65" charset="-120"/>
              </a:rPr>
              <a:t> _</a:t>
            </a:r>
            <a:r>
              <a:rPr lang="zh-TW" altLang="en-US" b="1" dirty="0" smtClean="0">
                <a:latin typeface="標楷體" pitchFamily="65" charset="-120"/>
                <a:ea typeface="標楷體" pitchFamily="65" charset="-120"/>
              </a:rPr>
              <a:t>月申報</a:t>
            </a:r>
            <a:endParaRPr lang="en-US" altLang="zh-TW" b="1" dirty="0" smtClean="0">
              <a:latin typeface="標楷體" pitchFamily="65" charset="-120"/>
              <a:ea typeface="標楷體" pitchFamily="65" charset="-120"/>
            </a:endParaRPr>
          </a:p>
          <a:p>
            <a:pPr>
              <a:buFont typeface="Wingdings" pitchFamily="2" charset="2"/>
              <a:buChar char="ü"/>
            </a:pPr>
            <a:r>
              <a:rPr lang="zh-TW" altLang="en-US" b="1" dirty="0" smtClean="0">
                <a:latin typeface="標楷體" pitchFamily="65" charset="-120"/>
                <a:ea typeface="標楷體" pitchFamily="65" charset="-120"/>
              </a:rPr>
              <a:t>要用</a:t>
            </a:r>
            <a:r>
              <a:rPr lang="en-US" altLang="zh-TW" b="1" dirty="0" smtClean="0">
                <a:latin typeface="標楷體" pitchFamily="65" charset="-120"/>
                <a:ea typeface="標楷體" pitchFamily="65" charset="-120"/>
              </a:rPr>
              <a:t>Excel</a:t>
            </a:r>
            <a:r>
              <a:rPr lang="zh-TW" altLang="en-US" b="1" dirty="0" smtClean="0">
                <a:latin typeface="標楷體" pitchFamily="65" charset="-120"/>
                <a:ea typeface="標楷體" pitchFamily="65" charset="-120"/>
              </a:rPr>
              <a:t>檔案</a:t>
            </a:r>
            <a:r>
              <a:rPr lang="en-US" altLang="zh-TW" b="1" u="sng" dirty="0" smtClean="0">
                <a:latin typeface="標楷體" pitchFamily="65" charset="-120"/>
                <a:ea typeface="標楷體" pitchFamily="65" charset="-120"/>
              </a:rPr>
              <a:t>.</a:t>
            </a:r>
            <a:r>
              <a:rPr lang="en-US" altLang="zh-TW" b="1" u="sng" dirty="0" err="1" smtClean="0">
                <a:latin typeface="標楷體" pitchFamily="65" charset="-120"/>
                <a:ea typeface="標楷體" pitchFamily="65" charset="-120"/>
              </a:rPr>
              <a:t>xls</a:t>
            </a:r>
            <a:r>
              <a:rPr lang="en-US" altLang="zh-TW" b="1" u="sng" dirty="0" smtClean="0">
                <a:latin typeface="標楷體" pitchFamily="65" charset="-120"/>
                <a:ea typeface="標楷體" pitchFamily="65" charset="-120"/>
              </a:rPr>
              <a:t> </a:t>
            </a:r>
            <a:r>
              <a:rPr lang="en-US" altLang="zh-TW" b="1" dirty="0" smtClean="0">
                <a:latin typeface="標楷體" pitchFamily="65" charset="-120"/>
                <a:ea typeface="標楷體" pitchFamily="65" charset="-120"/>
              </a:rPr>
              <a:t>or </a:t>
            </a:r>
            <a:r>
              <a:rPr lang="en-US" altLang="zh-TW" b="1" u="sng" dirty="0" smtClean="0">
                <a:latin typeface="標楷體" pitchFamily="65" charset="-120"/>
                <a:ea typeface="標楷體" pitchFamily="65" charset="-120"/>
              </a:rPr>
              <a:t>.</a:t>
            </a:r>
            <a:r>
              <a:rPr lang="en-US" altLang="zh-TW" b="1" u="sng" dirty="0" err="1" smtClean="0">
                <a:latin typeface="標楷體" pitchFamily="65" charset="-120"/>
                <a:ea typeface="標楷體" pitchFamily="65" charset="-120"/>
              </a:rPr>
              <a:t>xlsx</a:t>
            </a:r>
            <a:r>
              <a:rPr lang="en-US" altLang="zh-TW" b="1" u="sng" dirty="0" smtClean="0">
                <a:latin typeface="標楷體" pitchFamily="65" charset="-120"/>
                <a:ea typeface="標楷體" pitchFamily="65" charset="-120"/>
              </a:rPr>
              <a:t> </a:t>
            </a:r>
            <a:r>
              <a:rPr lang="zh-TW" altLang="en-US" b="1" dirty="0" smtClean="0">
                <a:latin typeface="標楷體" pitchFamily="65" charset="-120"/>
                <a:ea typeface="標楷體" pitchFamily="65" charset="-120"/>
              </a:rPr>
              <a:t> </a:t>
            </a:r>
            <a:r>
              <a:rPr lang="zh-TW" altLang="en-US" b="1" dirty="0" smtClean="0">
                <a:solidFill>
                  <a:srgbClr val="FF0000"/>
                </a:solidFill>
                <a:latin typeface="標楷體" pitchFamily="65" charset="-120"/>
                <a:ea typeface="標楷體" pitchFamily="65" charset="-120"/>
              </a:rPr>
              <a:t>不要</a:t>
            </a:r>
            <a:r>
              <a:rPr lang="en-US" altLang="zh-TW" b="1" dirty="0" err="1" smtClean="0">
                <a:solidFill>
                  <a:srgbClr val="FF0000"/>
                </a:solidFill>
                <a:latin typeface="標楷體" pitchFamily="65" charset="-120"/>
                <a:ea typeface="標楷體" pitchFamily="65" charset="-120"/>
              </a:rPr>
              <a:t>pdf</a:t>
            </a:r>
            <a:r>
              <a:rPr lang="zh-TW" altLang="en-US" b="1" dirty="0" smtClean="0">
                <a:solidFill>
                  <a:srgbClr val="FF0000"/>
                </a:solidFill>
                <a:latin typeface="標楷體" pitchFamily="65" charset="-120"/>
                <a:ea typeface="標楷體" pitchFamily="65" charset="-120"/>
              </a:rPr>
              <a:t>檔</a:t>
            </a:r>
            <a:endParaRPr lang="en-US" altLang="zh-TW" b="1" u="sng" dirty="0" smtClean="0">
              <a:solidFill>
                <a:srgbClr val="FF0000"/>
              </a:solidFill>
              <a:latin typeface="標楷體" pitchFamily="65" charset="-120"/>
              <a:ea typeface="標楷體" pitchFamily="65" charset="-120"/>
            </a:endParaRPr>
          </a:p>
          <a:p>
            <a:pPr>
              <a:buFont typeface="Wingdings" pitchFamily="2" charset="2"/>
              <a:buChar char="ü"/>
            </a:pPr>
            <a:endParaRPr lang="zh-TW" altLang="en-US" dirty="0">
              <a:latin typeface="標楷體" pitchFamily="65" charset="-120"/>
              <a:ea typeface="標楷體" pitchFamily="65" charset="-120"/>
            </a:endParaRPr>
          </a:p>
        </p:txBody>
      </p:sp>
      <p:pic>
        <p:nvPicPr>
          <p:cNvPr id="4" name="圖片 3" descr="p2.jpg"/>
          <p:cNvPicPr>
            <a:picLocks noChangeAspect="1"/>
          </p:cNvPicPr>
          <p:nvPr/>
        </p:nvPicPr>
        <p:blipFill>
          <a:blip r:embed="rId2" cstate="print"/>
          <a:stretch>
            <a:fillRect/>
          </a:stretch>
        </p:blipFill>
        <p:spPr>
          <a:xfrm>
            <a:off x="539552" y="2780928"/>
            <a:ext cx="8208912" cy="4077072"/>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chemeClr val="tx1"/>
                </a:solidFill>
                <a:latin typeface="標楷體" pitchFamily="65" charset="-120"/>
                <a:ea typeface="標楷體" pitchFamily="65" charset="-120"/>
              </a:rPr>
              <a:t>鋼瓶檢驗實務</a:t>
            </a:r>
            <a:endParaRPr lang="zh-TW" altLang="en-US" dirty="0"/>
          </a:p>
        </p:txBody>
      </p:sp>
      <p:sp>
        <p:nvSpPr>
          <p:cNvPr id="3" name="內容版面配置區 2"/>
          <p:cNvSpPr>
            <a:spLocks noGrp="1"/>
          </p:cNvSpPr>
          <p:nvPr>
            <p:ph sz="quarter" idx="1"/>
          </p:nvPr>
        </p:nvSpPr>
        <p:spPr/>
        <p:txBody>
          <a:bodyPr/>
          <a:lstStyle/>
          <a:p>
            <a:r>
              <a:rPr lang="zh-TW" altLang="en-US" b="1" dirty="0" smtClean="0">
                <a:latin typeface="標楷體" pitchFamily="65" charset="-120"/>
                <a:ea typeface="標楷體" pitchFamily="65" charset="-120"/>
              </a:rPr>
              <a:t>檢驗統計表</a:t>
            </a:r>
            <a:r>
              <a:rPr lang="en-US" altLang="zh-TW" b="1" dirty="0" smtClean="0">
                <a:latin typeface="標楷體" pitchFamily="65" charset="-120"/>
                <a:ea typeface="標楷體" pitchFamily="65" charset="-120"/>
              </a:rPr>
              <a:t> _</a:t>
            </a:r>
            <a:r>
              <a:rPr lang="zh-TW" altLang="en-US" sz="2000" dirty="0" smtClean="0">
                <a:latin typeface="標楷體" pitchFamily="65" charset="-120"/>
                <a:ea typeface="標楷體" pitchFamily="65" charset="-120"/>
              </a:rPr>
              <a:t>錯誤表例</a:t>
            </a:r>
            <a:endParaRPr lang="en-US" altLang="zh-TW" sz="900" dirty="0" smtClean="0">
              <a:latin typeface="標楷體" pitchFamily="65" charset="-120"/>
              <a:ea typeface="標楷體" pitchFamily="65" charset="-120"/>
            </a:endParaRPr>
          </a:p>
          <a:p>
            <a:endParaRPr lang="en-US" altLang="zh-TW" sz="2000" dirty="0" smtClean="0">
              <a:latin typeface="標楷體" pitchFamily="65" charset="-120"/>
              <a:ea typeface="標楷體" pitchFamily="65" charset="-120"/>
            </a:endParaRPr>
          </a:p>
          <a:p>
            <a:endParaRPr lang="en-US" altLang="zh-TW" sz="2000" dirty="0" smtClean="0">
              <a:latin typeface="標楷體" pitchFamily="65" charset="-120"/>
              <a:ea typeface="標楷體" pitchFamily="65" charset="-120"/>
            </a:endParaRPr>
          </a:p>
          <a:p>
            <a:endParaRPr lang="zh-TW" altLang="en-US" dirty="0"/>
          </a:p>
        </p:txBody>
      </p:sp>
      <p:pic>
        <p:nvPicPr>
          <p:cNvPr id="4" name="圖片 3" descr="p3.jpg"/>
          <p:cNvPicPr>
            <a:picLocks noChangeAspect="1"/>
          </p:cNvPicPr>
          <p:nvPr/>
        </p:nvPicPr>
        <p:blipFill>
          <a:blip r:embed="rId2" cstate="print"/>
          <a:stretch>
            <a:fillRect/>
          </a:stretch>
        </p:blipFill>
        <p:spPr>
          <a:xfrm>
            <a:off x="683568" y="2276872"/>
            <a:ext cx="7848872" cy="4581128"/>
          </a:xfrm>
          <a:prstGeom prst="rect">
            <a:avLst/>
          </a:prstGeom>
        </p:spPr>
      </p:pic>
      <p:sp>
        <p:nvSpPr>
          <p:cNvPr id="9" name="向右箭號 8"/>
          <p:cNvSpPr/>
          <p:nvPr/>
        </p:nvSpPr>
        <p:spPr>
          <a:xfrm>
            <a:off x="1691680" y="5301208"/>
            <a:ext cx="316835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向右箭號 9"/>
          <p:cNvSpPr/>
          <p:nvPr/>
        </p:nvSpPr>
        <p:spPr>
          <a:xfrm>
            <a:off x="1691680" y="3789040"/>
            <a:ext cx="3168352"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向右箭號 10"/>
          <p:cNvSpPr/>
          <p:nvPr/>
        </p:nvSpPr>
        <p:spPr>
          <a:xfrm>
            <a:off x="2195736" y="6453336"/>
            <a:ext cx="648072" cy="4046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chemeClr val="tx1"/>
                </a:solidFill>
                <a:latin typeface="標楷體" pitchFamily="65" charset="-120"/>
                <a:ea typeface="標楷體" pitchFamily="65" charset="-120"/>
              </a:rPr>
              <a:t>鋼瓶檢驗實務</a:t>
            </a:r>
            <a:endParaRPr lang="zh-TW" altLang="en-US" dirty="0"/>
          </a:p>
        </p:txBody>
      </p:sp>
      <p:sp>
        <p:nvSpPr>
          <p:cNvPr id="3" name="內容版面配置區 2"/>
          <p:cNvSpPr>
            <a:spLocks noGrp="1"/>
          </p:cNvSpPr>
          <p:nvPr>
            <p:ph sz="quarter" idx="1"/>
          </p:nvPr>
        </p:nvSpPr>
        <p:spPr/>
        <p:txBody>
          <a:bodyPr/>
          <a:lstStyle/>
          <a:p>
            <a:pPr>
              <a:buFont typeface="Wingdings" pitchFamily="2" charset="2"/>
              <a:buChar char="l"/>
            </a:pPr>
            <a:r>
              <a:rPr lang="zh-TW" altLang="en-US" b="1" dirty="0" smtClean="0">
                <a:latin typeface="標楷體" pitchFamily="65" charset="-120"/>
                <a:ea typeface="標楷體" pitchFamily="65" charset="-120"/>
              </a:rPr>
              <a:t>檢驗統計表</a:t>
            </a:r>
            <a:r>
              <a:rPr lang="en-US" altLang="zh-TW" b="1" dirty="0" smtClean="0">
                <a:latin typeface="標楷體" pitchFamily="65" charset="-120"/>
                <a:ea typeface="標楷體" pitchFamily="65" charset="-120"/>
              </a:rPr>
              <a:t> _</a:t>
            </a:r>
            <a:r>
              <a:rPr lang="zh-TW" altLang="en-US" sz="2000" dirty="0" smtClean="0">
                <a:latin typeface="標楷體" pitchFamily="65" charset="-120"/>
                <a:ea typeface="標楷體" pitchFamily="65" charset="-120"/>
              </a:rPr>
              <a:t>更正表例</a:t>
            </a:r>
            <a:endParaRPr lang="en-US" altLang="zh-TW" sz="800" dirty="0" smtClean="0">
              <a:latin typeface="標楷體" pitchFamily="65" charset="-120"/>
              <a:ea typeface="標楷體" pitchFamily="65" charset="-120"/>
            </a:endParaRPr>
          </a:p>
          <a:p>
            <a:pPr>
              <a:buFont typeface="Wingdings" pitchFamily="2" charset="2"/>
              <a:buChar char="l"/>
            </a:pPr>
            <a:endParaRPr lang="en-US" altLang="zh-TW" sz="2000" dirty="0" smtClean="0">
              <a:latin typeface="標楷體" pitchFamily="65" charset="-120"/>
              <a:ea typeface="標楷體" pitchFamily="65" charset="-120"/>
            </a:endParaRPr>
          </a:p>
          <a:p>
            <a:endParaRPr lang="en-US" altLang="zh-TW" sz="900" dirty="0" smtClean="0">
              <a:latin typeface="標楷體" pitchFamily="65" charset="-120"/>
              <a:ea typeface="標楷體" pitchFamily="65" charset="-120"/>
            </a:endParaRPr>
          </a:p>
          <a:p>
            <a:endParaRPr lang="zh-TW" altLang="en-US" dirty="0"/>
          </a:p>
        </p:txBody>
      </p:sp>
      <p:pic>
        <p:nvPicPr>
          <p:cNvPr id="4" name="圖片 3" descr="p5.jpg"/>
          <p:cNvPicPr>
            <a:picLocks noChangeAspect="1"/>
          </p:cNvPicPr>
          <p:nvPr/>
        </p:nvPicPr>
        <p:blipFill>
          <a:blip r:embed="rId2" cstate="print"/>
          <a:stretch>
            <a:fillRect/>
          </a:stretch>
        </p:blipFill>
        <p:spPr>
          <a:xfrm>
            <a:off x="539552" y="2065020"/>
            <a:ext cx="8280920" cy="438831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2648" y="228600"/>
            <a:ext cx="3023248" cy="990600"/>
          </a:xfrm>
        </p:spPr>
        <p:txBody>
          <a:bodyPr>
            <a:normAutofit/>
          </a:bodyPr>
          <a:lstStyle/>
          <a:p>
            <a:r>
              <a:rPr lang="zh-TW" altLang="en-US" sz="3200" b="1" dirty="0" smtClean="0">
                <a:solidFill>
                  <a:schemeClr val="tx1"/>
                </a:solidFill>
                <a:latin typeface="標楷體" pitchFamily="65" charset="-120"/>
                <a:ea typeface="標楷體" pitchFamily="65" charset="-120"/>
              </a:rPr>
              <a:t>鋼瓶檢驗實務</a:t>
            </a:r>
            <a:endParaRPr lang="zh-TW" altLang="en-US" sz="3200" dirty="0"/>
          </a:p>
        </p:txBody>
      </p:sp>
      <p:pic>
        <p:nvPicPr>
          <p:cNvPr id="4" name="內容版面配置區 3" descr="p6.JPG"/>
          <p:cNvPicPr>
            <a:picLocks noGrp="1" noChangeAspect="1"/>
          </p:cNvPicPr>
          <p:nvPr>
            <p:ph sz="quarter" idx="1"/>
          </p:nvPr>
        </p:nvPicPr>
        <p:blipFill>
          <a:blip r:embed="rId2" cstate="print"/>
          <a:stretch>
            <a:fillRect/>
          </a:stretch>
        </p:blipFill>
        <p:spPr>
          <a:xfrm>
            <a:off x="3572098" y="0"/>
            <a:ext cx="4960342" cy="6858000"/>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chemeClr val="tx1"/>
                </a:solidFill>
                <a:latin typeface="標楷體" pitchFamily="65" charset="-120"/>
                <a:ea typeface="標楷體" pitchFamily="65" charset="-120"/>
              </a:rPr>
              <a:t>鋼瓶檢驗實務</a:t>
            </a:r>
            <a:r>
              <a:rPr lang="zh-TW" altLang="en-US" dirty="0" smtClean="0">
                <a:solidFill>
                  <a:schemeClr val="tx1"/>
                </a:solidFill>
              </a:rPr>
              <a:t> </a:t>
            </a:r>
            <a:endParaRPr lang="zh-TW" altLang="en-US" dirty="0">
              <a:solidFill>
                <a:schemeClr val="tx1"/>
              </a:solidFill>
            </a:endParaRPr>
          </a:p>
        </p:txBody>
      </p:sp>
      <p:sp>
        <p:nvSpPr>
          <p:cNvPr id="3" name="內容版面配置區 2"/>
          <p:cNvSpPr>
            <a:spLocks noGrp="1"/>
          </p:cNvSpPr>
          <p:nvPr>
            <p:ph sz="quarter" idx="1"/>
          </p:nvPr>
        </p:nvSpPr>
        <p:spPr>
          <a:xfrm>
            <a:off x="467544" y="1484784"/>
            <a:ext cx="8229600" cy="4525963"/>
          </a:xfrm>
        </p:spPr>
        <p:txBody>
          <a:bodyPr/>
          <a:lstStyle/>
          <a:p>
            <a:pPr>
              <a:buNone/>
            </a:pPr>
            <a:r>
              <a:rPr lang="zh-TW" altLang="en-US" sz="3600" b="1" dirty="0" smtClean="0">
                <a:latin typeface="標楷體" pitchFamily="65" charset="-120"/>
                <a:ea typeface="標楷體" pitchFamily="65" charset="-120"/>
              </a:rPr>
              <a:t>鋼瓶再檢驗之產品責任險</a:t>
            </a:r>
            <a:endParaRPr lang="en-US" altLang="zh-TW" sz="3600" b="1" dirty="0" smtClean="0">
              <a:latin typeface="標楷體" pitchFamily="65" charset="-120"/>
              <a:ea typeface="標楷體" pitchFamily="65" charset="-120"/>
            </a:endParaRPr>
          </a:p>
          <a:p>
            <a:pPr>
              <a:buFont typeface="Wingdings" pitchFamily="2" charset="2"/>
              <a:buChar char="Ø"/>
            </a:pPr>
            <a:r>
              <a:rPr lang="zh-TW" altLang="en-US" sz="2800" b="1" dirty="0" smtClean="0">
                <a:latin typeface="標楷體" pitchFamily="65" charset="-120"/>
                <a:ea typeface="標楷體" pitchFamily="65" charset="-120"/>
              </a:rPr>
              <a:t>由本會辦理產品責任險投保</a:t>
            </a:r>
            <a:r>
              <a:rPr lang="zh-TW" altLang="en-US" sz="2800" b="1" dirty="0" smtClean="0">
                <a:latin typeface="標楷體"/>
                <a:ea typeface="標楷體"/>
              </a:rPr>
              <a:t>。</a:t>
            </a:r>
            <a:endParaRPr lang="en-US" altLang="zh-TW" sz="2800" b="1" dirty="0" smtClean="0">
              <a:latin typeface="標楷體"/>
              <a:ea typeface="標楷體"/>
            </a:endParaRPr>
          </a:p>
          <a:p>
            <a:pPr>
              <a:buFont typeface="Wingdings" pitchFamily="2" charset="2"/>
              <a:buChar char="Ø"/>
            </a:pPr>
            <a:r>
              <a:rPr lang="zh-TW" altLang="en-US" sz="2800" b="1" dirty="0" smtClean="0">
                <a:latin typeface="標楷體"/>
                <a:ea typeface="標楷體"/>
              </a:rPr>
              <a:t>每月</a:t>
            </a:r>
            <a:r>
              <a:rPr lang="en-US" altLang="zh-TW" sz="2800" b="1" dirty="0" smtClean="0">
                <a:latin typeface="標楷體"/>
                <a:ea typeface="標楷體"/>
              </a:rPr>
              <a:t>10</a:t>
            </a:r>
            <a:r>
              <a:rPr lang="zh-TW" altLang="en-US" sz="2800" b="1" dirty="0" smtClean="0">
                <a:latin typeface="標楷體"/>
                <a:ea typeface="標楷體"/>
              </a:rPr>
              <a:t>日前各委託檢驗站應將上月之鋼瓶檢驗報告寄達本會，本會收到報告後該鋼瓶產品責任險效力才生效。</a:t>
            </a:r>
            <a:endParaRPr lang="en-US" altLang="zh-TW" sz="2800" b="1" dirty="0" smtClean="0">
              <a:latin typeface="標楷體" pitchFamily="65" charset="-120"/>
              <a:ea typeface="標楷體" pitchFamily="65" charset="-120"/>
            </a:endParaRPr>
          </a:p>
          <a:p>
            <a:pPr>
              <a:buFont typeface="Wingdings" pitchFamily="2" charset="2"/>
              <a:buChar char="Ø"/>
            </a:pPr>
            <a:r>
              <a:rPr lang="zh-TW" altLang="en-US" sz="2800" b="1" dirty="0" smtClean="0">
                <a:latin typeface="標楷體" pitchFamily="65" charset="-120"/>
                <a:ea typeface="標楷體" pitchFamily="65" charset="-120"/>
              </a:rPr>
              <a:t>每年</a:t>
            </a:r>
            <a:r>
              <a:rPr lang="en-US" altLang="zh-TW" sz="2800" b="1" dirty="0" smtClean="0">
                <a:latin typeface="標楷體" pitchFamily="65" charset="-120"/>
                <a:ea typeface="標楷體" pitchFamily="65" charset="-120"/>
              </a:rPr>
              <a:t>11</a:t>
            </a:r>
            <a:r>
              <a:rPr lang="zh-TW" altLang="en-US" sz="2800" b="1" dirty="0" smtClean="0">
                <a:latin typeface="標楷體" pitchFamily="65" charset="-120"/>
                <a:ea typeface="標楷體" pitchFamily="65" charset="-120"/>
              </a:rPr>
              <a:t>月本會寄發新產品責任險共同保單影本給本會委託鋼瓶檢驗站</a:t>
            </a:r>
            <a:r>
              <a:rPr lang="zh-TW" altLang="en-US" sz="2800" b="1" dirty="0" smtClean="0">
                <a:latin typeface="標楷體"/>
                <a:ea typeface="標楷體"/>
              </a:rPr>
              <a:t>。</a:t>
            </a:r>
            <a:endParaRPr lang="en-US" altLang="zh-TW" sz="2800" b="1" dirty="0" smtClean="0">
              <a:latin typeface="標楷體" pitchFamily="65" charset="-120"/>
              <a:ea typeface="標楷體" pitchFamily="65" charset="-120"/>
            </a:endParaRPr>
          </a:p>
          <a:p>
            <a:pPr>
              <a:buFont typeface="Wingdings" pitchFamily="2" charset="2"/>
              <a:buChar char="Ø"/>
            </a:pPr>
            <a:r>
              <a:rPr lang="zh-TW" altLang="en-US" sz="2800" b="1" dirty="0" smtClean="0">
                <a:latin typeface="標楷體" pitchFamily="65" charset="-120"/>
                <a:ea typeface="標楷體" pitchFamily="65" charset="-120"/>
              </a:rPr>
              <a:t>委託檢驗站如有更名或地址異動等，應主動通知本會向產險公司申請異動，以維護保險權益。</a:t>
            </a:r>
            <a:endParaRPr lang="zh-TW" altLang="en-US" sz="2800" b="1"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chemeClr val="tx1"/>
                </a:solidFill>
                <a:latin typeface="標楷體" pitchFamily="65" charset="-120"/>
                <a:ea typeface="標楷體" pitchFamily="65" charset="-120"/>
              </a:rPr>
              <a:t>鋼瓶檢驗實務</a:t>
            </a:r>
            <a:endParaRPr lang="zh-TW" altLang="en-US" b="1" dirty="0">
              <a:solidFill>
                <a:schemeClr val="tx1"/>
              </a:solidFill>
            </a:endParaRPr>
          </a:p>
        </p:txBody>
      </p:sp>
      <p:pic>
        <p:nvPicPr>
          <p:cNvPr id="6" name="內容版面配置區 5" descr="10711p1.jpg"/>
          <p:cNvPicPr>
            <a:picLocks noGrp="1" noChangeAspect="1"/>
          </p:cNvPicPr>
          <p:nvPr>
            <p:ph sz="quarter" idx="1"/>
          </p:nvPr>
        </p:nvPicPr>
        <p:blipFill>
          <a:blip r:embed="rId2" cstate="print"/>
          <a:stretch>
            <a:fillRect/>
          </a:stretch>
        </p:blipFill>
        <p:spPr>
          <a:xfrm>
            <a:off x="755576" y="1805345"/>
            <a:ext cx="7702969" cy="3999919"/>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chemeClr val="tx1"/>
                </a:solidFill>
                <a:latin typeface="標楷體" pitchFamily="65" charset="-120"/>
                <a:ea typeface="標楷體" pitchFamily="65" charset="-120"/>
              </a:rPr>
              <a:t>鋼瓶檢驗實務</a:t>
            </a:r>
            <a:endParaRPr lang="zh-TW" altLang="en-US" dirty="0"/>
          </a:p>
        </p:txBody>
      </p:sp>
      <p:sp>
        <p:nvSpPr>
          <p:cNvPr id="3" name="內容版面配置區 2"/>
          <p:cNvSpPr>
            <a:spLocks noGrp="1"/>
          </p:cNvSpPr>
          <p:nvPr>
            <p:ph sz="quarter" idx="1"/>
          </p:nvPr>
        </p:nvSpPr>
        <p:spPr/>
        <p:txBody>
          <a:bodyPr/>
          <a:lstStyle/>
          <a:p>
            <a:pPr>
              <a:buFont typeface="Wingdings" pitchFamily="2" charset="2"/>
              <a:buChar char="Ø"/>
            </a:pPr>
            <a:r>
              <a:rPr lang="zh-TW" altLang="en-US" b="1" dirty="0" smtClean="0">
                <a:latin typeface="標楷體" pitchFamily="65" charset="-120"/>
                <a:ea typeface="標楷體" pitchFamily="65" charset="-120"/>
              </a:rPr>
              <a:t>新進檢驗員訓練</a:t>
            </a:r>
            <a:endParaRPr lang="en-US" altLang="zh-TW" b="1" dirty="0" smtClean="0">
              <a:latin typeface="標楷體" pitchFamily="65" charset="-120"/>
              <a:ea typeface="標楷體" pitchFamily="65" charset="-120"/>
            </a:endParaRPr>
          </a:p>
          <a:p>
            <a:pPr>
              <a:buNone/>
            </a:pPr>
            <a:r>
              <a:rPr lang="zh-TW" altLang="en-US" dirty="0" smtClean="0">
                <a:latin typeface="標楷體" pitchFamily="65" charset="-120"/>
                <a:ea typeface="標楷體" pitchFamily="65" charset="-120"/>
              </a:rPr>
              <a:t>本會委託檢驗站新進鋼瓶安全檢驗員基礎教育訓練，本年度第二梯次將於 </a:t>
            </a:r>
            <a:r>
              <a:rPr lang="en-US" altLang="zh-TW" dirty="0" smtClean="0">
                <a:latin typeface="標楷體" pitchFamily="65" charset="-120"/>
                <a:ea typeface="標楷體" pitchFamily="65" charset="-120"/>
              </a:rPr>
              <a:t>107 </a:t>
            </a:r>
            <a:r>
              <a:rPr lang="zh-TW" altLang="en-US" dirty="0" smtClean="0">
                <a:latin typeface="標楷體" pitchFamily="65" charset="-120"/>
                <a:ea typeface="標楷體" pitchFamily="65" charset="-120"/>
              </a:rPr>
              <a:t>年 </a:t>
            </a:r>
            <a:r>
              <a:rPr lang="en-US" altLang="zh-TW" dirty="0" smtClean="0">
                <a:latin typeface="標楷體" pitchFamily="65" charset="-120"/>
                <a:ea typeface="標楷體" pitchFamily="65" charset="-120"/>
              </a:rPr>
              <a:t>10 </a:t>
            </a:r>
            <a:r>
              <a:rPr lang="zh-TW" altLang="en-US" dirty="0" smtClean="0">
                <a:latin typeface="標楷體" pitchFamily="65" charset="-120"/>
                <a:ea typeface="標楷體" pitchFamily="65" charset="-120"/>
              </a:rPr>
              <a:t>月 </a:t>
            </a:r>
            <a:r>
              <a:rPr lang="en-US" altLang="zh-TW" dirty="0" smtClean="0">
                <a:latin typeface="標楷體" pitchFamily="65" charset="-120"/>
                <a:ea typeface="標楷體" pitchFamily="65" charset="-120"/>
              </a:rPr>
              <a:t>25 </a:t>
            </a:r>
            <a:r>
              <a:rPr lang="zh-TW" altLang="en-US" dirty="0" smtClean="0">
                <a:latin typeface="標楷體" pitchFamily="65" charset="-120"/>
                <a:ea typeface="標楷體" pitchFamily="65" charset="-120"/>
              </a:rPr>
              <a:t>日完訓結業。如再有新進人員需接受訓練者，請各委託檢驗站主動與本會連繫登記，以便安排時間開課。</a:t>
            </a:r>
            <a:endParaRPr lang="zh-TW" altLang="en-US" dirty="0">
              <a:latin typeface="標楷體" pitchFamily="65" charset="-120"/>
              <a:ea typeface="標楷體" pitchFamily="65" charset="-12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chemeClr val="tx1"/>
                </a:solidFill>
                <a:latin typeface="標楷體" pitchFamily="65" charset="-120"/>
                <a:ea typeface="標楷體" pitchFamily="65" charset="-120"/>
              </a:rPr>
              <a:t>鋼瓶檢驗實務</a:t>
            </a:r>
            <a:r>
              <a:rPr lang="zh-TW" altLang="en-US" dirty="0" smtClean="0"/>
              <a:t> </a:t>
            </a:r>
            <a:endParaRPr lang="zh-TW" altLang="en-US" dirty="0"/>
          </a:p>
        </p:txBody>
      </p:sp>
      <p:sp>
        <p:nvSpPr>
          <p:cNvPr id="3" name="內容版面配置區 2"/>
          <p:cNvSpPr>
            <a:spLocks noGrp="1"/>
          </p:cNvSpPr>
          <p:nvPr>
            <p:ph sz="quarter" idx="1"/>
          </p:nvPr>
        </p:nvSpPr>
        <p:spPr/>
        <p:txBody>
          <a:bodyPr>
            <a:normAutofit/>
          </a:bodyPr>
          <a:lstStyle/>
          <a:p>
            <a:r>
              <a:rPr lang="zh-TW" altLang="en-US" sz="3200" b="1" dirty="0" smtClean="0">
                <a:solidFill>
                  <a:srgbClr val="FF0000"/>
                </a:solidFill>
                <a:latin typeface="標楷體" pitchFamily="65" charset="-120"/>
                <a:ea typeface="標楷體" pitchFamily="65" charset="-120"/>
              </a:rPr>
              <a:t>測試報告紙本應於每月第一週郵寄本會</a:t>
            </a:r>
            <a:endParaRPr lang="en-US" altLang="zh-TW" sz="3200" b="1" dirty="0" smtClean="0">
              <a:solidFill>
                <a:srgbClr val="FF0000"/>
              </a:solidFill>
              <a:latin typeface="標楷體" pitchFamily="65" charset="-120"/>
              <a:ea typeface="標楷體" pitchFamily="65" charset="-120"/>
            </a:endParaRPr>
          </a:p>
          <a:p>
            <a:r>
              <a:rPr lang="zh-TW" altLang="en-US" sz="2800" b="1" dirty="0" smtClean="0">
                <a:latin typeface="標楷體" pitchFamily="65" charset="-120"/>
                <a:ea typeface="標楷體" pitchFamily="65" charset="-120"/>
              </a:rPr>
              <a:t>本會地址</a:t>
            </a:r>
            <a:r>
              <a:rPr lang="en-US" altLang="zh-TW" sz="2800" b="1" dirty="0" smtClean="0">
                <a:latin typeface="標楷體" pitchFamily="65" charset="-120"/>
                <a:ea typeface="標楷體" pitchFamily="65" charset="-120"/>
              </a:rPr>
              <a:t>:</a:t>
            </a:r>
          </a:p>
          <a:p>
            <a:r>
              <a:rPr lang="en-US" altLang="zh-TW" sz="2800" b="1" dirty="0" smtClean="0">
                <a:solidFill>
                  <a:srgbClr val="FF0000"/>
                </a:solidFill>
                <a:latin typeface="標楷體" pitchFamily="65" charset="-120"/>
                <a:ea typeface="標楷體" pitchFamily="65" charset="-120"/>
              </a:rPr>
              <a:t>104</a:t>
            </a:r>
            <a:r>
              <a:rPr lang="zh-TW" altLang="en-US" sz="2800" b="1" dirty="0" smtClean="0">
                <a:solidFill>
                  <a:srgbClr val="FF0000"/>
                </a:solidFill>
                <a:latin typeface="標楷體" pitchFamily="65" charset="-120"/>
                <a:ea typeface="標楷體" pitchFamily="65" charset="-120"/>
              </a:rPr>
              <a:t>台北市中山區中山北路三段</a:t>
            </a:r>
            <a:r>
              <a:rPr lang="en-US" altLang="zh-TW" sz="2800" b="1" dirty="0" smtClean="0">
                <a:solidFill>
                  <a:srgbClr val="FF0000"/>
                </a:solidFill>
                <a:latin typeface="標楷體" pitchFamily="65" charset="-120"/>
                <a:ea typeface="標楷體" pitchFamily="65" charset="-120"/>
              </a:rPr>
              <a:t>27</a:t>
            </a:r>
            <a:r>
              <a:rPr lang="zh-TW" altLang="en-US" sz="2800" b="1" dirty="0" smtClean="0">
                <a:solidFill>
                  <a:srgbClr val="FF0000"/>
                </a:solidFill>
                <a:latin typeface="標楷體" pitchFamily="65" charset="-120"/>
                <a:ea typeface="標楷體" pitchFamily="65" charset="-120"/>
              </a:rPr>
              <a:t>號</a:t>
            </a:r>
            <a:r>
              <a:rPr lang="en-US" altLang="zh-TW" sz="2800" b="1" dirty="0" smtClean="0">
                <a:solidFill>
                  <a:srgbClr val="FF0000"/>
                </a:solidFill>
                <a:latin typeface="標楷體" pitchFamily="65" charset="-120"/>
                <a:ea typeface="標楷體" pitchFamily="65" charset="-120"/>
              </a:rPr>
              <a:t>12</a:t>
            </a:r>
            <a:r>
              <a:rPr lang="zh-TW" altLang="en-US" sz="2800" b="1" dirty="0" smtClean="0">
                <a:solidFill>
                  <a:srgbClr val="FF0000"/>
                </a:solidFill>
                <a:latin typeface="標楷體" pitchFamily="65" charset="-120"/>
                <a:ea typeface="標楷體" pitchFamily="65" charset="-120"/>
              </a:rPr>
              <a:t>樓之</a:t>
            </a:r>
            <a:r>
              <a:rPr lang="en-US" altLang="zh-TW" sz="2800" b="1" dirty="0" smtClean="0">
                <a:solidFill>
                  <a:srgbClr val="FF0000"/>
                </a:solidFill>
                <a:latin typeface="標楷體" pitchFamily="65" charset="-120"/>
                <a:ea typeface="標楷體" pitchFamily="65" charset="-120"/>
              </a:rPr>
              <a:t>4</a:t>
            </a:r>
          </a:p>
          <a:p>
            <a:r>
              <a:rPr lang="en-US" altLang="zh-TW" sz="2800" b="1" dirty="0" smtClean="0">
                <a:solidFill>
                  <a:srgbClr val="FF0000"/>
                </a:solidFill>
                <a:latin typeface="標楷體" pitchFamily="65" charset="-120"/>
                <a:ea typeface="標楷體" pitchFamily="65" charset="-120"/>
              </a:rPr>
              <a:t> e-mail: igaroc@ms61.hinet.net</a:t>
            </a:r>
          </a:p>
          <a:p>
            <a:endParaRPr lang="zh-TW" altLang="en-US" sz="2800" b="1" dirty="0">
              <a:latin typeface="標楷體" pitchFamily="65" charset="-120"/>
              <a:ea typeface="標楷體" pitchFamily="65" charset="-12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chemeClr val="tx1"/>
                </a:solidFill>
                <a:latin typeface="標楷體" pitchFamily="65" charset="-120"/>
                <a:ea typeface="標楷體" pitchFamily="65" charset="-120"/>
              </a:rPr>
              <a:t>鋼瓶檢驗實務</a:t>
            </a:r>
            <a:r>
              <a:rPr lang="zh-TW" altLang="en-US" dirty="0" smtClean="0"/>
              <a:t> </a:t>
            </a:r>
            <a:endParaRPr lang="zh-TW" altLang="en-US" dirty="0"/>
          </a:p>
        </p:txBody>
      </p:sp>
      <p:sp>
        <p:nvSpPr>
          <p:cNvPr id="3" name="內容版面配置區 2"/>
          <p:cNvSpPr>
            <a:spLocks noGrp="1"/>
          </p:cNvSpPr>
          <p:nvPr>
            <p:ph sz="quarter" idx="1"/>
          </p:nvPr>
        </p:nvSpPr>
        <p:spPr>
          <a:xfrm>
            <a:off x="457200" y="1340768"/>
            <a:ext cx="8229600" cy="4785395"/>
          </a:xfrm>
        </p:spPr>
        <p:txBody>
          <a:bodyPr/>
          <a:lstStyle/>
          <a:p>
            <a:pPr algn="ctr">
              <a:buNone/>
            </a:pPr>
            <a:r>
              <a:rPr lang="en-US" altLang="zh-TW" sz="7200" dirty="0" smtClean="0"/>
              <a:t>The end</a:t>
            </a:r>
          </a:p>
          <a:p>
            <a:endParaRPr lang="zh-TW" altLang="en-US" dirty="0"/>
          </a:p>
        </p:txBody>
      </p:sp>
      <p:pic>
        <p:nvPicPr>
          <p:cNvPr id="5" name="圖片 4" descr="A011.jpg"/>
          <p:cNvPicPr>
            <a:picLocks noChangeAspect="1"/>
          </p:cNvPicPr>
          <p:nvPr/>
        </p:nvPicPr>
        <p:blipFill>
          <a:blip r:embed="rId2" cstate="print"/>
          <a:stretch>
            <a:fillRect/>
          </a:stretch>
        </p:blipFill>
        <p:spPr>
          <a:xfrm>
            <a:off x="0" y="2789293"/>
            <a:ext cx="9144000" cy="4068707"/>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chemeClr val="tx1"/>
                </a:solidFill>
                <a:latin typeface="標楷體" pitchFamily="65" charset="-120"/>
                <a:ea typeface="標楷體" pitchFamily="65" charset="-120"/>
              </a:rPr>
              <a:t>鋼瓶檢驗實務</a:t>
            </a:r>
            <a:r>
              <a:rPr lang="zh-TW" altLang="en-US" dirty="0" smtClean="0"/>
              <a:t> </a:t>
            </a:r>
            <a:endParaRPr lang="zh-TW" altLang="en-US" dirty="0"/>
          </a:p>
        </p:txBody>
      </p:sp>
      <p:sp>
        <p:nvSpPr>
          <p:cNvPr id="3" name="內容版面配置區 2"/>
          <p:cNvSpPr>
            <a:spLocks noGrp="1"/>
          </p:cNvSpPr>
          <p:nvPr>
            <p:ph sz="quarter" idx="1"/>
          </p:nvPr>
        </p:nvSpPr>
        <p:spPr>
          <a:xfrm>
            <a:off x="612648" y="1600200"/>
            <a:ext cx="8153400" cy="1108720"/>
          </a:xfrm>
        </p:spPr>
        <p:txBody>
          <a:bodyPr/>
          <a:lstStyle/>
          <a:p>
            <a:pPr>
              <a:buFont typeface="Wingdings" pitchFamily="2" charset="2"/>
              <a:buChar char="Ø"/>
            </a:pPr>
            <a:r>
              <a:rPr lang="zh-TW" altLang="en-US" dirty="0" smtClean="0">
                <a:latin typeface="標楷體" pitchFamily="65" charset="-120"/>
                <a:ea typeface="標楷體" pitchFamily="65" charset="-120"/>
              </a:rPr>
              <a:t>重視殘氣危險</a:t>
            </a:r>
            <a:endParaRPr lang="en-US" altLang="zh-TW" dirty="0" smtClean="0">
              <a:latin typeface="標楷體" pitchFamily="65" charset="-120"/>
              <a:ea typeface="標楷體" pitchFamily="65" charset="-120"/>
            </a:endParaRPr>
          </a:p>
          <a:p>
            <a:pPr>
              <a:buFont typeface="Wingdings" pitchFamily="2" charset="2"/>
              <a:buChar char="l"/>
            </a:pPr>
            <a:r>
              <a:rPr lang="zh-TW" altLang="en-US" sz="2000" dirty="0" smtClean="0">
                <a:latin typeface="標楷體" pitchFamily="65" charset="-120"/>
                <a:ea typeface="標楷體" pitchFamily="65" charset="-120"/>
              </a:rPr>
              <a:t>氫氣爆炸範圍</a:t>
            </a:r>
            <a:endParaRPr lang="en-US" altLang="zh-TW" sz="2000"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graphicFrame>
        <p:nvGraphicFramePr>
          <p:cNvPr id="2051" name="Object 6"/>
          <p:cNvGraphicFramePr>
            <a:graphicFrameLocks noChangeAspect="1"/>
          </p:cNvGraphicFramePr>
          <p:nvPr/>
        </p:nvGraphicFramePr>
        <p:xfrm>
          <a:off x="1835696" y="2564904"/>
          <a:ext cx="5305578" cy="2853000"/>
        </p:xfrm>
        <a:graphic>
          <a:graphicData uri="http://schemas.openxmlformats.org/presentationml/2006/ole">
            <p:oleObj spid="_x0000_s2051" name="圖表" r:id="rId3" imgW="8077010" imgH="4343400" progId="MSGraph.Chart.8">
              <p:embed followColorScheme="full"/>
            </p:oleObj>
          </a:graphicData>
        </a:graphic>
      </p:graphicFrame>
      <p:sp>
        <p:nvSpPr>
          <p:cNvPr id="6" name="Rectangle 10"/>
          <p:cNvSpPr>
            <a:spLocks noChangeArrowheads="1"/>
          </p:cNvSpPr>
          <p:nvPr/>
        </p:nvSpPr>
        <p:spPr bwMode="auto">
          <a:xfrm flipH="1">
            <a:off x="2699792" y="5805264"/>
            <a:ext cx="360040" cy="294928"/>
          </a:xfrm>
          <a:prstGeom prst="rect">
            <a:avLst/>
          </a:prstGeom>
          <a:solidFill>
            <a:srgbClr val="FF0000"/>
          </a:solidFill>
          <a:ln w="9525">
            <a:solidFill>
              <a:srgbClr val="000000"/>
            </a:solidFill>
            <a:miter lim="800000"/>
            <a:headEnd/>
            <a:tailEnd/>
          </a:ln>
        </p:spPr>
        <p:txBody>
          <a:bodyPr/>
          <a:lstStyle/>
          <a:p>
            <a:endParaRPr lang="en-US"/>
          </a:p>
        </p:txBody>
      </p:sp>
      <p:sp>
        <p:nvSpPr>
          <p:cNvPr id="7" name="矩形 6"/>
          <p:cNvSpPr/>
          <p:nvPr/>
        </p:nvSpPr>
        <p:spPr>
          <a:xfrm>
            <a:off x="2987824" y="5733256"/>
            <a:ext cx="2031325" cy="369332"/>
          </a:xfrm>
          <a:prstGeom prst="rect">
            <a:avLst/>
          </a:prstGeom>
        </p:spPr>
        <p:txBody>
          <a:bodyPr wrap="none">
            <a:spAutoFit/>
          </a:bodyPr>
          <a:lstStyle/>
          <a:p>
            <a:r>
              <a:rPr lang="zh-TW" altLang="en-US" dirty="0" smtClean="0">
                <a:ea typeface="標楷體" pitchFamily="65" charset="-120"/>
              </a:rPr>
              <a:t>最強烈的爆炸範圍</a:t>
            </a:r>
            <a:endParaRPr lang="zh-TW" altLang="en-US" dirty="0">
              <a:ea typeface="標楷體" pitchFamily="65" charset="-12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chemeClr val="tx1"/>
                </a:solidFill>
                <a:latin typeface="標楷體" pitchFamily="65" charset="-120"/>
                <a:ea typeface="標楷體" pitchFamily="65" charset="-120"/>
              </a:rPr>
              <a:t>鋼瓶檢驗實務</a:t>
            </a:r>
            <a:r>
              <a:rPr lang="zh-TW" altLang="en-US" dirty="0" smtClean="0"/>
              <a:t> </a:t>
            </a:r>
            <a:endParaRPr lang="zh-TW" altLang="en-US" dirty="0"/>
          </a:p>
        </p:txBody>
      </p:sp>
      <p:sp>
        <p:nvSpPr>
          <p:cNvPr id="3" name="內容版面配置區 2"/>
          <p:cNvSpPr>
            <a:spLocks noGrp="1"/>
          </p:cNvSpPr>
          <p:nvPr>
            <p:ph sz="quarter" idx="1"/>
          </p:nvPr>
        </p:nvSpPr>
        <p:spPr>
          <a:xfrm>
            <a:off x="612648" y="1556792"/>
            <a:ext cx="8153400" cy="1656184"/>
          </a:xfrm>
        </p:spPr>
        <p:txBody>
          <a:bodyPr>
            <a:normAutofit fontScale="85000" lnSpcReduction="20000"/>
          </a:bodyPr>
          <a:lstStyle/>
          <a:p>
            <a:pPr>
              <a:buNone/>
              <a:defRPr/>
            </a:pPr>
            <a:r>
              <a:rPr lang="zh-TW" altLang="en-US" sz="5700" b="1" dirty="0" smtClean="0">
                <a:solidFill>
                  <a:srgbClr val="FF0000"/>
                </a:solidFill>
                <a:latin typeface="標楷體" pitchFamily="49" charset="-120"/>
                <a:ea typeface="標楷體" pitchFamily="49" charset="-120"/>
              </a:rPr>
              <a:t>不要忽視窒息的風險</a:t>
            </a:r>
            <a:endParaRPr lang="en-US" altLang="zh-TW" sz="5700" b="1" dirty="0" smtClean="0">
              <a:solidFill>
                <a:srgbClr val="FF0000"/>
              </a:solidFill>
              <a:latin typeface="標楷體" pitchFamily="49" charset="-120"/>
              <a:ea typeface="標楷體" pitchFamily="49" charset="-120"/>
            </a:endParaRPr>
          </a:p>
          <a:p>
            <a:pPr>
              <a:buNone/>
              <a:defRPr/>
            </a:pPr>
            <a:r>
              <a:rPr lang="zh-TW" altLang="en-US" sz="3800" b="1" dirty="0" smtClean="0">
                <a:solidFill>
                  <a:srgbClr val="FF0000"/>
                </a:solidFill>
                <a:latin typeface="標楷體" pitchFamily="49" charset="-120"/>
                <a:ea typeface="標楷體" pitchFamily="49" charset="-120"/>
              </a:rPr>
              <a:t>你能憋氣</a:t>
            </a:r>
            <a:r>
              <a:rPr lang="en-US" altLang="zh-TW" sz="3800" b="1" dirty="0" smtClean="0">
                <a:solidFill>
                  <a:srgbClr val="FF0000"/>
                </a:solidFill>
                <a:latin typeface="標楷體" pitchFamily="49" charset="-120"/>
                <a:ea typeface="標楷體" pitchFamily="49" charset="-120"/>
              </a:rPr>
              <a:t>45</a:t>
            </a:r>
            <a:r>
              <a:rPr lang="zh-TW" altLang="en-US" sz="3800" b="1" dirty="0" smtClean="0">
                <a:solidFill>
                  <a:srgbClr val="FF0000"/>
                </a:solidFill>
                <a:latin typeface="標楷體" pitchFamily="49" charset="-120"/>
                <a:ea typeface="標楷體" pitchFamily="49" charset="-120"/>
              </a:rPr>
              <a:t>秒 ─</a:t>
            </a:r>
          </a:p>
          <a:p>
            <a:pPr algn="r">
              <a:buNone/>
              <a:defRPr/>
            </a:pPr>
            <a:r>
              <a:rPr lang="zh-TW" altLang="en-US" sz="3800" b="1" dirty="0" smtClean="0">
                <a:solidFill>
                  <a:srgbClr val="FF0000"/>
                </a:solidFill>
                <a:latin typeface="標楷體" pitchFamily="49" charset="-120"/>
                <a:ea typeface="標楷體" pitchFamily="49" charset="-120"/>
              </a:rPr>
              <a:t>並不表示你能吸入惰氣</a:t>
            </a:r>
            <a:r>
              <a:rPr lang="en-US" altLang="zh-TW" sz="3800" b="1" dirty="0" smtClean="0">
                <a:solidFill>
                  <a:srgbClr val="FF0000"/>
                </a:solidFill>
                <a:latin typeface="標楷體" pitchFamily="49" charset="-120"/>
                <a:ea typeface="標楷體" pitchFamily="49" charset="-120"/>
              </a:rPr>
              <a:t>45</a:t>
            </a:r>
            <a:r>
              <a:rPr lang="zh-TW" altLang="en-US" sz="3800" b="1" dirty="0" smtClean="0">
                <a:solidFill>
                  <a:srgbClr val="FF0000"/>
                </a:solidFill>
                <a:latin typeface="標楷體" pitchFamily="49" charset="-120"/>
                <a:ea typeface="標楷體" pitchFamily="49" charset="-120"/>
              </a:rPr>
              <a:t>秒</a:t>
            </a:r>
            <a:r>
              <a:rPr lang="en-US" altLang="zh-TW" sz="3800" b="1" dirty="0" smtClean="0">
                <a:solidFill>
                  <a:srgbClr val="FF0000"/>
                </a:solidFill>
                <a:latin typeface="標楷體" pitchFamily="49" charset="-120"/>
                <a:ea typeface="標楷體" pitchFamily="49" charset="-120"/>
              </a:rPr>
              <a:t>!</a:t>
            </a:r>
          </a:p>
          <a:p>
            <a:endParaRPr lang="zh-TW" altLang="en-US" dirty="0"/>
          </a:p>
        </p:txBody>
      </p:sp>
      <p:graphicFrame>
        <p:nvGraphicFramePr>
          <p:cNvPr id="3074" name="Object 1024"/>
          <p:cNvGraphicFramePr>
            <a:graphicFrameLocks noChangeAspect="1"/>
          </p:cNvGraphicFramePr>
          <p:nvPr/>
        </p:nvGraphicFramePr>
        <p:xfrm>
          <a:off x="1763688" y="4077072"/>
          <a:ext cx="1747848" cy="2192011"/>
        </p:xfrm>
        <a:graphic>
          <a:graphicData uri="http://schemas.openxmlformats.org/presentationml/2006/ole">
            <p:oleObj spid="_x0000_s3074" name="多媒體項目" r:id="rId3" imgW="3131640" imgH="3926880" progId="">
              <p:embed/>
            </p:oleObj>
          </a:graphicData>
        </a:graphic>
      </p:graphicFrame>
      <p:graphicFrame>
        <p:nvGraphicFramePr>
          <p:cNvPr id="3075" name="Object 1025"/>
          <p:cNvGraphicFramePr>
            <a:graphicFrameLocks noChangeAspect="1"/>
          </p:cNvGraphicFramePr>
          <p:nvPr/>
        </p:nvGraphicFramePr>
        <p:xfrm>
          <a:off x="4644008" y="3429000"/>
          <a:ext cx="1033463" cy="1527175"/>
        </p:xfrm>
        <a:graphic>
          <a:graphicData uri="http://schemas.openxmlformats.org/presentationml/2006/ole">
            <p:oleObj spid="_x0000_s3075" name="多媒體項目" r:id="rId4" imgW="3425760" imgH="5070600" progId="">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chemeClr val="tx1"/>
                </a:solidFill>
                <a:latin typeface="標楷體" pitchFamily="65" charset="-120"/>
                <a:ea typeface="標楷體" pitchFamily="65" charset="-120"/>
              </a:rPr>
              <a:t>鋼瓶檢驗實務</a:t>
            </a:r>
            <a:r>
              <a:rPr lang="zh-TW" altLang="en-US" dirty="0" smtClean="0"/>
              <a:t> </a:t>
            </a:r>
            <a:endParaRPr lang="zh-TW" altLang="en-US" dirty="0"/>
          </a:p>
        </p:txBody>
      </p:sp>
      <p:sp>
        <p:nvSpPr>
          <p:cNvPr id="3" name="內容版面配置區 2"/>
          <p:cNvSpPr>
            <a:spLocks noGrp="1"/>
          </p:cNvSpPr>
          <p:nvPr>
            <p:ph sz="quarter" idx="1"/>
          </p:nvPr>
        </p:nvSpPr>
        <p:spPr>
          <a:xfrm>
            <a:off x="612648" y="1600200"/>
            <a:ext cx="8153400" cy="532656"/>
          </a:xfrm>
        </p:spPr>
        <p:txBody>
          <a:bodyPr>
            <a:normAutofit lnSpcReduction="10000"/>
          </a:bodyPr>
          <a:lstStyle/>
          <a:p>
            <a:pPr>
              <a:buNone/>
            </a:pPr>
            <a:r>
              <a:rPr lang="zh-TW" altLang="en-US" b="1" dirty="0" smtClean="0">
                <a:latin typeface="標楷體" pitchFamily="65" charset="-120"/>
                <a:ea typeface="標楷體" pitchFamily="65" charset="-120"/>
              </a:rPr>
              <a:t>人體內血液循環</a:t>
            </a:r>
            <a:endParaRPr lang="en-US" altLang="zh-TW" b="1" dirty="0" smtClean="0">
              <a:latin typeface="標楷體" pitchFamily="65" charset="-120"/>
              <a:ea typeface="標楷體" pitchFamily="65" charset="-120"/>
            </a:endParaRPr>
          </a:p>
          <a:p>
            <a:endParaRPr lang="zh-TW" altLang="en-US" dirty="0"/>
          </a:p>
        </p:txBody>
      </p:sp>
      <p:sp>
        <p:nvSpPr>
          <p:cNvPr id="4" name="矩形 3"/>
          <p:cNvSpPr/>
          <p:nvPr/>
        </p:nvSpPr>
        <p:spPr>
          <a:xfrm>
            <a:off x="611560" y="2132856"/>
            <a:ext cx="5544616" cy="3416320"/>
          </a:xfrm>
          <a:prstGeom prst="rect">
            <a:avLst/>
          </a:prstGeom>
        </p:spPr>
        <p:txBody>
          <a:bodyPr wrap="square">
            <a:spAutoFit/>
          </a:bodyPr>
          <a:lstStyle/>
          <a:p>
            <a:r>
              <a:rPr lang="zh-TW" altLang="en-US" sz="2400" b="1" dirty="0" smtClean="0">
                <a:latin typeface="標楷體" pitchFamily="65" charset="-120"/>
                <a:ea typeface="標楷體" pitchFamily="65" charset="-120"/>
              </a:rPr>
              <a:t>氧氣靠紅血球之血紅素結合，由血液運送到達各組織細胞間</a:t>
            </a:r>
          </a:p>
          <a:p>
            <a:r>
              <a:rPr lang="zh-TW" altLang="en-US" sz="2400" b="1" dirty="0" smtClean="0">
                <a:latin typeface="標楷體" pitchFamily="65" charset="-120"/>
                <a:ea typeface="標楷體" pitchFamily="65" charset="-120"/>
              </a:rPr>
              <a:t>大循環</a:t>
            </a: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體循環</a:t>
            </a:r>
            <a:r>
              <a:rPr lang="en-US" altLang="zh-TW" sz="2400" b="1" dirty="0" smtClean="0">
                <a:latin typeface="標楷體" pitchFamily="65" charset="-120"/>
                <a:ea typeface="標楷體" pitchFamily="65" charset="-120"/>
              </a:rPr>
              <a:t>)</a:t>
            </a:r>
          </a:p>
          <a:p>
            <a:pPr lvl="1"/>
            <a:r>
              <a:rPr lang="zh-TW" altLang="en-US" sz="2400" b="1" dirty="0" smtClean="0">
                <a:latin typeface="標楷體" pitchFamily="65" charset="-120"/>
                <a:ea typeface="標楷體" pitchFamily="65" charset="-120"/>
              </a:rPr>
              <a:t>心臟左心室壓出，循環體內一週後合氧低之靜脈血送回右心房，右心房之血壓至右心室</a:t>
            </a:r>
          </a:p>
          <a:p>
            <a:r>
              <a:rPr lang="zh-TW" altLang="en-US" sz="2400" b="1" dirty="0" smtClean="0">
                <a:latin typeface="標楷體" pitchFamily="65" charset="-120"/>
                <a:ea typeface="標楷體" pitchFamily="65" charset="-120"/>
              </a:rPr>
              <a:t>小循環</a:t>
            </a: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肺循環</a:t>
            </a:r>
            <a:r>
              <a:rPr lang="en-US" altLang="zh-TW" sz="2400" b="1" dirty="0" smtClean="0">
                <a:latin typeface="標楷體" pitchFamily="65" charset="-120"/>
                <a:ea typeface="標楷體" pitchFamily="65" charset="-120"/>
              </a:rPr>
              <a:t>)</a:t>
            </a:r>
          </a:p>
          <a:p>
            <a:pPr lvl="1"/>
            <a:r>
              <a:rPr lang="zh-TW" altLang="en-US" sz="2400" b="1" dirty="0" smtClean="0">
                <a:latin typeface="標楷體" pitchFamily="65" charset="-120"/>
                <a:ea typeface="標楷體" pitchFamily="65" charset="-120"/>
              </a:rPr>
              <a:t>右心室經肺動脈至肺進行氣體交換，在由肺靜脈送回左心房後壓至左心室</a:t>
            </a:r>
          </a:p>
        </p:txBody>
      </p:sp>
      <p:graphicFrame>
        <p:nvGraphicFramePr>
          <p:cNvPr id="4098" name="Object 1024"/>
          <p:cNvGraphicFramePr>
            <a:graphicFrameLocks noChangeAspect="1"/>
          </p:cNvGraphicFramePr>
          <p:nvPr/>
        </p:nvGraphicFramePr>
        <p:xfrm>
          <a:off x="6444208" y="2276872"/>
          <a:ext cx="1547813" cy="3846513"/>
        </p:xfrm>
        <a:graphic>
          <a:graphicData uri="http://schemas.openxmlformats.org/presentationml/2006/ole">
            <p:oleObj spid="_x0000_s4098" name="多媒體項目" r:id="rId3" imgW="1928160" imgH="4792320" progId="">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chemeClr val="tx1"/>
                </a:solidFill>
                <a:latin typeface="標楷體" pitchFamily="65" charset="-120"/>
                <a:ea typeface="標楷體" pitchFamily="65" charset="-120"/>
              </a:rPr>
              <a:t>鋼瓶檢驗實務</a:t>
            </a:r>
            <a:r>
              <a:rPr lang="zh-TW" altLang="en-US" dirty="0" smtClean="0"/>
              <a:t> </a:t>
            </a:r>
            <a:endParaRPr lang="zh-TW" altLang="en-US" dirty="0"/>
          </a:p>
        </p:txBody>
      </p:sp>
      <p:sp>
        <p:nvSpPr>
          <p:cNvPr id="3" name="內容版面配置區 2"/>
          <p:cNvSpPr>
            <a:spLocks noGrp="1"/>
          </p:cNvSpPr>
          <p:nvPr>
            <p:ph sz="quarter" idx="1"/>
          </p:nvPr>
        </p:nvSpPr>
        <p:spPr>
          <a:xfrm>
            <a:off x="1331640" y="1916832"/>
            <a:ext cx="7434408" cy="3600400"/>
          </a:xfrm>
        </p:spPr>
        <p:txBody>
          <a:bodyPr/>
          <a:lstStyle/>
          <a:p>
            <a:pPr>
              <a:buNone/>
            </a:pPr>
            <a:r>
              <a:rPr lang="zh-TW" altLang="en-US" dirty="0" smtClean="0">
                <a:latin typeface="標楷體" pitchFamily="65" charset="-120"/>
                <a:ea typeface="標楷體" pitchFamily="65" charset="-120"/>
              </a:rPr>
              <a:t>氣體由肺至腦部之循環</a:t>
            </a:r>
            <a:endParaRPr lang="zh-TW" altLang="en-US" dirty="0">
              <a:latin typeface="標楷體" pitchFamily="65" charset="-120"/>
              <a:ea typeface="標楷體" pitchFamily="65" charset="-120"/>
            </a:endParaRPr>
          </a:p>
        </p:txBody>
      </p:sp>
      <p:sp>
        <p:nvSpPr>
          <p:cNvPr id="4" name="Text Box 87"/>
          <p:cNvSpPr txBox="1">
            <a:spLocks noChangeArrowheads="1"/>
          </p:cNvSpPr>
          <p:nvPr/>
        </p:nvSpPr>
        <p:spPr bwMode="auto">
          <a:xfrm>
            <a:off x="1905000" y="4724400"/>
            <a:ext cx="5060950" cy="579438"/>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a:defRPr/>
            </a:pPr>
            <a:r>
              <a:rPr lang="zh-TW" altLang="en-US" sz="3200" i="1" u="sng" dirty="0">
                <a:latin typeface="標楷體" pitchFamily="49" charset="-120"/>
                <a:ea typeface="標楷體" pitchFamily="49" charset="-120"/>
              </a:rPr>
              <a:t>血液由肺流到腦部約</a:t>
            </a:r>
            <a:r>
              <a:rPr lang="en-US" altLang="zh-TW" sz="3200" i="1" u="sng" dirty="0">
                <a:latin typeface="標楷體" pitchFamily="49" charset="-120"/>
                <a:ea typeface="標楷體" pitchFamily="49" charset="-120"/>
              </a:rPr>
              <a:t>10</a:t>
            </a:r>
            <a:r>
              <a:rPr lang="zh-TW" altLang="en-US" sz="3200" i="1" u="sng" dirty="0">
                <a:latin typeface="標楷體" pitchFamily="49" charset="-120"/>
                <a:ea typeface="標楷體" pitchFamily="49" charset="-120"/>
              </a:rPr>
              <a:t>秒鐘</a:t>
            </a:r>
          </a:p>
        </p:txBody>
      </p:sp>
      <p:sp>
        <p:nvSpPr>
          <p:cNvPr id="5" name="Oval 89"/>
          <p:cNvSpPr>
            <a:spLocks noChangeArrowheads="1"/>
          </p:cNvSpPr>
          <p:nvPr/>
        </p:nvSpPr>
        <p:spPr bwMode="auto">
          <a:xfrm>
            <a:off x="3124200" y="2514600"/>
            <a:ext cx="3886200" cy="1905000"/>
          </a:xfrm>
          <a:prstGeom prst="ellipse">
            <a:avLst/>
          </a:prstGeom>
          <a:solidFill>
            <a:schemeClr val="accent1"/>
          </a:solidFill>
          <a:ln w="57150" cmpd="thickThin">
            <a:solidFill>
              <a:schemeClr val="tx1"/>
            </a:solidFill>
            <a:round/>
            <a:headEnd/>
            <a:tailEnd/>
          </a:ln>
        </p:spPr>
        <p:txBody>
          <a:bodyPr wrap="none" anchor="ctr"/>
          <a:lstStyle/>
          <a:p>
            <a:pPr algn="ctr"/>
            <a:endParaRPr lang="en-US"/>
          </a:p>
        </p:txBody>
      </p:sp>
      <p:sp>
        <p:nvSpPr>
          <p:cNvPr id="6" name="Freeform 92"/>
          <p:cNvSpPr>
            <a:spLocks/>
          </p:cNvSpPr>
          <p:nvPr/>
        </p:nvSpPr>
        <p:spPr bwMode="auto">
          <a:xfrm rot="3529025" flipH="1">
            <a:off x="4466431" y="3001169"/>
            <a:ext cx="1279525" cy="1830388"/>
          </a:xfrm>
          <a:custGeom>
            <a:avLst/>
            <a:gdLst>
              <a:gd name="T0" fmla="*/ 1491 w 1611"/>
              <a:gd name="T1" fmla="*/ 1153 h 1153"/>
              <a:gd name="T2" fmla="*/ 1577 w 1611"/>
              <a:gd name="T3" fmla="*/ 993 h 1153"/>
              <a:gd name="T4" fmla="*/ 1525 w 1611"/>
              <a:gd name="T5" fmla="*/ 984 h 1153"/>
              <a:gd name="T6" fmla="*/ 1461 w 1611"/>
              <a:gd name="T7" fmla="*/ 972 h 1153"/>
              <a:gd name="T8" fmla="*/ 1407 w 1611"/>
              <a:gd name="T9" fmla="*/ 960 h 1153"/>
              <a:gd name="T10" fmla="*/ 1349 w 1611"/>
              <a:gd name="T11" fmla="*/ 947 h 1153"/>
              <a:gd name="T12" fmla="*/ 1291 w 1611"/>
              <a:gd name="T13" fmla="*/ 932 h 1153"/>
              <a:gd name="T14" fmla="*/ 1237 w 1611"/>
              <a:gd name="T15" fmla="*/ 915 h 1153"/>
              <a:gd name="T16" fmla="*/ 1195 w 1611"/>
              <a:gd name="T17" fmla="*/ 901 h 1153"/>
              <a:gd name="T18" fmla="*/ 1145 w 1611"/>
              <a:gd name="T19" fmla="*/ 884 h 1153"/>
              <a:gd name="T20" fmla="*/ 1095 w 1611"/>
              <a:gd name="T21" fmla="*/ 866 h 1153"/>
              <a:gd name="T22" fmla="*/ 1057 w 1611"/>
              <a:gd name="T23" fmla="*/ 852 h 1153"/>
              <a:gd name="T24" fmla="*/ 1004 w 1611"/>
              <a:gd name="T25" fmla="*/ 829 h 1153"/>
              <a:gd name="T26" fmla="*/ 940 w 1611"/>
              <a:gd name="T27" fmla="*/ 801 h 1153"/>
              <a:gd name="T28" fmla="*/ 878 w 1611"/>
              <a:gd name="T29" fmla="*/ 771 h 1153"/>
              <a:gd name="T30" fmla="*/ 824 w 1611"/>
              <a:gd name="T31" fmla="*/ 739 h 1153"/>
              <a:gd name="T32" fmla="*/ 774 w 1611"/>
              <a:gd name="T33" fmla="*/ 707 h 1153"/>
              <a:gd name="T34" fmla="*/ 718 w 1611"/>
              <a:gd name="T35" fmla="*/ 668 h 1153"/>
              <a:gd name="T36" fmla="*/ 668 w 1611"/>
              <a:gd name="T37" fmla="*/ 629 h 1153"/>
              <a:gd name="T38" fmla="*/ 622 w 1611"/>
              <a:gd name="T39" fmla="*/ 586 h 1153"/>
              <a:gd name="T40" fmla="*/ 584 w 1611"/>
              <a:gd name="T41" fmla="*/ 547 h 1153"/>
              <a:gd name="T42" fmla="*/ 550 w 1611"/>
              <a:gd name="T43" fmla="*/ 508 h 1153"/>
              <a:gd name="T44" fmla="*/ 522 w 1611"/>
              <a:gd name="T45" fmla="*/ 468 h 1153"/>
              <a:gd name="T46" fmla="*/ 496 w 1611"/>
              <a:gd name="T47" fmla="*/ 427 h 1153"/>
              <a:gd name="T48" fmla="*/ 472 w 1611"/>
              <a:gd name="T49" fmla="*/ 381 h 1153"/>
              <a:gd name="T50" fmla="*/ 454 w 1611"/>
              <a:gd name="T51" fmla="*/ 334 h 1153"/>
              <a:gd name="T52" fmla="*/ 442 w 1611"/>
              <a:gd name="T53" fmla="*/ 287 h 1153"/>
              <a:gd name="T54" fmla="*/ 436 w 1611"/>
              <a:gd name="T55" fmla="*/ 237 h 1153"/>
              <a:gd name="T56" fmla="*/ 436 w 1611"/>
              <a:gd name="T57" fmla="*/ 188 h 1153"/>
              <a:gd name="T58" fmla="*/ 286 w 1611"/>
              <a:gd name="T59" fmla="*/ 0 h 1153"/>
              <a:gd name="T60" fmla="*/ 108 w 1611"/>
              <a:gd name="T61" fmla="*/ 188 h 1153"/>
              <a:gd name="T62" fmla="*/ 110 w 1611"/>
              <a:gd name="T63" fmla="*/ 245 h 1153"/>
              <a:gd name="T64" fmla="*/ 118 w 1611"/>
              <a:gd name="T65" fmla="*/ 298 h 1153"/>
              <a:gd name="T66" fmla="*/ 128 w 1611"/>
              <a:gd name="T67" fmla="*/ 345 h 1153"/>
              <a:gd name="T68" fmla="*/ 144 w 1611"/>
              <a:gd name="T69" fmla="*/ 392 h 1153"/>
              <a:gd name="T70" fmla="*/ 162 w 1611"/>
              <a:gd name="T71" fmla="*/ 436 h 1153"/>
              <a:gd name="T72" fmla="*/ 188 w 1611"/>
              <a:gd name="T73" fmla="*/ 487 h 1153"/>
              <a:gd name="T74" fmla="*/ 216 w 1611"/>
              <a:gd name="T75" fmla="*/ 530 h 1153"/>
              <a:gd name="T76" fmla="*/ 252 w 1611"/>
              <a:gd name="T77" fmla="*/ 578 h 1153"/>
              <a:gd name="T78" fmla="*/ 288 w 1611"/>
              <a:gd name="T79" fmla="*/ 620 h 1153"/>
              <a:gd name="T80" fmla="*/ 334 w 1611"/>
              <a:gd name="T81" fmla="*/ 666 h 1153"/>
              <a:gd name="T82" fmla="*/ 378 w 1611"/>
              <a:gd name="T83" fmla="*/ 707 h 1153"/>
              <a:gd name="T84" fmla="*/ 424 w 1611"/>
              <a:gd name="T85" fmla="*/ 745 h 1153"/>
              <a:gd name="T86" fmla="*/ 476 w 1611"/>
              <a:gd name="T87" fmla="*/ 784 h 1153"/>
              <a:gd name="T88" fmla="*/ 534 w 1611"/>
              <a:gd name="T89" fmla="*/ 822 h 1153"/>
              <a:gd name="T90" fmla="*/ 592 w 1611"/>
              <a:gd name="T91" fmla="*/ 857 h 1153"/>
              <a:gd name="T92" fmla="*/ 646 w 1611"/>
              <a:gd name="T93" fmla="*/ 887 h 1153"/>
              <a:gd name="T94" fmla="*/ 716 w 1611"/>
              <a:gd name="T95" fmla="*/ 921 h 1153"/>
              <a:gd name="T96" fmla="*/ 778 w 1611"/>
              <a:gd name="T97" fmla="*/ 950 h 1153"/>
              <a:gd name="T98" fmla="*/ 848 w 1611"/>
              <a:gd name="T99" fmla="*/ 979 h 1153"/>
              <a:gd name="T100" fmla="*/ 918 w 1611"/>
              <a:gd name="T101" fmla="*/ 1006 h 1153"/>
              <a:gd name="T102" fmla="*/ 988 w 1611"/>
              <a:gd name="T103" fmla="*/ 1032 h 1153"/>
              <a:gd name="T104" fmla="*/ 1044 w 1611"/>
              <a:gd name="T105" fmla="*/ 1050 h 1153"/>
              <a:gd name="T106" fmla="*/ 1081 w 1611"/>
              <a:gd name="T107" fmla="*/ 1064 h 1153"/>
              <a:gd name="T108" fmla="*/ 1119 w 1611"/>
              <a:gd name="T109" fmla="*/ 1074 h 1153"/>
              <a:gd name="T110" fmla="*/ 1167 w 1611"/>
              <a:gd name="T111" fmla="*/ 1085 h 1153"/>
              <a:gd name="T112" fmla="*/ 1207 w 1611"/>
              <a:gd name="T113" fmla="*/ 1096 h 1153"/>
              <a:gd name="T114" fmla="*/ 1253 w 1611"/>
              <a:gd name="T115" fmla="*/ 1108 h 1153"/>
              <a:gd name="T116" fmla="*/ 1303 w 1611"/>
              <a:gd name="T117" fmla="*/ 1120 h 1153"/>
              <a:gd name="T118" fmla="*/ 1345 w 1611"/>
              <a:gd name="T119" fmla="*/ 1129 h 1153"/>
              <a:gd name="T120" fmla="*/ 1393 w 1611"/>
              <a:gd name="T121" fmla="*/ 1138 h 1153"/>
              <a:gd name="T122" fmla="*/ 1435 w 1611"/>
              <a:gd name="T123" fmla="*/ 1145 h 115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11"/>
              <a:gd name="T187" fmla="*/ 0 h 1153"/>
              <a:gd name="T188" fmla="*/ 1611 w 1611"/>
              <a:gd name="T189" fmla="*/ 1153 h 115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11" h="1153">
                <a:moveTo>
                  <a:pt x="1457" y="1149"/>
                </a:moveTo>
                <a:lnTo>
                  <a:pt x="1491" y="1153"/>
                </a:lnTo>
                <a:lnTo>
                  <a:pt x="1611" y="1000"/>
                </a:lnTo>
                <a:lnTo>
                  <a:pt x="1577" y="993"/>
                </a:lnTo>
                <a:lnTo>
                  <a:pt x="1551" y="989"/>
                </a:lnTo>
                <a:lnTo>
                  <a:pt x="1525" y="984"/>
                </a:lnTo>
                <a:lnTo>
                  <a:pt x="1491" y="978"/>
                </a:lnTo>
                <a:lnTo>
                  <a:pt x="1461" y="972"/>
                </a:lnTo>
                <a:lnTo>
                  <a:pt x="1431" y="966"/>
                </a:lnTo>
                <a:lnTo>
                  <a:pt x="1407" y="960"/>
                </a:lnTo>
                <a:lnTo>
                  <a:pt x="1375" y="953"/>
                </a:lnTo>
                <a:lnTo>
                  <a:pt x="1349" y="947"/>
                </a:lnTo>
                <a:lnTo>
                  <a:pt x="1319" y="939"/>
                </a:lnTo>
                <a:lnTo>
                  <a:pt x="1291" y="932"/>
                </a:lnTo>
                <a:lnTo>
                  <a:pt x="1263" y="923"/>
                </a:lnTo>
                <a:lnTo>
                  <a:pt x="1237" y="915"/>
                </a:lnTo>
                <a:lnTo>
                  <a:pt x="1215" y="908"/>
                </a:lnTo>
                <a:lnTo>
                  <a:pt x="1195" y="901"/>
                </a:lnTo>
                <a:lnTo>
                  <a:pt x="1169" y="893"/>
                </a:lnTo>
                <a:lnTo>
                  <a:pt x="1145" y="884"/>
                </a:lnTo>
                <a:lnTo>
                  <a:pt x="1119" y="875"/>
                </a:lnTo>
                <a:lnTo>
                  <a:pt x="1095" y="866"/>
                </a:lnTo>
                <a:lnTo>
                  <a:pt x="1077" y="860"/>
                </a:lnTo>
                <a:lnTo>
                  <a:pt x="1057" y="852"/>
                </a:lnTo>
                <a:lnTo>
                  <a:pt x="1030" y="841"/>
                </a:lnTo>
                <a:lnTo>
                  <a:pt x="1004" y="829"/>
                </a:lnTo>
                <a:lnTo>
                  <a:pt x="970" y="815"/>
                </a:lnTo>
                <a:lnTo>
                  <a:pt x="940" y="801"/>
                </a:lnTo>
                <a:lnTo>
                  <a:pt x="908" y="786"/>
                </a:lnTo>
                <a:lnTo>
                  <a:pt x="878" y="771"/>
                </a:lnTo>
                <a:lnTo>
                  <a:pt x="848" y="753"/>
                </a:lnTo>
                <a:lnTo>
                  <a:pt x="824" y="739"/>
                </a:lnTo>
                <a:lnTo>
                  <a:pt x="800" y="724"/>
                </a:lnTo>
                <a:lnTo>
                  <a:pt x="774" y="707"/>
                </a:lnTo>
                <a:lnTo>
                  <a:pt x="746" y="688"/>
                </a:lnTo>
                <a:lnTo>
                  <a:pt x="718" y="668"/>
                </a:lnTo>
                <a:lnTo>
                  <a:pt x="694" y="650"/>
                </a:lnTo>
                <a:lnTo>
                  <a:pt x="668" y="629"/>
                </a:lnTo>
                <a:lnTo>
                  <a:pt x="642" y="607"/>
                </a:lnTo>
                <a:lnTo>
                  <a:pt x="622" y="586"/>
                </a:lnTo>
                <a:lnTo>
                  <a:pt x="602" y="566"/>
                </a:lnTo>
                <a:lnTo>
                  <a:pt x="584" y="547"/>
                </a:lnTo>
                <a:lnTo>
                  <a:pt x="568" y="529"/>
                </a:lnTo>
                <a:lnTo>
                  <a:pt x="550" y="508"/>
                </a:lnTo>
                <a:lnTo>
                  <a:pt x="536" y="488"/>
                </a:lnTo>
                <a:lnTo>
                  <a:pt x="522" y="468"/>
                </a:lnTo>
                <a:lnTo>
                  <a:pt x="508" y="446"/>
                </a:lnTo>
                <a:lnTo>
                  <a:pt x="496" y="427"/>
                </a:lnTo>
                <a:lnTo>
                  <a:pt x="484" y="404"/>
                </a:lnTo>
                <a:lnTo>
                  <a:pt x="472" y="381"/>
                </a:lnTo>
                <a:lnTo>
                  <a:pt x="462" y="358"/>
                </a:lnTo>
                <a:lnTo>
                  <a:pt x="454" y="334"/>
                </a:lnTo>
                <a:lnTo>
                  <a:pt x="446" y="309"/>
                </a:lnTo>
                <a:lnTo>
                  <a:pt x="442" y="287"/>
                </a:lnTo>
                <a:lnTo>
                  <a:pt x="438" y="264"/>
                </a:lnTo>
                <a:lnTo>
                  <a:pt x="436" y="237"/>
                </a:lnTo>
                <a:lnTo>
                  <a:pt x="436" y="215"/>
                </a:lnTo>
                <a:lnTo>
                  <a:pt x="436" y="188"/>
                </a:lnTo>
                <a:lnTo>
                  <a:pt x="550" y="188"/>
                </a:lnTo>
                <a:lnTo>
                  <a:pt x="286" y="0"/>
                </a:lnTo>
                <a:lnTo>
                  <a:pt x="0" y="188"/>
                </a:lnTo>
                <a:lnTo>
                  <a:pt x="108" y="188"/>
                </a:lnTo>
                <a:lnTo>
                  <a:pt x="108" y="218"/>
                </a:lnTo>
                <a:lnTo>
                  <a:pt x="110" y="245"/>
                </a:lnTo>
                <a:lnTo>
                  <a:pt x="114" y="273"/>
                </a:lnTo>
                <a:lnTo>
                  <a:pt x="118" y="298"/>
                </a:lnTo>
                <a:lnTo>
                  <a:pt x="122" y="322"/>
                </a:lnTo>
                <a:lnTo>
                  <a:pt x="128" y="345"/>
                </a:lnTo>
                <a:lnTo>
                  <a:pt x="136" y="370"/>
                </a:lnTo>
                <a:lnTo>
                  <a:pt x="144" y="392"/>
                </a:lnTo>
                <a:lnTo>
                  <a:pt x="152" y="413"/>
                </a:lnTo>
                <a:lnTo>
                  <a:pt x="162" y="436"/>
                </a:lnTo>
                <a:lnTo>
                  <a:pt x="176" y="465"/>
                </a:lnTo>
                <a:lnTo>
                  <a:pt x="188" y="487"/>
                </a:lnTo>
                <a:lnTo>
                  <a:pt x="202" y="509"/>
                </a:lnTo>
                <a:lnTo>
                  <a:pt x="216" y="530"/>
                </a:lnTo>
                <a:lnTo>
                  <a:pt x="234" y="555"/>
                </a:lnTo>
                <a:lnTo>
                  <a:pt x="252" y="578"/>
                </a:lnTo>
                <a:lnTo>
                  <a:pt x="270" y="599"/>
                </a:lnTo>
                <a:lnTo>
                  <a:pt x="288" y="620"/>
                </a:lnTo>
                <a:lnTo>
                  <a:pt x="312" y="644"/>
                </a:lnTo>
                <a:lnTo>
                  <a:pt x="334" y="666"/>
                </a:lnTo>
                <a:lnTo>
                  <a:pt x="356" y="687"/>
                </a:lnTo>
                <a:lnTo>
                  <a:pt x="378" y="707"/>
                </a:lnTo>
                <a:lnTo>
                  <a:pt x="400" y="726"/>
                </a:lnTo>
                <a:lnTo>
                  <a:pt x="424" y="745"/>
                </a:lnTo>
                <a:lnTo>
                  <a:pt x="448" y="763"/>
                </a:lnTo>
                <a:lnTo>
                  <a:pt x="476" y="784"/>
                </a:lnTo>
                <a:lnTo>
                  <a:pt x="504" y="804"/>
                </a:lnTo>
                <a:lnTo>
                  <a:pt x="534" y="822"/>
                </a:lnTo>
                <a:lnTo>
                  <a:pt x="564" y="840"/>
                </a:lnTo>
                <a:lnTo>
                  <a:pt x="592" y="857"/>
                </a:lnTo>
                <a:lnTo>
                  <a:pt x="620" y="873"/>
                </a:lnTo>
                <a:lnTo>
                  <a:pt x="646" y="887"/>
                </a:lnTo>
                <a:lnTo>
                  <a:pt x="680" y="905"/>
                </a:lnTo>
                <a:lnTo>
                  <a:pt x="716" y="921"/>
                </a:lnTo>
                <a:lnTo>
                  <a:pt x="744" y="935"/>
                </a:lnTo>
                <a:lnTo>
                  <a:pt x="778" y="950"/>
                </a:lnTo>
                <a:lnTo>
                  <a:pt x="812" y="964"/>
                </a:lnTo>
                <a:lnTo>
                  <a:pt x="848" y="979"/>
                </a:lnTo>
                <a:lnTo>
                  <a:pt x="884" y="993"/>
                </a:lnTo>
                <a:lnTo>
                  <a:pt x="918" y="1006"/>
                </a:lnTo>
                <a:lnTo>
                  <a:pt x="956" y="1021"/>
                </a:lnTo>
                <a:lnTo>
                  <a:pt x="988" y="1032"/>
                </a:lnTo>
                <a:lnTo>
                  <a:pt x="1020" y="1043"/>
                </a:lnTo>
                <a:lnTo>
                  <a:pt x="1044" y="1050"/>
                </a:lnTo>
                <a:lnTo>
                  <a:pt x="1063" y="1058"/>
                </a:lnTo>
                <a:lnTo>
                  <a:pt x="1081" y="1064"/>
                </a:lnTo>
                <a:lnTo>
                  <a:pt x="1099" y="1068"/>
                </a:lnTo>
                <a:lnTo>
                  <a:pt x="1119" y="1074"/>
                </a:lnTo>
                <a:lnTo>
                  <a:pt x="1143" y="1079"/>
                </a:lnTo>
                <a:lnTo>
                  <a:pt x="1167" y="1085"/>
                </a:lnTo>
                <a:lnTo>
                  <a:pt x="1189" y="1091"/>
                </a:lnTo>
                <a:lnTo>
                  <a:pt x="1207" y="1096"/>
                </a:lnTo>
                <a:lnTo>
                  <a:pt x="1229" y="1102"/>
                </a:lnTo>
                <a:lnTo>
                  <a:pt x="1253" y="1108"/>
                </a:lnTo>
                <a:lnTo>
                  <a:pt x="1277" y="1113"/>
                </a:lnTo>
                <a:lnTo>
                  <a:pt x="1303" y="1120"/>
                </a:lnTo>
                <a:lnTo>
                  <a:pt x="1325" y="1124"/>
                </a:lnTo>
                <a:lnTo>
                  <a:pt x="1345" y="1129"/>
                </a:lnTo>
                <a:lnTo>
                  <a:pt x="1369" y="1133"/>
                </a:lnTo>
                <a:lnTo>
                  <a:pt x="1393" y="1138"/>
                </a:lnTo>
                <a:lnTo>
                  <a:pt x="1417" y="1142"/>
                </a:lnTo>
                <a:lnTo>
                  <a:pt x="1435" y="1145"/>
                </a:lnTo>
                <a:lnTo>
                  <a:pt x="1457" y="1149"/>
                </a:lnTo>
                <a:close/>
              </a:path>
            </a:pathLst>
          </a:custGeom>
          <a:solidFill>
            <a:srgbClr val="FF0000"/>
          </a:solidFill>
          <a:ln w="9525">
            <a:noFill/>
            <a:round/>
            <a:headEnd/>
            <a:tailEnd/>
          </a:ln>
        </p:spPr>
        <p:txBody>
          <a:bodyPr/>
          <a:lstStyle/>
          <a:p>
            <a:endParaRPr lang="en-US"/>
          </a:p>
        </p:txBody>
      </p:sp>
      <p:grpSp>
        <p:nvGrpSpPr>
          <p:cNvPr id="7" name="Group 86"/>
          <p:cNvGrpSpPr>
            <a:grpSpLocks noChangeAspect="1"/>
          </p:cNvGrpSpPr>
          <p:nvPr/>
        </p:nvGrpSpPr>
        <p:grpSpPr bwMode="auto">
          <a:xfrm rot="18452807" flipH="1">
            <a:off x="1642269" y="2624931"/>
            <a:ext cx="1690688" cy="1470025"/>
            <a:chOff x="2251" y="1734"/>
            <a:chExt cx="2130" cy="1851"/>
          </a:xfrm>
        </p:grpSpPr>
        <p:sp>
          <p:nvSpPr>
            <p:cNvPr id="8" name="Freeform 17"/>
            <p:cNvSpPr>
              <a:spLocks noChangeAspect="1"/>
            </p:cNvSpPr>
            <p:nvPr/>
          </p:nvSpPr>
          <p:spPr bwMode="auto">
            <a:xfrm>
              <a:off x="2251" y="1734"/>
              <a:ext cx="2130" cy="1851"/>
            </a:xfrm>
            <a:custGeom>
              <a:avLst/>
              <a:gdLst>
                <a:gd name="T0" fmla="*/ 2089 w 2130"/>
                <a:gd name="T1" fmla="*/ 413 h 1851"/>
                <a:gd name="T2" fmla="*/ 2054 w 2130"/>
                <a:gd name="T3" fmla="*/ 314 h 1851"/>
                <a:gd name="T4" fmla="*/ 1982 w 2130"/>
                <a:gd name="T5" fmla="*/ 206 h 1851"/>
                <a:gd name="T6" fmla="*/ 1870 w 2130"/>
                <a:gd name="T7" fmla="*/ 104 h 1851"/>
                <a:gd name="T8" fmla="*/ 1714 w 2130"/>
                <a:gd name="T9" fmla="*/ 31 h 1851"/>
                <a:gd name="T10" fmla="*/ 1524 w 2130"/>
                <a:gd name="T11" fmla="*/ 4 h 1851"/>
                <a:gd name="T12" fmla="*/ 1374 w 2130"/>
                <a:gd name="T13" fmla="*/ 2 h 1851"/>
                <a:gd name="T14" fmla="*/ 1272 w 2130"/>
                <a:gd name="T15" fmla="*/ 16 h 1851"/>
                <a:gd name="T16" fmla="*/ 1201 w 2130"/>
                <a:gd name="T17" fmla="*/ 31 h 1851"/>
                <a:gd name="T18" fmla="*/ 1139 w 2130"/>
                <a:gd name="T19" fmla="*/ 45 h 1851"/>
                <a:gd name="T20" fmla="*/ 1069 w 2130"/>
                <a:gd name="T21" fmla="*/ 47 h 1851"/>
                <a:gd name="T22" fmla="*/ 975 w 2130"/>
                <a:gd name="T23" fmla="*/ 40 h 1851"/>
                <a:gd name="T24" fmla="*/ 858 w 2130"/>
                <a:gd name="T25" fmla="*/ 40 h 1851"/>
                <a:gd name="T26" fmla="*/ 725 w 2130"/>
                <a:gd name="T27" fmla="*/ 50 h 1851"/>
                <a:gd name="T28" fmla="*/ 580 w 2130"/>
                <a:gd name="T29" fmla="*/ 82 h 1851"/>
                <a:gd name="T30" fmla="*/ 431 w 2130"/>
                <a:gd name="T31" fmla="*/ 135 h 1851"/>
                <a:gd name="T32" fmla="*/ 300 w 2130"/>
                <a:gd name="T33" fmla="*/ 204 h 1851"/>
                <a:gd name="T34" fmla="*/ 195 w 2130"/>
                <a:gd name="T35" fmla="*/ 276 h 1851"/>
                <a:gd name="T36" fmla="*/ 116 w 2130"/>
                <a:gd name="T37" fmla="*/ 359 h 1851"/>
                <a:gd name="T38" fmla="*/ 60 w 2130"/>
                <a:gd name="T39" fmla="*/ 463 h 1851"/>
                <a:gd name="T40" fmla="*/ 33 w 2130"/>
                <a:gd name="T41" fmla="*/ 594 h 1851"/>
                <a:gd name="T42" fmla="*/ 12 w 2130"/>
                <a:gd name="T43" fmla="*/ 742 h 1851"/>
                <a:gd name="T44" fmla="*/ 3 w 2130"/>
                <a:gd name="T45" fmla="*/ 899 h 1851"/>
                <a:gd name="T46" fmla="*/ 47 w 2130"/>
                <a:gd name="T47" fmla="*/ 1044 h 1851"/>
                <a:gd name="T48" fmla="*/ 59 w 2130"/>
                <a:gd name="T49" fmla="*/ 1113 h 1851"/>
                <a:gd name="T50" fmla="*/ 69 w 2130"/>
                <a:gd name="T51" fmla="*/ 1220 h 1851"/>
                <a:gd name="T52" fmla="*/ 116 w 2130"/>
                <a:gd name="T53" fmla="*/ 1360 h 1851"/>
                <a:gd name="T54" fmla="*/ 216 w 2130"/>
                <a:gd name="T55" fmla="*/ 1503 h 1851"/>
                <a:gd name="T56" fmla="*/ 380 w 2130"/>
                <a:gd name="T57" fmla="*/ 1622 h 1851"/>
                <a:gd name="T58" fmla="*/ 540 w 2130"/>
                <a:gd name="T59" fmla="*/ 1691 h 1851"/>
                <a:gd name="T60" fmla="*/ 644 w 2130"/>
                <a:gd name="T61" fmla="*/ 1751 h 1851"/>
                <a:gd name="T62" fmla="*/ 823 w 2130"/>
                <a:gd name="T63" fmla="*/ 1812 h 1851"/>
                <a:gd name="T64" fmla="*/ 1034 w 2130"/>
                <a:gd name="T65" fmla="*/ 1848 h 1851"/>
                <a:gd name="T66" fmla="*/ 1231 w 2130"/>
                <a:gd name="T67" fmla="*/ 1843 h 1851"/>
                <a:gd name="T68" fmla="*/ 1367 w 2130"/>
                <a:gd name="T69" fmla="*/ 1772 h 1851"/>
                <a:gd name="T70" fmla="*/ 1433 w 2130"/>
                <a:gd name="T71" fmla="*/ 1800 h 1851"/>
                <a:gd name="T72" fmla="*/ 1531 w 2130"/>
                <a:gd name="T73" fmla="*/ 1812 h 1851"/>
                <a:gd name="T74" fmla="*/ 1650 w 2130"/>
                <a:gd name="T75" fmla="*/ 1796 h 1851"/>
                <a:gd name="T76" fmla="*/ 1778 w 2130"/>
                <a:gd name="T77" fmla="*/ 1738 h 1851"/>
                <a:gd name="T78" fmla="*/ 1902 w 2130"/>
                <a:gd name="T79" fmla="*/ 1622 h 1851"/>
                <a:gd name="T80" fmla="*/ 2025 w 2130"/>
                <a:gd name="T81" fmla="*/ 1396 h 1851"/>
                <a:gd name="T82" fmla="*/ 2066 w 2130"/>
                <a:gd name="T83" fmla="*/ 1158 h 1851"/>
                <a:gd name="T84" fmla="*/ 2047 w 2130"/>
                <a:gd name="T85" fmla="*/ 994 h 1851"/>
                <a:gd name="T86" fmla="*/ 2027 w 2130"/>
                <a:gd name="T87" fmla="*/ 892 h 1851"/>
                <a:gd name="T88" fmla="*/ 2051 w 2130"/>
                <a:gd name="T89" fmla="*/ 792 h 1851"/>
                <a:gd name="T90" fmla="*/ 2116 w 2130"/>
                <a:gd name="T91" fmla="*/ 694 h 1851"/>
                <a:gd name="T92" fmla="*/ 2128 w 2130"/>
                <a:gd name="T93" fmla="*/ 571 h 1851"/>
                <a:gd name="T94" fmla="*/ 2104 w 2130"/>
                <a:gd name="T95" fmla="*/ 471 h 18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130"/>
                <a:gd name="T145" fmla="*/ 0 h 1851"/>
                <a:gd name="T146" fmla="*/ 2130 w 2130"/>
                <a:gd name="T147" fmla="*/ 1851 h 185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130" h="1851">
                  <a:moveTo>
                    <a:pt x="2092" y="461"/>
                  </a:moveTo>
                  <a:lnTo>
                    <a:pt x="2092" y="439"/>
                  </a:lnTo>
                  <a:lnTo>
                    <a:pt x="2089" y="413"/>
                  </a:lnTo>
                  <a:lnTo>
                    <a:pt x="2082" y="383"/>
                  </a:lnTo>
                  <a:lnTo>
                    <a:pt x="2070" y="351"/>
                  </a:lnTo>
                  <a:lnTo>
                    <a:pt x="2054" y="314"/>
                  </a:lnTo>
                  <a:lnTo>
                    <a:pt x="2035" y="278"/>
                  </a:lnTo>
                  <a:lnTo>
                    <a:pt x="2011" y="242"/>
                  </a:lnTo>
                  <a:lnTo>
                    <a:pt x="1982" y="206"/>
                  </a:lnTo>
                  <a:lnTo>
                    <a:pt x="1949" y="169"/>
                  </a:lnTo>
                  <a:lnTo>
                    <a:pt x="1911" y="137"/>
                  </a:lnTo>
                  <a:lnTo>
                    <a:pt x="1870" y="104"/>
                  </a:lnTo>
                  <a:lnTo>
                    <a:pt x="1823" y="76"/>
                  </a:lnTo>
                  <a:lnTo>
                    <a:pt x="1771" y="50"/>
                  </a:lnTo>
                  <a:lnTo>
                    <a:pt x="1714" y="31"/>
                  </a:lnTo>
                  <a:lnTo>
                    <a:pt x="1654" y="16"/>
                  </a:lnTo>
                  <a:lnTo>
                    <a:pt x="1588" y="7"/>
                  </a:lnTo>
                  <a:lnTo>
                    <a:pt x="1524" y="4"/>
                  </a:lnTo>
                  <a:lnTo>
                    <a:pt x="1467" y="0"/>
                  </a:lnTo>
                  <a:lnTo>
                    <a:pt x="1417" y="0"/>
                  </a:lnTo>
                  <a:lnTo>
                    <a:pt x="1374" y="2"/>
                  </a:lnTo>
                  <a:lnTo>
                    <a:pt x="1336" y="6"/>
                  </a:lnTo>
                  <a:lnTo>
                    <a:pt x="1302" y="11"/>
                  </a:lnTo>
                  <a:lnTo>
                    <a:pt x="1272" y="16"/>
                  </a:lnTo>
                  <a:lnTo>
                    <a:pt x="1246" y="21"/>
                  </a:lnTo>
                  <a:lnTo>
                    <a:pt x="1222" y="26"/>
                  </a:lnTo>
                  <a:lnTo>
                    <a:pt x="1201" y="31"/>
                  </a:lnTo>
                  <a:lnTo>
                    <a:pt x="1181" y="37"/>
                  </a:lnTo>
                  <a:lnTo>
                    <a:pt x="1160" y="42"/>
                  </a:lnTo>
                  <a:lnTo>
                    <a:pt x="1139" y="45"/>
                  </a:lnTo>
                  <a:lnTo>
                    <a:pt x="1117" y="47"/>
                  </a:lnTo>
                  <a:lnTo>
                    <a:pt x="1094" y="49"/>
                  </a:lnTo>
                  <a:lnTo>
                    <a:pt x="1069" y="47"/>
                  </a:lnTo>
                  <a:lnTo>
                    <a:pt x="1041" y="45"/>
                  </a:lnTo>
                  <a:lnTo>
                    <a:pt x="1008" y="42"/>
                  </a:lnTo>
                  <a:lnTo>
                    <a:pt x="975" y="40"/>
                  </a:lnTo>
                  <a:lnTo>
                    <a:pt x="937" y="38"/>
                  </a:lnTo>
                  <a:lnTo>
                    <a:pt x="899" y="38"/>
                  </a:lnTo>
                  <a:lnTo>
                    <a:pt x="858" y="40"/>
                  </a:lnTo>
                  <a:lnTo>
                    <a:pt x="815" y="42"/>
                  </a:lnTo>
                  <a:lnTo>
                    <a:pt x="770" y="45"/>
                  </a:lnTo>
                  <a:lnTo>
                    <a:pt x="725" y="50"/>
                  </a:lnTo>
                  <a:lnTo>
                    <a:pt x="677" y="59"/>
                  </a:lnTo>
                  <a:lnTo>
                    <a:pt x="628" y="68"/>
                  </a:lnTo>
                  <a:lnTo>
                    <a:pt x="580" y="82"/>
                  </a:lnTo>
                  <a:lnTo>
                    <a:pt x="530" y="95"/>
                  </a:lnTo>
                  <a:lnTo>
                    <a:pt x="482" y="114"/>
                  </a:lnTo>
                  <a:lnTo>
                    <a:pt x="431" y="135"/>
                  </a:lnTo>
                  <a:lnTo>
                    <a:pt x="381" y="159"/>
                  </a:lnTo>
                  <a:lnTo>
                    <a:pt x="340" y="182"/>
                  </a:lnTo>
                  <a:lnTo>
                    <a:pt x="300" y="204"/>
                  </a:lnTo>
                  <a:lnTo>
                    <a:pt x="262" y="228"/>
                  </a:lnTo>
                  <a:lnTo>
                    <a:pt x="228" y="251"/>
                  </a:lnTo>
                  <a:lnTo>
                    <a:pt x="195" y="276"/>
                  </a:lnTo>
                  <a:lnTo>
                    <a:pt x="166" y="302"/>
                  </a:lnTo>
                  <a:lnTo>
                    <a:pt x="140" y="330"/>
                  </a:lnTo>
                  <a:lnTo>
                    <a:pt x="116" y="359"/>
                  </a:lnTo>
                  <a:lnTo>
                    <a:pt x="95" y="390"/>
                  </a:lnTo>
                  <a:lnTo>
                    <a:pt x="76" y="425"/>
                  </a:lnTo>
                  <a:lnTo>
                    <a:pt x="60" y="463"/>
                  </a:lnTo>
                  <a:lnTo>
                    <a:pt x="48" y="502"/>
                  </a:lnTo>
                  <a:lnTo>
                    <a:pt x="38" y="547"/>
                  </a:lnTo>
                  <a:lnTo>
                    <a:pt x="33" y="594"/>
                  </a:lnTo>
                  <a:lnTo>
                    <a:pt x="29" y="646"/>
                  </a:lnTo>
                  <a:lnTo>
                    <a:pt x="29" y="703"/>
                  </a:lnTo>
                  <a:lnTo>
                    <a:pt x="12" y="742"/>
                  </a:lnTo>
                  <a:lnTo>
                    <a:pt x="3" y="791"/>
                  </a:lnTo>
                  <a:lnTo>
                    <a:pt x="0" y="844"/>
                  </a:lnTo>
                  <a:lnTo>
                    <a:pt x="3" y="899"/>
                  </a:lnTo>
                  <a:lnTo>
                    <a:pt x="12" y="953"/>
                  </a:lnTo>
                  <a:lnTo>
                    <a:pt x="26" y="1003"/>
                  </a:lnTo>
                  <a:lnTo>
                    <a:pt x="47" y="1044"/>
                  </a:lnTo>
                  <a:lnTo>
                    <a:pt x="69" y="1075"/>
                  </a:lnTo>
                  <a:lnTo>
                    <a:pt x="64" y="1091"/>
                  </a:lnTo>
                  <a:lnTo>
                    <a:pt x="59" y="1113"/>
                  </a:lnTo>
                  <a:lnTo>
                    <a:pt x="59" y="1144"/>
                  </a:lnTo>
                  <a:lnTo>
                    <a:pt x="62" y="1180"/>
                  </a:lnTo>
                  <a:lnTo>
                    <a:pt x="69" y="1220"/>
                  </a:lnTo>
                  <a:lnTo>
                    <a:pt x="79" y="1265"/>
                  </a:lnTo>
                  <a:lnTo>
                    <a:pt x="95" y="1312"/>
                  </a:lnTo>
                  <a:lnTo>
                    <a:pt x="116" y="1360"/>
                  </a:lnTo>
                  <a:lnTo>
                    <a:pt x="143" y="1408"/>
                  </a:lnTo>
                  <a:lnTo>
                    <a:pt x="176" y="1456"/>
                  </a:lnTo>
                  <a:lnTo>
                    <a:pt x="216" y="1503"/>
                  </a:lnTo>
                  <a:lnTo>
                    <a:pt x="262" y="1548"/>
                  </a:lnTo>
                  <a:lnTo>
                    <a:pt x="318" y="1588"/>
                  </a:lnTo>
                  <a:lnTo>
                    <a:pt x="380" y="1622"/>
                  </a:lnTo>
                  <a:lnTo>
                    <a:pt x="450" y="1651"/>
                  </a:lnTo>
                  <a:lnTo>
                    <a:pt x="530" y="1674"/>
                  </a:lnTo>
                  <a:lnTo>
                    <a:pt x="540" y="1691"/>
                  </a:lnTo>
                  <a:lnTo>
                    <a:pt x="563" y="1710"/>
                  </a:lnTo>
                  <a:lnTo>
                    <a:pt x="599" y="1731"/>
                  </a:lnTo>
                  <a:lnTo>
                    <a:pt x="644" y="1751"/>
                  </a:lnTo>
                  <a:lnTo>
                    <a:pt x="697" y="1772"/>
                  </a:lnTo>
                  <a:lnTo>
                    <a:pt x="758" y="1793"/>
                  </a:lnTo>
                  <a:lnTo>
                    <a:pt x="823" y="1812"/>
                  </a:lnTo>
                  <a:lnTo>
                    <a:pt x="892" y="1827"/>
                  </a:lnTo>
                  <a:lnTo>
                    <a:pt x="963" y="1839"/>
                  </a:lnTo>
                  <a:lnTo>
                    <a:pt x="1034" y="1848"/>
                  </a:lnTo>
                  <a:lnTo>
                    <a:pt x="1103" y="1851"/>
                  </a:lnTo>
                  <a:lnTo>
                    <a:pt x="1169" y="1850"/>
                  </a:lnTo>
                  <a:lnTo>
                    <a:pt x="1231" y="1843"/>
                  </a:lnTo>
                  <a:lnTo>
                    <a:pt x="1284" y="1827"/>
                  </a:lnTo>
                  <a:lnTo>
                    <a:pt x="1331" y="1803"/>
                  </a:lnTo>
                  <a:lnTo>
                    <a:pt x="1367" y="1772"/>
                  </a:lnTo>
                  <a:lnTo>
                    <a:pt x="1384" y="1782"/>
                  </a:lnTo>
                  <a:lnTo>
                    <a:pt x="1407" y="1791"/>
                  </a:lnTo>
                  <a:lnTo>
                    <a:pt x="1433" y="1800"/>
                  </a:lnTo>
                  <a:lnTo>
                    <a:pt x="1464" y="1807"/>
                  </a:lnTo>
                  <a:lnTo>
                    <a:pt x="1497" y="1810"/>
                  </a:lnTo>
                  <a:lnTo>
                    <a:pt x="1531" y="1812"/>
                  </a:lnTo>
                  <a:lnTo>
                    <a:pt x="1569" y="1810"/>
                  </a:lnTo>
                  <a:lnTo>
                    <a:pt x="1609" y="1805"/>
                  </a:lnTo>
                  <a:lnTo>
                    <a:pt x="1650" y="1796"/>
                  </a:lnTo>
                  <a:lnTo>
                    <a:pt x="1692" y="1782"/>
                  </a:lnTo>
                  <a:lnTo>
                    <a:pt x="1735" y="1762"/>
                  </a:lnTo>
                  <a:lnTo>
                    <a:pt x="1778" y="1738"/>
                  </a:lnTo>
                  <a:lnTo>
                    <a:pt x="1819" y="1705"/>
                  </a:lnTo>
                  <a:lnTo>
                    <a:pt x="1861" y="1667"/>
                  </a:lnTo>
                  <a:lnTo>
                    <a:pt x="1902" y="1622"/>
                  </a:lnTo>
                  <a:lnTo>
                    <a:pt x="1940" y="1569"/>
                  </a:lnTo>
                  <a:lnTo>
                    <a:pt x="1989" y="1482"/>
                  </a:lnTo>
                  <a:lnTo>
                    <a:pt x="2025" y="1396"/>
                  </a:lnTo>
                  <a:lnTo>
                    <a:pt x="2047" y="1312"/>
                  </a:lnTo>
                  <a:lnTo>
                    <a:pt x="2061" y="1232"/>
                  </a:lnTo>
                  <a:lnTo>
                    <a:pt x="2066" y="1158"/>
                  </a:lnTo>
                  <a:lnTo>
                    <a:pt x="2065" y="1091"/>
                  </a:lnTo>
                  <a:lnTo>
                    <a:pt x="2058" y="1035"/>
                  </a:lnTo>
                  <a:lnTo>
                    <a:pt x="2047" y="994"/>
                  </a:lnTo>
                  <a:lnTo>
                    <a:pt x="2037" y="960"/>
                  </a:lnTo>
                  <a:lnTo>
                    <a:pt x="2030" y="925"/>
                  </a:lnTo>
                  <a:lnTo>
                    <a:pt x="2027" y="892"/>
                  </a:lnTo>
                  <a:lnTo>
                    <a:pt x="2030" y="860"/>
                  </a:lnTo>
                  <a:lnTo>
                    <a:pt x="2037" y="825"/>
                  </a:lnTo>
                  <a:lnTo>
                    <a:pt x="2051" y="792"/>
                  </a:lnTo>
                  <a:lnTo>
                    <a:pt x="2073" y="758"/>
                  </a:lnTo>
                  <a:lnTo>
                    <a:pt x="2101" y="722"/>
                  </a:lnTo>
                  <a:lnTo>
                    <a:pt x="2116" y="694"/>
                  </a:lnTo>
                  <a:lnTo>
                    <a:pt x="2127" y="658"/>
                  </a:lnTo>
                  <a:lnTo>
                    <a:pt x="2130" y="616"/>
                  </a:lnTo>
                  <a:lnTo>
                    <a:pt x="2128" y="571"/>
                  </a:lnTo>
                  <a:lnTo>
                    <a:pt x="2123" y="530"/>
                  </a:lnTo>
                  <a:lnTo>
                    <a:pt x="2115" y="496"/>
                  </a:lnTo>
                  <a:lnTo>
                    <a:pt x="2104" y="471"/>
                  </a:lnTo>
                  <a:lnTo>
                    <a:pt x="2092" y="461"/>
                  </a:lnTo>
                  <a:close/>
                </a:path>
              </a:pathLst>
            </a:custGeom>
            <a:solidFill>
              <a:srgbClr val="8CBFFF"/>
            </a:solidFill>
            <a:ln w="9525">
              <a:noFill/>
              <a:round/>
              <a:headEnd/>
              <a:tailEnd/>
            </a:ln>
          </p:spPr>
          <p:txBody>
            <a:bodyPr/>
            <a:lstStyle/>
            <a:p>
              <a:endParaRPr lang="en-US"/>
            </a:p>
          </p:txBody>
        </p:sp>
        <p:sp>
          <p:nvSpPr>
            <p:cNvPr id="9" name="Freeform 18"/>
            <p:cNvSpPr>
              <a:spLocks noChangeAspect="1"/>
            </p:cNvSpPr>
            <p:nvPr/>
          </p:nvSpPr>
          <p:spPr bwMode="auto">
            <a:xfrm>
              <a:off x="2251" y="1893"/>
              <a:ext cx="2066" cy="1692"/>
            </a:xfrm>
            <a:custGeom>
              <a:avLst/>
              <a:gdLst>
                <a:gd name="T0" fmla="*/ 1819 w 2066"/>
                <a:gd name="T1" fmla="*/ 1546 h 1692"/>
                <a:gd name="T2" fmla="*/ 1650 w 2066"/>
                <a:gd name="T3" fmla="*/ 1637 h 1692"/>
                <a:gd name="T4" fmla="*/ 1497 w 2066"/>
                <a:gd name="T5" fmla="*/ 1651 h 1692"/>
                <a:gd name="T6" fmla="*/ 1384 w 2066"/>
                <a:gd name="T7" fmla="*/ 1623 h 1692"/>
                <a:gd name="T8" fmla="*/ 1231 w 2066"/>
                <a:gd name="T9" fmla="*/ 1684 h 1692"/>
                <a:gd name="T10" fmla="*/ 963 w 2066"/>
                <a:gd name="T11" fmla="*/ 1680 h 1692"/>
                <a:gd name="T12" fmla="*/ 697 w 2066"/>
                <a:gd name="T13" fmla="*/ 1613 h 1692"/>
                <a:gd name="T14" fmla="*/ 540 w 2066"/>
                <a:gd name="T15" fmla="*/ 1532 h 1692"/>
                <a:gd name="T16" fmla="*/ 318 w 2066"/>
                <a:gd name="T17" fmla="*/ 1429 h 1692"/>
                <a:gd name="T18" fmla="*/ 143 w 2066"/>
                <a:gd name="T19" fmla="*/ 1249 h 1692"/>
                <a:gd name="T20" fmla="*/ 69 w 2066"/>
                <a:gd name="T21" fmla="*/ 1061 h 1692"/>
                <a:gd name="T22" fmla="*/ 64 w 2066"/>
                <a:gd name="T23" fmla="*/ 932 h 1692"/>
                <a:gd name="T24" fmla="*/ 12 w 2066"/>
                <a:gd name="T25" fmla="*/ 794 h 1692"/>
                <a:gd name="T26" fmla="*/ 12 w 2066"/>
                <a:gd name="T27" fmla="*/ 583 h 1692"/>
                <a:gd name="T28" fmla="*/ 38 w 2066"/>
                <a:gd name="T29" fmla="*/ 388 h 1692"/>
                <a:gd name="T30" fmla="*/ 95 w 2066"/>
                <a:gd name="T31" fmla="*/ 231 h 1692"/>
                <a:gd name="T32" fmla="*/ 195 w 2066"/>
                <a:gd name="T33" fmla="*/ 117 h 1692"/>
                <a:gd name="T34" fmla="*/ 340 w 2066"/>
                <a:gd name="T35" fmla="*/ 23 h 1692"/>
                <a:gd name="T36" fmla="*/ 290 w 2066"/>
                <a:gd name="T37" fmla="*/ 61 h 1692"/>
                <a:gd name="T38" fmla="*/ 169 w 2066"/>
                <a:gd name="T39" fmla="*/ 186 h 1692"/>
                <a:gd name="T40" fmla="*/ 91 w 2066"/>
                <a:gd name="T41" fmla="*/ 340 h 1692"/>
                <a:gd name="T42" fmla="*/ 103 w 2066"/>
                <a:gd name="T43" fmla="*/ 499 h 1692"/>
                <a:gd name="T44" fmla="*/ 102 w 2066"/>
                <a:gd name="T45" fmla="*/ 578 h 1692"/>
                <a:gd name="T46" fmla="*/ 121 w 2066"/>
                <a:gd name="T47" fmla="*/ 678 h 1692"/>
                <a:gd name="T48" fmla="*/ 217 w 2066"/>
                <a:gd name="T49" fmla="*/ 782 h 1692"/>
                <a:gd name="T50" fmla="*/ 409 w 2066"/>
                <a:gd name="T51" fmla="*/ 828 h 1692"/>
                <a:gd name="T52" fmla="*/ 425 w 2066"/>
                <a:gd name="T53" fmla="*/ 771 h 1692"/>
                <a:gd name="T54" fmla="*/ 428 w 2066"/>
                <a:gd name="T55" fmla="*/ 640 h 1692"/>
                <a:gd name="T56" fmla="*/ 504 w 2066"/>
                <a:gd name="T57" fmla="*/ 494 h 1692"/>
                <a:gd name="T58" fmla="*/ 644 w 2066"/>
                <a:gd name="T59" fmla="*/ 388 h 1692"/>
                <a:gd name="T60" fmla="*/ 580 w 2066"/>
                <a:gd name="T61" fmla="*/ 507 h 1692"/>
                <a:gd name="T62" fmla="*/ 589 w 2066"/>
                <a:gd name="T63" fmla="*/ 714 h 1692"/>
                <a:gd name="T64" fmla="*/ 575 w 2066"/>
                <a:gd name="T65" fmla="*/ 901 h 1692"/>
                <a:gd name="T66" fmla="*/ 687 w 2066"/>
                <a:gd name="T67" fmla="*/ 1101 h 1692"/>
                <a:gd name="T68" fmla="*/ 915 w 2066"/>
                <a:gd name="T69" fmla="*/ 1125 h 1692"/>
                <a:gd name="T70" fmla="*/ 1122 w 2066"/>
                <a:gd name="T71" fmla="*/ 1065 h 1692"/>
                <a:gd name="T72" fmla="*/ 1291 w 2066"/>
                <a:gd name="T73" fmla="*/ 939 h 1692"/>
                <a:gd name="T74" fmla="*/ 1365 w 2066"/>
                <a:gd name="T75" fmla="*/ 751 h 1692"/>
                <a:gd name="T76" fmla="*/ 1398 w 2066"/>
                <a:gd name="T77" fmla="*/ 801 h 1692"/>
                <a:gd name="T78" fmla="*/ 1326 w 2066"/>
                <a:gd name="T79" fmla="*/ 1027 h 1692"/>
                <a:gd name="T80" fmla="*/ 1372 w 2066"/>
                <a:gd name="T81" fmla="*/ 1040 h 1692"/>
                <a:gd name="T82" fmla="*/ 1516 w 2066"/>
                <a:gd name="T83" fmla="*/ 958 h 1692"/>
                <a:gd name="T84" fmla="*/ 1509 w 2066"/>
                <a:gd name="T85" fmla="*/ 982 h 1692"/>
                <a:gd name="T86" fmla="*/ 1402 w 2066"/>
                <a:gd name="T87" fmla="*/ 1066 h 1692"/>
                <a:gd name="T88" fmla="*/ 1243 w 2066"/>
                <a:gd name="T89" fmla="*/ 1153 h 1692"/>
                <a:gd name="T90" fmla="*/ 1065 w 2066"/>
                <a:gd name="T91" fmla="*/ 1204 h 1692"/>
                <a:gd name="T92" fmla="*/ 1093 w 2066"/>
                <a:gd name="T93" fmla="*/ 1287 h 1692"/>
                <a:gd name="T94" fmla="*/ 1286 w 2066"/>
                <a:gd name="T95" fmla="*/ 1339 h 1692"/>
                <a:gd name="T96" fmla="*/ 1519 w 2066"/>
                <a:gd name="T97" fmla="*/ 1309 h 1692"/>
                <a:gd name="T98" fmla="*/ 1706 w 2066"/>
                <a:gd name="T99" fmla="*/ 1185 h 1692"/>
                <a:gd name="T100" fmla="*/ 1721 w 2066"/>
                <a:gd name="T101" fmla="*/ 1235 h 1692"/>
                <a:gd name="T102" fmla="*/ 1585 w 2066"/>
                <a:gd name="T103" fmla="*/ 1429 h 1692"/>
                <a:gd name="T104" fmla="*/ 1598 w 2066"/>
                <a:gd name="T105" fmla="*/ 1465 h 1692"/>
                <a:gd name="T106" fmla="*/ 1704 w 2066"/>
                <a:gd name="T107" fmla="*/ 1439 h 1692"/>
                <a:gd name="T108" fmla="*/ 1799 w 2066"/>
                <a:gd name="T109" fmla="*/ 1356 h 1692"/>
                <a:gd name="T110" fmla="*/ 1856 w 2066"/>
                <a:gd name="T111" fmla="*/ 1213 h 1692"/>
                <a:gd name="T112" fmla="*/ 1880 w 2066"/>
                <a:gd name="T113" fmla="*/ 1301 h 1692"/>
                <a:gd name="T114" fmla="*/ 1985 w 2066"/>
                <a:gd name="T115" fmla="*/ 1194 h 1692"/>
                <a:gd name="T116" fmla="*/ 2049 w 2066"/>
                <a:gd name="T117" fmla="*/ 897 h 1692"/>
                <a:gd name="T118" fmla="*/ 2066 w 2066"/>
                <a:gd name="T119" fmla="*/ 999 h 1692"/>
                <a:gd name="T120" fmla="*/ 1989 w 2066"/>
                <a:gd name="T121" fmla="*/ 1323 h 16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66"/>
                <a:gd name="T184" fmla="*/ 0 h 1692"/>
                <a:gd name="T185" fmla="*/ 2066 w 2066"/>
                <a:gd name="T186" fmla="*/ 1692 h 169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66" h="1692">
                  <a:moveTo>
                    <a:pt x="1940" y="1410"/>
                  </a:moveTo>
                  <a:lnTo>
                    <a:pt x="1902" y="1463"/>
                  </a:lnTo>
                  <a:lnTo>
                    <a:pt x="1861" y="1508"/>
                  </a:lnTo>
                  <a:lnTo>
                    <a:pt x="1819" y="1546"/>
                  </a:lnTo>
                  <a:lnTo>
                    <a:pt x="1778" y="1579"/>
                  </a:lnTo>
                  <a:lnTo>
                    <a:pt x="1735" y="1603"/>
                  </a:lnTo>
                  <a:lnTo>
                    <a:pt x="1692" y="1623"/>
                  </a:lnTo>
                  <a:lnTo>
                    <a:pt x="1650" y="1637"/>
                  </a:lnTo>
                  <a:lnTo>
                    <a:pt x="1609" y="1646"/>
                  </a:lnTo>
                  <a:lnTo>
                    <a:pt x="1569" y="1651"/>
                  </a:lnTo>
                  <a:lnTo>
                    <a:pt x="1531" y="1653"/>
                  </a:lnTo>
                  <a:lnTo>
                    <a:pt x="1497" y="1651"/>
                  </a:lnTo>
                  <a:lnTo>
                    <a:pt x="1464" y="1648"/>
                  </a:lnTo>
                  <a:lnTo>
                    <a:pt x="1433" y="1641"/>
                  </a:lnTo>
                  <a:lnTo>
                    <a:pt x="1407" y="1632"/>
                  </a:lnTo>
                  <a:lnTo>
                    <a:pt x="1384" y="1623"/>
                  </a:lnTo>
                  <a:lnTo>
                    <a:pt x="1367" y="1613"/>
                  </a:lnTo>
                  <a:lnTo>
                    <a:pt x="1331" y="1644"/>
                  </a:lnTo>
                  <a:lnTo>
                    <a:pt x="1284" y="1668"/>
                  </a:lnTo>
                  <a:lnTo>
                    <a:pt x="1231" y="1684"/>
                  </a:lnTo>
                  <a:lnTo>
                    <a:pt x="1169" y="1691"/>
                  </a:lnTo>
                  <a:lnTo>
                    <a:pt x="1103" y="1692"/>
                  </a:lnTo>
                  <a:lnTo>
                    <a:pt x="1034" y="1689"/>
                  </a:lnTo>
                  <a:lnTo>
                    <a:pt x="963" y="1680"/>
                  </a:lnTo>
                  <a:lnTo>
                    <a:pt x="892" y="1668"/>
                  </a:lnTo>
                  <a:lnTo>
                    <a:pt x="823" y="1653"/>
                  </a:lnTo>
                  <a:lnTo>
                    <a:pt x="758" y="1634"/>
                  </a:lnTo>
                  <a:lnTo>
                    <a:pt x="697" y="1613"/>
                  </a:lnTo>
                  <a:lnTo>
                    <a:pt x="644" y="1592"/>
                  </a:lnTo>
                  <a:lnTo>
                    <a:pt x="599" y="1572"/>
                  </a:lnTo>
                  <a:lnTo>
                    <a:pt x="563" y="1551"/>
                  </a:lnTo>
                  <a:lnTo>
                    <a:pt x="540" y="1532"/>
                  </a:lnTo>
                  <a:lnTo>
                    <a:pt x="530" y="1515"/>
                  </a:lnTo>
                  <a:lnTo>
                    <a:pt x="450" y="1492"/>
                  </a:lnTo>
                  <a:lnTo>
                    <a:pt x="380" y="1463"/>
                  </a:lnTo>
                  <a:lnTo>
                    <a:pt x="318" y="1429"/>
                  </a:lnTo>
                  <a:lnTo>
                    <a:pt x="262" y="1389"/>
                  </a:lnTo>
                  <a:lnTo>
                    <a:pt x="216" y="1344"/>
                  </a:lnTo>
                  <a:lnTo>
                    <a:pt x="176" y="1297"/>
                  </a:lnTo>
                  <a:lnTo>
                    <a:pt x="143" y="1249"/>
                  </a:lnTo>
                  <a:lnTo>
                    <a:pt x="116" y="1201"/>
                  </a:lnTo>
                  <a:lnTo>
                    <a:pt x="95" y="1153"/>
                  </a:lnTo>
                  <a:lnTo>
                    <a:pt x="79" y="1106"/>
                  </a:lnTo>
                  <a:lnTo>
                    <a:pt x="69" y="1061"/>
                  </a:lnTo>
                  <a:lnTo>
                    <a:pt x="62" y="1021"/>
                  </a:lnTo>
                  <a:lnTo>
                    <a:pt x="59" y="985"/>
                  </a:lnTo>
                  <a:lnTo>
                    <a:pt x="59" y="954"/>
                  </a:lnTo>
                  <a:lnTo>
                    <a:pt x="64" y="932"/>
                  </a:lnTo>
                  <a:lnTo>
                    <a:pt x="69" y="916"/>
                  </a:lnTo>
                  <a:lnTo>
                    <a:pt x="47" y="885"/>
                  </a:lnTo>
                  <a:lnTo>
                    <a:pt x="26" y="844"/>
                  </a:lnTo>
                  <a:lnTo>
                    <a:pt x="12" y="794"/>
                  </a:lnTo>
                  <a:lnTo>
                    <a:pt x="3" y="740"/>
                  </a:lnTo>
                  <a:lnTo>
                    <a:pt x="0" y="685"/>
                  </a:lnTo>
                  <a:lnTo>
                    <a:pt x="3" y="632"/>
                  </a:lnTo>
                  <a:lnTo>
                    <a:pt x="12" y="583"/>
                  </a:lnTo>
                  <a:lnTo>
                    <a:pt x="29" y="544"/>
                  </a:lnTo>
                  <a:lnTo>
                    <a:pt x="29" y="487"/>
                  </a:lnTo>
                  <a:lnTo>
                    <a:pt x="33" y="435"/>
                  </a:lnTo>
                  <a:lnTo>
                    <a:pt x="38" y="388"/>
                  </a:lnTo>
                  <a:lnTo>
                    <a:pt x="48" y="343"/>
                  </a:lnTo>
                  <a:lnTo>
                    <a:pt x="60" y="304"/>
                  </a:lnTo>
                  <a:lnTo>
                    <a:pt x="76" y="266"/>
                  </a:lnTo>
                  <a:lnTo>
                    <a:pt x="95" y="231"/>
                  </a:lnTo>
                  <a:lnTo>
                    <a:pt x="116" y="200"/>
                  </a:lnTo>
                  <a:lnTo>
                    <a:pt x="140" y="171"/>
                  </a:lnTo>
                  <a:lnTo>
                    <a:pt x="166" y="143"/>
                  </a:lnTo>
                  <a:lnTo>
                    <a:pt x="195" y="117"/>
                  </a:lnTo>
                  <a:lnTo>
                    <a:pt x="228" y="92"/>
                  </a:lnTo>
                  <a:lnTo>
                    <a:pt x="262" y="69"/>
                  </a:lnTo>
                  <a:lnTo>
                    <a:pt x="300" y="45"/>
                  </a:lnTo>
                  <a:lnTo>
                    <a:pt x="340" y="23"/>
                  </a:lnTo>
                  <a:lnTo>
                    <a:pt x="381" y="0"/>
                  </a:lnTo>
                  <a:lnTo>
                    <a:pt x="352" y="16"/>
                  </a:lnTo>
                  <a:lnTo>
                    <a:pt x="321" y="36"/>
                  </a:lnTo>
                  <a:lnTo>
                    <a:pt x="290" y="61"/>
                  </a:lnTo>
                  <a:lnTo>
                    <a:pt x="257" y="88"/>
                  </a:lnTo>
                  <a:lnTo>
                    <a:pt x="226" y="117"/>
                  </a:lnTo>
                  <a:lnTo>
                    <a:pt x="197" y="150"/>
                  </a:lnTo>
                  <a:lnTo>
                    <a:pt x="169" y="186"/>
                  </a:lnTo>
                  <a:lnTo>
                    <a:pt x="143" y="223"/>
                  </a:lnTo>
                  <a:lnTo>
                    <a:pt x="121" y="261"/>
                  </a:lnTo>
                  <a:lnTo>
                    <a:pt x="103" y="300"/>
                  </a:lnTo>
                  <a:lnTo>
                    <a:pt x="91" y="340"/>
                  </a:lnTo>
                  <a:lnTo>
                    <a:pt x="83" y="380"/>
                  </a:lnTo>
                  <a:lnTo>
                    <a:pt x="83" y="421"/>
                  </a:lnTo>
                  <a:lnTo>
                    <a:pt x="90" y="461"/>
                  </a:lnTo>
                  <a:lnTo>
                    <a:pt x="103" y="499"/>
                  </a:lnTo>
                  <a:lnTo>
                    <a:pt x="126" y="537"/>
                  </a:lnTo>
                  <a:lnTo>
                    <a:pt x="116" y="545"/>
                  </a:lnTo>
                  <a:lnTo>
                    <a:pt x="107" y="559"/>
                  </a:lnTo>
                  <a:lnTo>
                    <a:pt x="102" y="578"/>
                  </a:lnTo>
                  <a:lnTo>
                    <a:pt x="100" y="599"/>
                  </a:lnTo>
                  <a:lnTo>
                    <a:pt x="103" y="625"/>
                  </a:lnTo>
                  <a:lnTo>
                    <a:pt x="110" y="651"/>
                  </a:lnTo>
                  <a:lnTo>
                    <a:pt x="121" y="678"/>
                  </a:lnTo>
                  <a:lnTo>
                    <a:pt x="138" y="706"/>
                  </a:lnTo>
                  <a:lnTo>
                    <a:pt x="159" y="733"/>
                  </a:lnTo>
                  <a:lnTo>
                    <a:pt x="186" y="759"/>
                  </a:lnTo>
                  <a:lnTo>
                    <a:pt x="217" y="782"/>
                  </a:lnTo>
                  <a:lnTo>
                    <a:pt x="257" y="801"/>
                  </a:lnTo>
                  <a:lnTo>
                    <a:pt x="300" y="816"/>
                  </a:lnTo>
                  <a:lnTo>
                    <a:pt x="352" y="825"/>
                  </a:lnTo>
                  <a:lnTo>
                    <a:pt x="409" y="828"/>
                  </a:lnTo>
                  <a:lnTo>
                    <a:pt x="475" y="825"/>
                  </a:lnTo>
                  <a:lnTo>
                    <a:pt x="452" y="813"/>
                  </a:lnTo>
                  <a:lnTo>
                    <a:pt x="435" y="795"/>
                  </a:lnTo>
                  <a:lnTo>
                    <a:pt x="425" y="771"/>
                  </a:lnTo>
                  <a:lnTo>
                    <a:pt x="418" y="744"/>
                  </a:lnTo>
                  <a:lnTo>
                    <a:pt x="416" y="711"/>
                  </a:lnTo>
                  <a:lnTo>
                    <a:pt x="419" y="676"/>
                  </a:lnTo>
                  <a:lnTo>
                    <a:pt x="428" y="640"/>
                  </a:lnTo>
                  <a:lnTo>
                    <a:pt x="440" y="602"/>
                  </a:lnTo>
                  <a:lnTo>
                    <a:pt x="457" y="566"/>
                  </a:lnTo>
                  <a:lnTo>
                    <a:pt x="478" y="528"/>
                  </a:lnTo>
                  <a:lnTo>
                    <a:pt x="504" y="494"/>
                  </a:lnTo>
                  <a:lnTo>
                    <a:pt x="533" y="461"/>
                  </a:lnTo>
                  <a:lnTo>
                    <a:pt x="566" y="433"/>
                  </a:lnTo>
                  <a:lnTo>
                    <a:pt x="602" y="407"/>
                  </a:lnTo>
                  <a:lnTo>
                    <a:pt x="644" y="388"/>
                  </a:lnTo>
                  <a:lnTo>
                    <a:pt x="687" y="376"/>
                  </a:lnTo>
                  <a:lnTo>
                    <a:pt x="647" y="406"/>
                  </a:lnTo>
                  <a:lnTo>
                    <a:pt x="609" y="450"/>
                  </a:lnTo>
                  <a:lnTo>
                    <a:pt x="580" y="507"/>
                  </a:lnTo>
                  <a:lnTo>
                    <a:pt x="559" y="566"/>
                  </a:lnTo>
                  <a:lnTo>
                    <a:pt x="552" y="626"/>
                  </a:lnTo>
                  <a:lnTo>
                    <a:pt x="561" y="676"/>
                  </a:lnTo>
                  <a:lnTo>
                    <a:pt x="589" y="714"/>
                  </a:lnTo>
                  <a:lnTo>
                    <a:pt x="640" y="732"/>
                  </a:lnTo>
                  <a:lnTo>
                    <a:pt x="609" y="783"/>
                  </a:lnTo>
                  <a:lnTo>
                    <a:pt x="587" y="840"/>
                  </a:lnTo>
                  <a:lnTo>
                    <a:pt x="575" y="901"/>
                  </a:lnTo>
                  <a:lnTo>
                    <a:pt x="576" y="961"/>
                  </a:lnTo>
                  <a:lnTo>
                    <a:pt x="595" y="1016"/>
                  </a:lnTo>
                  <a:lnTo>
                    <a:pt x="632" y="1063"/>
                  </a:lnTo>
                  <a:lnTo>
                    <a:pt x="687" y="1101"/>
                  </a:lnTo>
                  <a:lnTo>
                    <a:pt x="766" y="1123"/>
                  </a:lnTo>
                  <a:lnTo>
                    <a:pt x="813" y="1128"/>
                  </a:lnTo>
                  <a:lnTo>
                    <a:pt x="863" y="1128"/>
                  </a:lnTo>
                  <a:lnTo>
                    <a:pt x="915" y="1125"/>
                  </a:lnTo>
                  <a:lnTo>
                    <a:pt x="967" y="1116"/>
                  </a:lnTo>
                  <a:lnTo>
                    <a:pt x="1020" y="1102"/>
                  </a:lnTo>
                  <a:lnTo>
                    <a:pt x="1072" y="1085"/>
                  </a:lnTo>
                  <a:lnTo>
                    <a:pt x="1122" y="1065"/>
                  </a:lnTo>
                  <a:lnTo>
                    <a:pt x="1170" y="1039"/>
                  </a:lnTo>
                  <a:lnTo>
                    <a:pt x="1215" y="1009"/>
                  </a:lnTo>
                  <a:lnTo>
                    <a:pt x="1255" y="977"/>
                  </a:lnTo>
                  <a:lnTo>
                    <a:pt x="1291" y="939"/>
                  </a:lnTo>
                  <a:lnTo>
                    <a:pt x="1321" y="897"/>
                  </a:lnTo>
                  <a:lnTo>
                    <a:pt x="1343" y="852"/>
                  </a:lnTo>
                  <a:lnTo>
                    <a:pt x="1359" y="802"/>
                  </a:lnTo>
                  <a:lnTo>
                    <a:pt x="1365" y="751"/>
                  </a:lnTo>
                  <a:lnTo>
                    <a:pt x="1362" y="694"/>
                  </a:lnTo>
                  <a:lnTo>
                    <a:pt x="1381" y="711"/>
                  </a:lnTo>
                  <a:lnTo>
                    <a:pt x="1393" y="749"/>
                  </a:lnTo>
                  <a:lnTo>
                    <a:pt x="1398" y="801"/>
                  </a:lnTo>
                  <a:lnTo>
                    <a:pt x="1393" y="859"/>
                  </a:lnTo>
                  <a:lnTo>
                    <a:pt x="1381" y="921"/>
                  </a:lnTo>
                  <a:lnTo>
                    <a:pt x="1357" y="978"/>
                  </a:lnTo>
                  <a:lnTo>
                    <a:pt x="1326" y="1027"/>
                  </a:lnTo>
                  <a:lnTo>
                    <a:pt x="1283" y="1058"/>
                  </a:lnTo>
                  <a:lnTo>
                    <a:pt x="1303" y="1059"/>
                  </a:lnTo>
                  <a:lnTo>
                    <a:pt x="1334" y="1054"/>
                  </a:lnTo>
                  <a:lnTo>
                    <a:pt x="1372" y="1040"/>
                  </a:lnTo>
                  <a:lnTo>
                    <a:pt x="1412" y="1023"/>
                  </a:lnTo>
                  <a:lnTo>
                    <a:pt x="1452" y="1002"/>
                  </a:lnTo>
                  <a:lnTo>
                    <a:pt x="1486" y="980"/>
                  </a:lnTo>
                  <a:lnTo>
                    <a:pt x="1516" y="958"/>
                  </a:lnTo>
                  <a:lnTo>
                    <a:pt x="1533" y="939"/>
                  </a:lnTo>
                  <a:lnTo>
                    <a:pt x="1531" y="951"/>
                  </a:lnTo>
                  <a:lnTo>
                    <a:pt x="1523" y="964"/>
                  </a:lnTo>
                  <a:lnTo>
                    <a:pt x="1509" y="982"/>
                  </a:lnTo>
                  <a:lnTo>
                    <a:pt x="1488" y="1001"/>
                  </a:lnTo>
                  <a:lnTo>
                    <a:pt x="1464" y="1021"/>
                  </a:lnTo>
                  <a:lnTo>
                    <a:pt x="1434" y="1044"/>
                  </a:lnTo>
                  <a:lnTo>
                    <a:pt x="1402" y="1066"/>
                  </a:lnTo>
                  <a:lnTo>
                    <a:pt x="1365" y="1089"/>
                  </a:lnTo>
                  <a:lnTo>
                    <a:pt x="1327" y="1111"/>
                  </a:lnTo>
                  <a:lnTo>
                    <a:pt x="1286" y="1132"/>
                  </a:lnTo>
                  <a:lnTo>
                    <a:pt x="1243" y="1153"/>
                  </a:lnTo>
                  <a:lnTo>
                    <a:pt x="1200" y="1170"/>
                  </a:lnTo>
                  <a:lnTo>
                    <a:pt x="1155" y="1184"/>
                  </a:lnTo>
                  <a:lnTo>
                    <a:pt x="1110" y="1196"/>
                  </a:lnTo>
                  <a:lnTo>
                    <a:pt x="1065" y="1204"/>
                  </a:lnTo>
                  <a:lnTo>
                    <a:pt x="1022" y="1208"/>
                  </a:lnTo>
                  <a:lnTo>
                    <a:pt x="1036" y="1237"/>
                  </a:lnTo>
                  <a:lnTo>
                    <a:pt x="1060" y="1265"/>
                  </a:lnTo>
                  <a:lnTo>
                    <a:pt x="1093" y="1287"/>
                  </a:lnTo>
                  <a:lnTo>
                    <a:pt x="1132" y="1306"/>
                  </a:lnTo>
                  <a:lnTo>
                    <a:pt x="1179" y="1322"/>
                  </a:lnTo>
                  <a:lnTo>
                    <a:pt x="1231" y="1332"/>
                  </a:lnTo>
                  <a:lnTo>
                    <a:pt x="1286" y="1339"/>
                  </a:lnTo>
                  <a:lnTo>
                    <a:pt x="1345" y="1339"/>
                  </a:lnTo>
                  <a:lnTo>
                    <a:pt x="1403" y="1335"/>
                  </a:lnTo>
                  <a:lnTo>
                    <a:pt x="1462" y="1325"/>
                  </a:lnTo>
                  <a:lnTo>
                    <a:pt x="1519" y="1309"/>
                  </a:lnTo>
                  <a:lnTo>
                    <a:pt x="1574" y="1289"/>
                  </a:lnTo>
                  <a:lnTo>
                    <a:pt x="1624" y="1261"/>
                  </a:lnTo>
                  <a:lnTo>
                    <a:pt x="1668" y="1227"/>
                  </a:lnTo>
                  <a:lnTo>
                    <a:pt x="1706" y="1185"/>
                  </a:lnTo>
                  <a:lnTo>
                    <a:pt x="1735" y="1137"/>
                  </a:lnTo>
                  <a:lnTo>
                    <a:pt x="1740" y="1154"/>
                  </a:lnTo>
                  <a:lnTo>
                    <a:pt x="1737" y="1189"/>
                  </a:lnTo>
                  <a:lnTo>
                    <a:pt x="1721" y="1235"/>
                  </a:lnTo>
                  <a:lnTo>
                    <a:pt x="1699" y="1287"/>
                  </a:lnTo>
                  <a:lnTo>
                    <a:pt x="1668" y="1341"/>
                  </a:lnTo>
                  <a:lnTo>
                    <a:pt x="1628" y="1391"/>
                  </a:lnTo>
                  <a:lnTo>
                    <a:pt x="1585" y="1429"/>
                  </a:lnTo>
                  <a:lnTo>
                    <a:pt x="1535" y="1451"/>
                  </a:lnTo>
                  <a:lnTo>
                    <a:pt x="1554" y="1460"/>
                  </a:lnTo>
                  <a:lnTo>
                    <a:pt x="1576" y="1463"/>
                  </a:lnTo>
                  <a:lnTo>
                    <a:pt x="1598" y="1465"/>
                  </a:lnTo>
                  <a:lnTo>
                    <a:pt x="1624" y="1463"/>
                  </a:lnTo>
                  <a:lnTo>
                    <a:pt x="1650" y="1460"/>
                  </a:lnTo>
                  <a:lnTo>
                    <a:pt x="1676" y="1451"/>
                  </a:lnTo>
                  <a:lnTo>
                    <a:pt x="1704" y="1439"/>
                  </a:lnTo>
                  <a:lnTo>
                    <a:pt x="1730" y="1423"/>
                  </a:lnTo>
                  <a:lnTo>
                    <a:pt x="1754" y="1404"/>
                  </a:lnTo>
                  <a:lnTo>
                    <a:pt x="1778" y="1382"/>
                  </a:lnTo>
                  <a:lnTo>
                    <a:pt x="1799" y="1356"/>
                  </a:lnTo>
                  <a:lnTo>
                    <a:pt x="1818" y="1327"/>
                  </a:lnTo>
                  <a:lnTo>
                    <a:pt x="1835" y="1292"/>
                  </a:lnTo>
                  <a:lnTo>
                    <a:pt x="1847" y="1254"/>
                  </a:lnTo>
                  <a:lnTo>
                    <a:pt x="1856" y="1213"/>
                  </a:lnTo>
                  <a:lnTo>
                    <a:pt x="1859" y="1166"/>
                  </a:lnTo>
                  <a:lnTo>
                    <a:pt x="1875" y="1199"/>
                  </a:lnTo>
                  <a:lnTo>
                    <a:pt x="1882" y="1247"/>
                  </a:lnTo>
                  <a:lnTo>
                    <a:pt x="1880" y="1301"/>
                  </a:lnTo>
                  <a:lnTo>
                    <a:pt x="1873" y="1349"/>
                  </a:lnTo>
                  <a:lnTo>
                    <a:pt x="1916" y="1313"/>
                  </a:lnTo>
                  <a:lnTo>
                    <a:pt x="1954" y="1259"/>
                  </a:lnTo>
                  <a:lnTo>
                    <a:pt x="1985" y="1194"/>
                  </a:lnTo>
                  <a:lnTo>
                    <a:pt x="2011" y="1121"/>
                  </a:lnTo>
                  <a:lnTo>
                    <a:pt x="2030" y="1044"/>
                  </a:lnTo>
                  <a:lnTo>
                    <a:pt x="2042" y="968"/>
                  </a:lnTo>
                  <a:lnTo>
                    <a:pt x="2049" y="897"/>
                  </a:lnTo>
                  <a:lnTo>
                    <a:pt x="2047" y="835"/>
                  </a:lnTo>
                  <a:lnTo>
                    <a:pt x="2058" y="876"/>
                  </a:lnTo>
                  <a:lnTo>
                    <a:pt x="2065" y="932"/>
                  </a:lnTo>
                  <a:lnTo>
                    <a:pt x="2066" y="999"/>
                  </a:lnTo>
                  <a:lnTo>
                    <a:pt x="2061" y="1073"/>
                  </a:lnTo>
                  <a:lnTo>
                    <a:pt x="2047" y="1153"/>
                  </a:lnTo>
                  <a:lnTo>
                    <a:pt x="2025" y="1237"/>
                  </a:lnTo>
                  <a:lnTo>
                    <a:pt x="1989" y="1323"/>
                  </a:lnTo>
                  <a:lnTo>
                    <a:pt x="1940" y="1410"/>
                  </a:lnTo>
                  <a:close/>
                </a:path>
              </a:pathLst>
            </a:custGeom>
            <a:solidFill>
              <a:srgbClr val="3F93ED"/>
            </a:solidFill>
            <a:ln w="9525">
              <a:noFill/>
              <a:round/>
              <a:headEnd/>
              <a:tailEnd/>
            </a:ln>
          </p:spPr>
          <p:txBody>
            <a:bodyPr/>
            <a:lstStyle/>
            <a:p>
              <a:endParaRPr lang="en-US"/>
            </a:p>
          </p:txBody>
        </p:sp>
      </p:grpSp>
      <p:sp>
        <p:nvSpPr>
          <p:cNvPr id="10" name="Freeform 93"/>
          <p:cNvSpPr>
            <a:spLocks/>
          </p:cNvSpPr>
          <p:nvPr/>
        </p:nvSpPr>
        <p:spPr bwMode="auto">
          <a:xfrm rot="3499525" flipH="1">
            <a:off x="4465637" y="2087563"/>
            <a:ext cx="1281113" cy="1830388"/>
          </a:xfrm>
          <a:custGeom>
            <a:avLst/>
            <a:gdLst>
              <a:gd name="T0" fmla="*/ 120 w 1613"/>
              <a:gd name="T1" fmla="*/ 0 h 1153"/>
              <a:gd name="T2" fmla="*/ 34 w 1613"/>
              <a:gd name="T3" fmla="*/ 160 h 1153"/>
              <a:gd name="T4" fmla="*/ 86 w 1613"/>
              <a:gd name="T5" fmla="*/ 169 h 1153"/>
              <a:gd name="T6" fmla="*/ 150 w 1613"/>
              <a:gd name="T7" fmla="*/ 181 h 1153"/>
              <a:gd name="T8" fmla="*/ 204 w 1613"/>
              <a:gd name="T9" fmla="*/ 193 h 1153"/>
              <a:gd name="T10" fmla="*/ 262 w 1613"/>
              <a:gd name="T11" fmla="*/ 206 h 1153"/>
              <a:gd name="T12" fmla="*/ 320 w 1613"/>
              <a:gd name="T13" fmla="*/ 221 h 1153"/>
              <a:gd name="T14" fmla="*/ 374 w 1613"/>
              <a:gd name="T15" fmla="*/ 238 h 1153"/>
              <a:gd name="T16" fmla="*/ 416 w 1613"/>
              <a:gd name="T17" fmla="*/ 252 h 1153"/>
              <a:gd name="T18" fmla="*/ 466 w 1613"/>
              <a:gd name="T19" fmla="*/ 269 h 1153"/>
              <a:gd name="T20" fmla="*/ 516 w 1613"/>
              <a:gd name="T21" fmla="*/ 287 h 1153"/>
              <a:gd name="T22" fmla="*/ 556 w 1613"/>
              <a:gd name="T23" fmla="*/ 301 h 1153"/>
              <a:gd name="T24" fmla="*/ 607 w 1613"/>
              <a:gd name="T25" fmla="*/ 324 h 1153"/>
              <a:gd name="T26" fmla="*/ 671 w 1613"/>
              <a:gd name="T27" fmla="*/ 352 h 1153"/>
              <a:gd name="T28" fmla="*/ 733 w 1613"/>
              <a:gd name="T29" fmla="*/ 382 h 1153"/>
              <a:gd name="T30" fmla="*/ 787 w 1613"/>
              <a:gd name="T31" fmla="*/ 414 h 1153"/>
              <a:gd name="T32" fmla="*/ 837 w 1613"/>
              <a:gd name="T33" fmla="*/ 446 h 1153"/>
              <a:gd name="T34" fmla="*/ 893 w 1613"/>
              <a:gd name="T35" fmla="*/ 485 h 1153"/>
              <a:gd name="T36" fmla="*/ 943 w 1613"/>
              <a:gd name="T37" fmla="*/ 524 h 1153"/>
              <a:gd name="T38" fmla="*/ 989 w 1613"/>
              <a:gd name="T39" fmla="*/ 567 h 1153"/>
              <a:gd name="T40" fmla="*/ 1027 w 1613"/>
              <a:gd name="T41" fmla="*/ 606 h 1153"/>
              <a:gd name="T42" fmla="*/ 1061 w 1613"/>
              <a:gd name="T43" fmla="*/ 645 h 1153"/>
              <a:gd name="T44" fmla="*/ 1089 w 1613"/>
              <a:gd name="T45" fmla="*/ 685 h 1153"/>
              <a:gd name="T46" fmla="*/ 1115 w 1613"/>
              <a:gd name="T47" fmla="*/ 726 h 1153"/>
              <a:gd name="T48" fmla="*/ 1139 w 1613"/>
              <a:gd name="T49" fmla="*/ 772 h 1153"/>
              <a:gd name="T50" fmla="*/ 1157 w 1613"/>
              <a:gd name="T51" fmla="*/ 819 h 1153"/>
              <a:gd name="T52" fmla="*/ 1169 w 1613"/>
              <a:gd name="T53" fmla="*/ 866 h 1153"/>
              <a:gd name="T54" fmla="*/ 1175 w 1613"/>
              <a:gd name="T55" fmla="*/ 916 h 1153"/>
              <a:gd name="T56" fmla="*/ 1175 w 1613"/>
              <a:gd name="T57" fmla="*/ 965 h 1153"/>
              <a:gd name="T58" fmla="*/ 1325 w 1613"/>
              <a:gd name="T59" fmla="*/ 1153 h 1153"/>
              <a:gd name="T60" fmla="*/ 1503 w 1613"/>
              <a:gd name="T61" fmla="*/ 965 h 1153"/>
              <a:gd name="T62" fmla="*/ 1501 w 1613"/>
              <a:gd name="T63" fmla="*/ 908 h 1153"/>
              <a:gd name="T64" fmla="*/ 1493 w 1613"/>
              <a:gd name="T65" fmla="*/ 855 h 1153"/>
              <a:gd name="T66" fmla="*/ 1483 w 1613"/>
              <a:gd name="T67" fmla="*/ 808 h 1153"/>
              <a:gd name="T68" fmla="*/ 1467 w 1613"/>
              <a:gd name="T69" fmla="*/ 761 h 1153"/>
              <a:gd name="T70" fmla="*/ 1449 w 1613"/>
              <a:gd name="T71" fmla="*/ 717 h 1153"/>
              <a:gd name="T72" fmla="*/ 1423 w 1613"/>
              <a:gd name="T73" fmla="*/ 666 h 1153"/>
              <a:gd name="T74" fmla="*/ 1395 w 1613"/>
              <a:gd name="T75" fmla="*/ 623 h 1153"/>
              <a:gd name="T76" fmla="*/ 1359 w 1613"/>
              <a:gd name="T77" fmla="*/ 575 h 1153"/>
              <a:gd name="T78" fmla="*/ 1323 w 1613"/>
              <a:gd name="T79" fmla="*/ 533 h 1153"/>
              <a:gd name="T80" fmla="*/ 1277 w 1613"/>
              <a:gd name="T81" fmla="*/ 487 h 1153"/>
              <a:gd name="T82" fmla="*/ 1233 w 1613"/>
              <a:gd name="T83" fmla="*/ 446 h 1153"/>
              <a:gd name="T84" fmla="*/ 1187 w 1613"/>
              <a:gd name="T85" fmla="*/ 408 h 1153"/>
              <a:gd name="T86" fmla="*/ 1135 w 1613"/>
              <a:gd name="T87" fmla="*/ 369 h 1153"/>
              <a:gd name="T88" fmla="*/ 1077 w 1613"/>
              <a:gd name="T89" fmla="*/ 331 h 1153"/>
              <a:gd name="T90" fmla="*/ 1019 w 1613"/>
              <a:gd name="T91" fmla="*/ 296 h 1153"/>
              <a:gd name="T92" fmla="*/ 965 w 1613"/>
              <a:gd name="T93" fmla="*/ 266 h 1153"/>
              <a:gd name="T94" fmla="*/ 895 w 1613"/>
              <a:gd name="T95" fmla="*/ 232 h 1153"/>
              <a:gd name="T96" fmla="*/ 833 w 1613"/>
              <a:gd name="T97" fmla="*/ 203 h 1153"/>
              <a:gd name="T98" fmla="*/ 763 w 1613"/>
              <a:gd name="T99" fmla="*/ 174 h 1153"/>
              <a:gd name="T100" fmla="*/ 693 w 1613"/>
              <a:gd name="T101" fmla="*/ 147 h 1153"/>
              <a:gd name="T102" fmla="*/ 623 w 1613"/>
              <a:gd name="T103" fmla="*/ 121 h 1153"/>
              <a:gd name="T104" fmla="*/ 567 w 1613"/>
              <a:gd name="T105" fmla="*/ 103 h 1153"/>
              <a:gd name="T106" fmla="*/ 530 w 1613"/>
              <a:gd name="T107" fmla="*/ 89 h 1153"/>
              <a:gd name="T108" fmla="*/ 492 w 1613"/>
              <a:gd name="T109" fmla="*/ 80 h 1153"/>
              <a:gd name="T110" fmla="*/ 444 w 1613"/>
              <a:gd name="T111" fmla="*/ 68 h 1153"/>
              <a:gd name="T112" fmla="*/ 404 w 1613"/>
              <a:gd name="T113" fmla="*/ 57 h 1153"/>
              <a:gd name="T114" fmla="*/ 358 w 1613"/>
              <a:gd name="T115" fmla="*/ 45 h 1153"/>
              <a:gd name="T116" fmla="*/ 308 w 1613"/>
              <a:gd name="T117" fmla="*/ 33 h 1153"/>
              <a:gd name="T118" fmla="*/ 266 w 1613"/>
              <a:gd name="T119" fmla="*/ 24 h 1153"/>
              <a:gd name="T120" fmla="*/ 218 w 1613"/>
              <a:gd name="T121" fmla="*/ 15 h 1153"/>
              <a:gd name="T122" fmla="*/ 176 w 1613"/>
              <a:gd name="T123" fmla="*/ 8 h 115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13"/>
              <a:gd name="T187" fmla="*/ 0 h 1153"/>
              <a:gd name="T188" fmla="*/ 1613 w 1613"/>
              <a:gd name="T189" fmla="*/ 1153 h 115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13" h="1153">
                <a:moveTo>
                  <a:pt x="154" y="4"/>
                </a:moveTo>
                <a:lnTo>
                  <a:pt x="120" y="0"/>
                </a:lnTo>
                <a:lnTo>
                  <a:pt x="0" y="153"/>
                </a:lnTo>
                <a:lnTo>
                  <a:pt x="34" y="160"/>
                </a:lnTo>
                <a:lnTo>
                  <a:pt x="60" y="164"/>
                </a:lnTo>
                <a:lnTo>
                  <a:pt x="86" y="169"/>
                </a:lnTo>
                <a:lnTo>
                  <a:pt x="120" y="175"/>
                </a:lnTo>
                <a:lnTo>
                  <a:pt x="150" y="181"/>
                </a:lnTo>
                <a:lnTo>
                  <a:pt x="180" y="187"/>
                </a:lnTo>
                <a:lnTo>
                  <a:pt x="204" y="193"/>
                </a:lnTo>
                <a:lnTo>
                  <a:pt x="236" y="200"/>
                </a:lnTo>
                <a:lnTo>
                  <a:pt x="262" y="206"/>
                </a:lnTo>
                <a:lnTo>
                  <a:pt x="292" y="214"/>
                </a:lnTo>
                <a:lnTo>
                  <a:pt x="320" y="221"/>
                </a:lnTo>
                <a:lnTo>
                  <a:pt x="348" y="230"/>
                </a:lnTo>
                <a:lnTo>
                  <a:pt x="374" y="238"/>
                </a:lnTo>
                <a:lnTo>
                  <a:pt x="396" y="245"/>
                </a:lnTo>
                <a:lnTo>
                  <a:pt x="416" y="252"/>
                </a:lnTo>
                <a:lnTo>
                  <a:pt x="442" y="260"/>
                </a:lnTo>
                <a:lnTo>
                  <a:pt x="466" y="269"/>
                </a:lnTo>
                <a:lnTo>
                  <a:pt x="492" y="278"/>
                </a:lnTo>
                <a:lnTo>
                  <a:pt x="516" y="287"/>
                </a:lnTo>
                <a:lnTo>
                  <a:pt x="534" y="293"/>
                </a:lnTo>
                <a:lnTo>
                  <a:pt x="556" y="301"/>
                </a:lnTo>
                <a:lnTo>
                  <a:pt x="581" y="312"/>
                </a:lnTo>
                <a:lnTo>
                  <a:pt x="607" y="324"/>
                </a:lnTo>
                <a:lnTo>
                  <a:pt x="641" y="338"/>
                </a:lnTo>
                <a:lnTo>
                  <a:pt x="671" y="352"/>
                </a:lnTo>
                <a:lnTo>
                  <a:pt x="703" y="367"/>
                </a:lnTo>
                <a:lnTo>
                  <a:pt x="733" y="382"/>
                </a:lnTo>
                <a:lnTo>
                  <a:pt x="763" y="400"/>
                </a:lnTo>
                <a:lnTo>
                  <a:pt x="787" y="414"/>
                </a:lnTo>
                <a:lnTo>
                  <a:pt x="811" y="430"/>
                </a:lnTo>
                <a:lnTo>
                  <a:pt x="837" y="446"/>
                </a:lnTo>
                <a:lnTo>
                  <a:pt x="865" y="465"/>
                </a:lnTo>
                <a:lnTo>
                  <a:pt x="893" y="485"/>
                </a:lnTo>
                <a:lnTo>
                  <a:pt x="917" y="503"/>
                </a:lnTo>
                <a:lnTo>
                  <a:pt x="943" y="524"/>
                </a:lnTo>
                <a:lnTo>
                  <a:pt x="969" y="546"/>
                </a:lnTo>
                <a:lnTo>
                  <a:pt x="989" y="567"/>
                </a:lnTo>
                <a:lnTo>
                  <a:pt x="1009" y="587"/>
                </a:lnTo>
                <a:lnTo>
                  <a:pt x="1027" y="606"/>
                </a:lnTo>
                <a:lnTo>
                  <a:pt x="1043" y="624"/>
                </a:lnTo>
                <a:lnTo>
                  <a:pt x="1061" y="645"/>
                </a:lnTo>
                <a:lnTo>
                  <a:pt x="1075" y="665"/>
                </a:lnTo>
                <a:lnTo>
                  <a:pt x="1089" y="685"/>
                </a:lnTo>
                <a:lnTo>
                  <a:pt x="1103" y="707"/>
                </a:lnTo>
                <a:lnTo>
                  <a:pt x="1115" y="726"/>
                </a:lnTo>
                <a:lnTo>
                  <a:pt x="1127" y="749"/>
                </a:lnTo>
                <a:lnTo>
                  <a:pt x="1139" y="772"/>
                </a:lnTo>
                <a:lnTo>
                  <a:pt x="1149" y="795"/>
                </a:lnTo>
                <a:lnTo>
                  <a:pt x="1157" y="819"/>
                </a:lnTo>
                <a:lnTo>
                  <a:pt x="1165" y="844"/>
                </a:lnTo>
                <a:lnTo>
                  <a:pt x="1169" y="866"/>
                </a:lnTo>
                <a:lnTo>
                  <a:pt x="1173" y="889"/>
                </a:lnTo>
                <a:lnTo>
                  <a:pt x="1175" y="916"/>
                </a:lnTo>
                <a:lnTo>
                  <a:pt x="1175" y="938"/>
                </a:lnTo>
                <a:lnTo>
                  <a:pt x="1175" y="965"/>
                </a:lnTo>
                <a:lnTo>
                  <a:pt x="1061" y="965"/>
                </a:lnTo>
                <a:lnTo>
                  <a:pt x="1325" y="1153"/>
                </a:lnTo>
                <a:lnTo>
                  <a:pt x="1613" y="965"/>
                </a:lnTo>
                <a:lnTo>
                  <a:pt x="1503" y="965"/>
                </a:lnTo>
                <a:lnTo>
                  <a:pt x="1503" y="935"/>
                </a:lnTo>
                <a:lnTo>
                  <a:pt x="1501" y="908"/>
                </a:lnTo>
                <a:lnTo>
                  <a:pt x="1497" y="880"/>
                </a:lnTo>
                <a:lnTo>
                  <a:pt x="1493" y="855"/>
                </a:lnTo>
                <a:lnTo>
                  <a:pt x="1489" y="831"/>
                </a:lnTo>
                <a:lnTo>
                  <a:pt x="1483" y="808"/>
                </a:lnTo>
                <a:lnTo>
                  <a:pt x="1475" y="783"/>
                </a:lnTo>
                <a:lnTo>
                  <a:pt x="1467" y="761"/>
                </a:lnTo>
                <a:lnTo>
                  <a:pt x="1459" y="740"/>
                </a:lnTo>
                <a:lnTo>
                  <a:pt x="1449" y="717"/>
                </a:lnTo>
                <a:lnTo>
                  <a:pt x="1435" y="688"/>
                </a:lnTo>
                <a:lnTo>
                  <a:pt x="1423" y="666"/>
                </a:lnTo>
                <a:lnTo>
                  <a:pt x="1409" y="644"/>
                </a:lnTo>
                <a:lnTo>
                  <a:pt x="1395" y="623"/>
                </a:lnTo>
                <a:lnTo>
                  <a:pt x="1377" y="598"/>
                </a:lnTo>
                <a:lnTo>
                  <a:pt x="1359" y="575"/>
                </a:lnTo>
                <a:lnTo>
                  <a:pt x="1341" y="554"/>
                </a:lnTo>
                <a:lnTo>
                  <a:pt x="1323" y="533"/>
                </a:lnTo>
                <a:lnTo>
                  <a:pt x="1299" y="509"/>
                </a:lnTo>
                <a:lnTo>
                  <a:pt x="1277" y="487"/>
                </a:lnTo>
                <a:lnTo>
                  <a:pt x="1257" y="466"/>
                </a:lnTo>
                <a:lnTo>
                  <a:pt x="1233" y="446"/>
                </a:lnTo>
                <a:lnTo>
                  <a:pt x="1211" y="428"/>
                </a:lnTo>
                <a:lnTo>
                  <a:pt x="1187" y="408"/>
                </a:lnTo>
                <a:lnTo>
                  <a:pt x="1163" y="390"/>
                </a:lnTo>
                <a:lnTo>
                  <a:pt x="1135" y="369"/>
                </a:lnTo>
                <a:lnTo>
                  <a:pt x="1107" y="349"/>
                </a:lnTo>
                <a:lnTo>
                  <a:pt x="1077" y="331"/>
                </a:lnTo>
                <a:lnTo>
                  <a:pt x="1047" y="313"/>
                </a:lnTo>
                <a:lnTo>
                  <a:pt x="1019" y="296"/>
                </a:lnTo>
                <a:lnTo>
                  <a:pt x="991" y="280"/>
                </a:lnTo>
                <a:lnTo>
                  <a:pt x="965" y="266"/>
                </a:lnTo>
                <a:lnTo>
                  <a:pt x="931" y="248"/>
                </a:lnTo>
                <a:lnTo>
                  <a:pt x="895" y="232"/>
                </a:lnTo>
                <a:lnTo>
                  <a:pt x="867" y="218"/>
                </a:lnTo>
                <a:lnTo>
                  <a:pt x="833" y="203"/>
                </a:lnTo>
                <a:lnTo>
                  <a:pt x="799" y="189"/>
                </a:lnTo>
                <a:lnTo>
                  <a:pt x="763" y="174"/>
                </a:lnTo>
                <a:lnTo>
                  <a:pt x="727" y="160"/>
                </a:lnTo>
                <a:lnTo>
                  <a:pt x="693" y="147"/>
                </a:lnTo>
                <a:lnTo>
                  <a:pt x="655" y="132"/>
                </a:lnTo>
                <a:lnTo>
                  <a:pt x="623" y="121"/>
                </a:lnTo>
                <a:lnTo>
                  <a:pt x="591" y="110"/>
                </a:lnTo>
                <a:lnTo>
                  <a:pt x="567" y="103"/>
                </a:lnTo>
                <a:lnTo>
                  <a:pt x="548" y="95"/>
                </a:lnTo>
                <a:lnTo>
                  <a:pt x="530" y="89"/>
                </a:lnTo>
                <a:lnTo>
                  <a:pt x="512" y="85"/>
                </a:lnTo>
                <a:lnTo>
                  <a:pt x="492" y="80"/>
                </a:lnTo>
                <a:lnTo>
                  <a:pt x="468" y="74"/>
                </a:lnTo>
                <a:lnTo>
                  <a:pt x="444" y="68"/>
                </a:lnTo>
                <a:lnTo>
                  <a:pt x="422" y="62"/>
                </a:lnTo>
                <a:lnTo>
                  <a:pt x="404" y="57"/>
                </a:lnTo>
                <a:lnTo>
                  <a:pt x="382" y="51"/>
                </a:lnTo>
                <a:lnTo>
                  <a:pt x="358" y="45"/>
                </a:lnTo>
                <a:lnTo>
                  <a:pt x="334" y="40"/>
                </a:lnTo>
                <a:lnTo>
                  <a:pt x="308" y="33"/>
                </a:lnTo>
                <a:lnTo>
                  <a:pt x="286" y="29"/>
                </a:lnTo>
                <a:lnTo>
                  <a:pt x="266" y="24"/>
                </a:lnTo>
                <a:lnTo>
                  <a:pt x="242" y="20"/>
                </a:lnTo>
                <a:lnTo>
                  <a:pt x="218" y="15"/>
                </a:lnTo>
                <a:lnTo>
                  <a:pt x="194" y="11"/>
                </a:lnTo>
                <a:lnTo>
                  <a:pt x="176" y="8"/>
                </a:lnTo>
                <a:lnTo>
                  <a:pt x="154" y="4"/>
                </a:lnTo>
                <a:close/>
              </a:path>
            </a:pathLst>
          </a:custGeom>
          <a:solidFill>
            <a:srgbClr val="0000FF"/>
          </a:solidFill>
          <a:ln w="9525">
            <a:noFill/>
            <a:round/>
            <a:headEnd/>
            <a:tailEnd/>
          </a:ln>
        </p:spPr>
        <p:txBody>
          <a:bodyPr/>
          <a:lstStyle/>
          <a:p>
            <a:endParaRPr lang="en-US"/>
          </a:p>
        </p:txBody>
      </p:sp>
      <p:sp>
        <p:nvSpPr>
          <p:cNvPr id="11" name="Text Box 98"/>
          <p:cNvSpPr txBox="1">
            <a:spLocks noChangeArrowheads="1"/>
          </p:cNvSpPr>
          <p:nvPr/>
        </p:nvSpPr>
        <p:spPr bwMode="auto">
          <a:xfrm>
            <a:off x="6934200" y="3276600"/>
            <a:ext cx="488950" cy="457200"/>
          </a:xfrm>
          <a:prstGeom prst="rect">
            <a:avLst/>
          </a:prstGeom>
          <a:noFill/>
          <a:ln w="9525">
            <a:noFill/>
            <a:miter lim="800000"/>
            <a:headEnd/>
            <a:tailEnd/>
          </a:ln>
        </p:spPr>
        <p:txBody>
          <a:bodyPr wrap="none">
            <a:spAutoFit/>
          </a:bodyPr>
          <a:lstStyle/>
          <a:p>
            <a:r>
              <a:rPr lang="zh-TW" altLang="en-US">
                <a:ea typeface="標楷體" pitchFamily="49" charset="-120"/>
              </a:rPr>
              <a:t>腦</a:t>
            </a:r>
          </a:p>
        </p:txBody>
      </p:sp>
      <p:sp>
        <p:nvSpPr>
          <p:cNvPr id="12" name="Text Box 99"/>
          <p:cNvSpPr txBox="1">
            <a:spLocks noChangeArrowheads="1"/>
          </p:cNvSpPr>
          <p:nvPr/>
        </p:nvSpPr>
        <p:spPr bwMode="auto">
          <a:xfrm>
            <a:off x="4419600" y="2895600"/>
            <a:ext cx="1403350" cy="457200"/>
          </a:xfrm>
          <a:prstGeom prst="rect">
            <a:avLst/>
          </a:prstGeom>
          <a:noFill/>
          <a:ln w="9525">
            <a:noFill/>
            <a:miter lim="800000"/>
            <a:headEnd/>
            <a:tailEnd/>
          </a:ln>
        </p:spPr>
        <p:txBody>
          <a:bodyPr wrap="none">
            <a:spAutoFit/>
          </a:bodyPr>
          <a:lstStyle/>
          <a:p>
            <a:r>
              <a:rPr lang="zh-TW" altLang="en-US">
                <a:ea typeface="標楷體" pitchFamily="49" charset="-120"/>
              </a:rPr>
              <a:t>缺氧血液</a:t>
            </a:r>
          </a:p>
        </p:txBody>
      </p:sp>
      <p:sp>
        <p:nvSpPr>
          <p:cNvPr id="13" name="Text Box 100"/>
          <p:cNvSpPr txBox="1">
            <a:spLocks noChangeArrowheads="1"/>
          </p:cNvSpPr>
          <p:nvPr/>
        </p:nvSpPr>
        <p:spPr bwMode="auto">
          <a:xfrm>
            <a:off x="4343400" y="3505200"/>
            <a:ext cx="1403350" cy="457200"/>
          </a:xfrm>
          <a:prstGeom prst="rect">
            <a:avLst/>
          </a:prstGeom>
          <a:noFill/>
          <a:ln w="9525">
            <a:noFill/>
            <a:miter lim="800000"/>
            <a:headEnd/>
            <a:tailEnd/>
          </a:ln>
        </p:spPr>
        <p:txBody>
          <a:bodyPr wrap="none">
            <a:spAutoFit/>
          </a:bodyPr>
          <a:lstStyle/>
          <a:p>
            <a:r>
              <a:rPr lang="zh-TW" altLang="en-US">
                <a:ea typeface="標楷體" pitchFamily="49" charset="-120"/>
              </a:rPr>
              <a:t>帶氧血液</a:t>
            </a:r>
          </a:p>
        </p:txBody>
      </p:sp>
      <p:sp>
        <p:nvSpPr>
          <p:cNvPr id="14" name="Text Box 101"/>
          <p:cNvSpPr txBox="1">
            <a:spLocks noChangeArrowheads="1"/>
          </p:cNvSpPr>
          <p:nvPr/>
        </p:nvSpPr>
        <p:spPr bwMode="auto">
          <a:xfrm>
            <a:off x="1981200" y="3124200"/>
            <a:ext cx="793750" cy="457200"/>
          </a:xfrm>
          <a:prstGeom prst="rect">
            <a:avLst/>
          </a:prstGeom>
          <a:noFill/>
          <a:ln w="9525">
            <a:noFill/>
            <a:miter lim="800000"/>
            <a:headEnd/>
            <a:tailEnd/>
          </a:ln>
        </p:spPr>
        <p:txBody>
          <a:bodyPr wrap="none">
            <a:spAutoFit/>
          </a:bodyPr>
          <a:lstStyle/>
          <a:p>
            <a:r>
              <a:rPr lang="zh-TW" altLang="en-US">
                <a:ea typeface="標楷體" pitchFamily="49" charset="-120"/>
              </a:rPr>
              <a:t>肺囊</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chemeClr val="tx1"/>
                </a:solidFill>
                <a:latin typeface="標楷體" pitchFamily="65" charset="-120"/>
                <a:ea typeface="標楷體" pitchFamily="65" charset="-120"/>
              </a:rPr>
              <a:t>鋼瓶檢驗實務</a:t>
            </a:r>
            <a:r>
              <a:rPr lang="zh-TW" altLang="en-US" dirty="0" smtClean="0"/>
              <a:t> </a:t>
            </a:r>
            <a:endParaRPr lang="zh-TW" altLang="en-US" dirty="0"/>
          </a:p>
        </p:txBody>
      </p:sp>
      <p:sp>
        <p:nvSpPr>
          <p:cNvPr id="4" name="Rectangle 2"/>
          <p:cNvSpPr>
            <a:spLocks noGrp="1" noChangeArrowheads="1"/>
          </p:cNvSpPr>
          <p:nvPr>
            <p:ph sz="quarter" idx="1"/>
          </p:nvPr>
        </p:nvSpPr>
        <p:spPr>
          <a:xfrm>
            <a:off x="1259632" y="1600200"/>
            <a:ext cx="7506416" cy="604664"/>
          </a:xfrm>
        </p:spPr>
        <p:txBody>
          <a:bodyPr/>
          <a:lstStyle/>
          <a:p>
            <a:pPr fontAlgn="auto">
              <a:spcAft>
                <a:spcPts val="0"/>
              </a:spcAft>
              <a:buNone/>
              <a:defRPr/>
            </a:pPr>
            <a:r>
              <a:rPr lang="en-US" altLang="zh-TW" b="1" dirty="0">
                <a:latin typeface="標楷體" pitchFamily="65" charset="-120"/>
                <a:ea typeface="標楷體" pitchFamily="65" charset="-120"/>
              </a:rPr>
              <a:t>10</a:t>
            </a:r>
            <a:r>
              <a:rPr lang="zh-TW" altLang="en-US" b="1" dirty="0">
                <a:latin typeface="標楷體" pitchFamily="65" charset="-120"/>
                <a:ea typeface="標楷體" pitchFamily="65" charset="-120"/>
              </a:rPr>
              <a:t>秒後缺氧血液將擴及腦部</a:t>
            </a:r>
          </a:p>
        </p:txBody>
      </p:sp>
      <p:sp>
        <p:nvSpPr>
          <p:cNvPr id="5" name="矩形 4"/>
          <p:cNvSpPr/>
          <p:nvPr/>
        </p:nvSpPr>
        <p:spPr>
          <a:xfrm>
            <a:off x="2195736" y="2276872"/>
            <a:ext cx="4662264" cy="923330"/>
          </a:xfrm>
          <a:prstGeom prst="rect">
            <a:avLst/>
          </a:prstGeom>
        </p:spPr>
        <p:txBody>
          <a:bodyPr wrap="square">
            <a:spAutoFit/>
          </a:bodyPr>
          <a:lstStyle/>
          <a:p>
            <a:r>
              <a:rPr lang="zh-TW" altLang="en-US" dirty="0" smtClean="0">
                <a:latin typeface="標楷體" pitchFamily="65" charset="-120"/>
                <a:ea typeface="標楷體" pitchFamily="65" charset="-120"/>
              </a:rPr>
              <a:t>你可能不知道事情已經發生</a:t>
            </a:r>
          </a:p>
          <a:p>
            <a:r>
              <a:rPr lang="zh-TW" altLang="en-US" dirty="0" smtClean="0">
                <a:latin typeface="標楷體" pitchFamily="65" charset="-120"/>
                <a:ea typeface="標楷體" pitchFamily="65" charset="-120"/>
              </a:rPr>
              <a:t>你可能無能為力採取任何行動</a:t>
            </a:r>
          </a:p>
          <a:p>
            <a:r>
              <a:rPr lang="zh-TW" altLang="en-US" dirty="0" smtClean="0">
                <a:latin typeface="標楷體" pitchFamily="65" charset="-120"/>
                <a:ea typeface="標楷體" pitchFamily="65" charset="-120"/>
              </a:rPr>
              <a:t>窒息將很快地、不費力地、無痛苦地發生</a:t>
            </a:r>
          </a:p>
        </p:txBody>
      </p:sp>
      <p:sp>
        <p:nvSpPr>
          <p:cNvPr id="6" name="矩形 5"/>
          <p:cNvSpPr/>
          <p:nvPr/>
        </p:nvSpPr>
        <p:spPr>
          <a:xfrm>
            <a:off x="1115616" y="3356992"/>
            <a:ext cx="7128792" cy="2246769"/>
          </a:xfrm>
          <a:prstGeom prst="rect">
            <a:avLst/>
          </a:prstGeom>
        </p:spPr>
        <p:txBody>
          <a:bodyPr wrap="square">
            <a:spAutoFit/>
          </a:bodyPr>
          <a:lstStyle/>
          <a:p>
            <a:r>
              <a:rPr lang="zh-TW" altLang="en-US" sz="2800" b="1" dirty="0" smtClean="0">
                <a:solidFill>
                  <a:srgbClr val="FF0000"/>
                </a:solidFill>
                <a:latin typeface="標楷體" pitchFamily="65" charset="-120"/>
                <a:ea typeface="標楷體" pitchFamily="65" charset="-120"/>
              </a:rPr>
              <a:t>暴露於惰氣環境中將會在</a:t>
            </a:r>
            <a:r>
              <a:rPr lang="en-US" altLang="zh-TW" sz="2800" b="1" dirty="0" smtClean="0">
                <a:solidFill>
                  <a:srgbClr val="FF0000"/>
                </a:solidFill>
                <a:latin typeface="標楷體" pitchFamily="65" charset="-120"/>
                <a:ea typeface="標楷體" pitchFamily="65" charset="-120"/>
              </a:rPr>
              <a:t>10~20</a:t>
            </a:r>
            <a:r>
              <a:rPr lang="zh-TW" altLang="en-US" sz="2800" b="1" dirty="0" smtClean="0">
                <a:solidFill>
                  <a:srgbClr val="FF0000"/>
                </a:solidFill>
                <a:latin typeface="標楷體" pitchFamily="65" charset="-120"/>
                <a:ea typeface="標楷體" pitchFamily="65" charset="-120"/>
              </a:rPr>
              <a:t>秒內產生昏迷</a:t>
            </a:r>
          </a:p>
          <a:p>
            <a:r>
              <a:rPr lang="zh-TW" altLang="en-US" sz="2800" b="1" dirty="0" smtClean="0">
                <a:solidFill>
                  <a:srgbClr val="FF0000"/>
                </a:solidFill>
                <a:latin typeface="標楷體" pitchFamily="65" charset="-120"/>
                <a:ea typeface="標楷體" pitchFamily="65" charset="-120"/>
              </a:rPr>
              <a:t>接著在</a:t>
            </a:r>
            <a:r>
              <a:rPr lang="en-US" altLang="zh-TW" sz="2800" b="1" dirty="0" smtClean="0">
                <a:solidFill>
                  <a:srgbClr val="FF0000"/>
                </a:solidFill>
                <a:latin typeface="標楷體" pitchFamily="65" charset="-120"/>
                <a:ea typeface="標楷體" pitchFamily="65" charset="-120"/>
              </a:rPr>
              <a:t>2~4</a:t>
            </a:r>
            <a:r>
              <a:rPr lang="zh-TW" altLang="en-US" sz="2800" b="1" dirty="0" smtClean="0">
                <a:solidFill>
                  <a:srgbClr val="FF0000"/>
                </a:solidFill>
                <a:latin typeface="標楷體" pitchFamily="65" charset="-120"/>
                <a:ea typeface="標楷體" pitchFamily="65" charset="-120"/>
              </a:rPr>
              <a:t>分鐘內死亡，除非採取：</a:t>
            </a:r>
          </a:p>
          <a:p>
            <a:pPr lvl="1"/>
            <a:r>
              <a:rPr lang="zh-TW" altLang="en-US" sz="2800" dirty="0" smtClean="0">
                <a:solidFill>
                  <a:srgbClr val="FF0000"/>
                </a:solidFill>
                <a:latin typeface="標楷體" pitchFamily="65" charset="-120"/>
                <a:ea typeface="標楷體" pitchFamily="65" charset="-120"/>
              </a:rPr>
              <a:t>將患者移至安全位置</a:t>
            </a:r>
          </a:p>
          <a:p>
            <a:pPr lvl="1"/>
            <a:r>
              <a:rPr lang="zh-TW" altLang="en-US" sz="2800" dirty="0" smtClean="0">
                <a:solidFill>
                  <a:srgbClr val="FF0000"/>
                </a:solidFill>
                <a:latin typeface="標楷體" pitchFamily="65" charset="-120"/>
                <a:ea typeface="標楷體" pitchFamily="65" charset="-120"/>
              </a:rPr>
              <a:t>立即施以心肺復甦術</a:t>
            </a:r>
            <a:r>
              <a:rPr lang="en-US" altLang="zh-TW" sz="2800" dirty="0" smtClean="0">
                <a:solidFill>
                  <a:srgbClr val="FF0000"/>
                </a:solidFill>
                <a:latin typeface="標楷體" pitchFamily="65" charset="-120"/>
                <a:ea typeface="標楷體" pitchFamily="65" charset="-120"/>
              </a:rPr>
              <a:t>(CPR)</a:t>
            </a:r>
          </a:p>
          <a:p>
            <a:pPr lvl="1"/>
            <a:r>
              <a:rPr lang="zh-TW" altLang="en-US" sz="2800" dirty="0" smtClean="0">
                <a:solidFill>
                  <a:srgbClr val="FF0000"/>
                </a:solidFill>
                <a:latin typeface="標楷體" pitchFamily="65" charset="-120"/>
                <a:ea typeface="標楷體" pitchFamily="65" charset="-120"/>
              </a:rPr>
              <a:t>迅速送醫治療</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chemeClr val="tx1"/>
                </a:solidFill>
                <a:latin typeface="標楷體" pitchFamily="65" charset="-120"/>
                <a:ea typeface="標楷體" pitchFamily="65" charset="-120"/>
              </a:rPr>
              <a:t>鋼瓶檢驗實務</a:t>
            </a:r>
            <a:r>
              <a:rPr lang="zh-TW" altLang="en-US" dirty="0" smtClean="0"/>
              <a:t> </a:t>
            </a:r>
            <a:endParaRPr lang="zh-TW" altLang="en-US" dirty="0"/>
          </a:p>
        </p:txBody>
      </p:sp>
      <p:sp>
        <p:nvSpPr>
          <p:cNvPr id="3" name="內容版面配置區 2"/>
          <p:cNvSpPr>
            <a:spLocks noGrp="1"/>
          </p:cNvSpPr>
          <p:nvPr>
            <p:ph sz="quarter" idx="1"/>
          </p:nvPr>
        </p:nvSpPr>
        <p:spPr/>
        <p:txBody>
          <a:bodyPr/>
          <a:lstStyle/>
          <a:p>
            <a:pPr>
              <a:buFont typeface="Wingdings" pitchFamily="2" charset="2"/>
              <a:buChar char="Ø"/>
            </a:pPr>
            <a:r>
              <a:rPr lang="zh-TW" altLang="en-US" sz="3200" b="1" dirty="0" smtClean="0">
                <a:latin typeface="標楷體" pitchFamily="65" charset="-120"/>
                <a:ea typeface="標楷體" pitchFamily="65" charset="-120"/>
              </a:rPr>
              <a:t>日系鋼瓶刻印之壓力單位變更 </a:t>
            </a:r>
          </a:p>
          <a:p>
            <a:pPr>
              <a:buClr>
                <a:schemeClr val="tx1"/>
              </a:buClr>
              <a:buFont typeface="Wingdings" pitchFamily="2" charset="2"/>
              <a:buNone/>
            </a:pPr>
            <a:r>
              <a:rPr lang="zh-TW" altLang="en-US" b="1" dirty="0" smtClean="0">
                <a:latin typeface="標楷體" pitchFamily="65" charset="-120"/>
                <a:ea typeface="標楷體" pitchFamily="65" charset="-120"/>
              </a:rPr>
              <a:t>    自</a:t>
            </a:r>
            <a:r>
              <a:rPr lang="en-US" altLang="zh-TW" b="1" dirty="0" smtClean="0">
                <a:solidFill>
                  <a:srgbClr val="FF0000"/>
                </a:solidFill>
                <a:latin typeface="標楷體" pitchFamily="65" charset="-120"/>
                <a:ea typeface="標楷體" pitchFamily="65" charset="-120"/>
              </a:rPr>
              <a:t>1999</a:t>
            </a:r>
            <a:r>
              <a:rPr lang="zh-TW" altLang="en-US" b="1" dirty="0" smtClean="0">
                <a:latin typeface="標楷體" pitchFamily="65" charset="-120"/>
                <a:ea typeface="標楷體" pitchFamily="65" charset="-120"/>
              </a:rPr>
              <a:t>年</a:t>
            </a:r>
            <a:r>
              <a:rPr lang="en-US" altLang="zh-TW" b="1" dirty="0" smtClean="0">
                <a:latin typeface="標楷體" pitchFamily="65" charset="-120"/>
                <a:ea typeface="標楷體" pitchFamily="65" charset="-120"/>
              </a:rPr>
              <a:t>(</a:t>
            </a:r>
            <a:r>
              <a:rPr lang="zh-TW" altLang="en-US" b="1" dirty="0" smtClean="0">
                <a:latin typeface="標楷體" pitchFamily="65" charset="-120"/>
                <a:ea typeface="標楷體" pitchFamily="65" charset="-120"/>
              </a:rPr>
              <a:t>平成</a:t>
            </a:r>
            <a:r>
              <a:rPr lang="en-US" altLang="zh-TW" b="1" dirty="0" smtClean="0">
                <a:latin typeface="標楷體" pitchFamily="65" charset="-120"/>
                <a:ea typeface="標楷體" pitchFamily="65" charset="-120"/>
              </a:rPr>
              <a:t>11</a:t>
            </a:r>
            <a:r>
              <a:rPr lang="zh-TW" altLang="en-US" b="1" dirty="0" smtClean="0">
                <a:latin typeface="標楷體" pitchFamily="65" charset="-120"/>
                <a:ea typeface="標楷體" pitchFamily="65" charset="-120"/>
              </a:rPr>
              <a:t>年</a:t>
            </a:r>
            <a:r>
              <a:rPr lang="en-US" altLang="zh-TW" b="1" dirty="0" smtClean="0">
                <a:latin typeface="標楷體" pitchFamily="65" charset="-120"/>
                <a:ea typeface="標楷體" pitchFamily="65" charset="-120"/>
              </a:rPr>
              <a:t>)10</a:t>
            </a:r>
            <a:r>
              <a:rPr lang="zh-TW" altLang="en-US" b="1" dirty="0" smtClean="0">
                <a:latin typeface="標楷體" pitchFamily="65" charset="-120"/>
                <a:ea typeface="標楷體" pitchFamily="65" charset="-120"/>
              </a:rPr>
              <a:t>月</a:t>
            </a:r>
            <a:r>
              <a:rPr lang="en-US" altLang="zh-TW" b="1" dirty="0" smtClean="0">
                <a:latin typeface="標楷體" pitchFamily="65" charset="-120"/>
                <a:ea typeface="標楷體" pitchFamily="65" charset="-120"/>
              </a:rPr>
              <a:t>1</a:t>
            </a:r>
            <a:r>
              <a:rPr lang="zh-TW" altLang="en-US" b="1" dirty="0" smtClean="0">
                <a:latin typeface="標楷體" pitchFamily="65" charset="-120"/>
                <a:ea typeface="標楷體" pitchFamily="65" charset="-120"/>
              </a:rPr>
              <a:t>日開始</a:t>
            </a:r>
            <a:r>
              <a:rPr lang="en-US" altLang="zh-TW" b="1" dirty="0" smtClean="0">
                <a:latin typeface="標楷體" pitchFamily="65" charset="-120"/>
                <a:ea typeface="標楷體" pitchFamily="65" charset="-120"/>
              </a:rPr>
              <a:t>,</a:t>
            </a:r>
            <a:r>
              <a:rPr lang="zh-TW" altLang="en-US" b="1" dirty="0" smtClean="0">
                <a:latin typeface="標楷體" pitchFamily="65" charset="-120"/>
                <a:ea typeface="標楷體" pitchFamily="65" charset="-120"/>
              </a:rPr>
              <a:t>為與國際計量單位</a:t>
            </a:r>
            <a:r>
              <a:rPr lang="en-US" altLang="zh-TW" sz="2000" b="1" dirty="0" smtClean="0">
                <a:latin typeface="標楷體" pitchFamily="65" charset="-120"/>
                <a:ea typeface="標楷體" pitchFamily="65" charset="-120"/>
              </a:rPr>
              <a:t>( </a:t>
            </a:r>
            <a:r>
              <a:rPr lang="en-US" altLang="zh-TW" sz="2000" b="1" dirty="0" err="1" smtClean="0">
                <a:latin typeface="標楷體" pitchFamily="65" charset="-120"/>
                <a:ea typeface="標楷體" pitchFamily="65" charset="-120"/>
              </a:rPr>
              <a:t>Internation</a:t>
            </a:r>
            <a:r>
              <a:rPr lang="en-US" altLang="zh-TW" sz="2000" b="1" dirty="0" smtClean="0">
                <a:latin typeface="標楷體" pitchFamily="65" charset="-120"/>
                <a:ea typeface="標楷體" pitchFamily="65" charset="-120"/>
              </a:rPr>
              <a:t> System of Unit)</a:t>
            </a:r>
            <a:r>
              <a:rPr lang="zh-TW" altLang="en-US" b="1" dirty="0" smtClean="0">
                <a:latin typeface="標楷體" pitchFamily="65" charset="-120"/>
                <a:ea typeface="標楷體" pitchFamily="65" charset="-120"/>
              </a:rPr>
              <a:t>接軌</a:t>
            </a:r>
            <a:r>
              <a:rPr lang="en-US" altLang="zh-TW" b="1" dirty="0" smtClean="0">
                <a:latin typeface="標楷體" pitchFamily="65" charset="-120"/>
                <a:ea typeface="標楷體" pitchFamily="65" charset="-120"/>
              </a:rPr>
              <a:t>,</a:t>
            </a:r>
            <a:r>
              <a:rPr lang="zh-TW" altLang="en-US" b="1" dirty="0" smtClean="0">
                <a:latin typeface="標楷體" pitchFamily="65" charset="-120"/>
                <a:ea typeface="標楷體" pitchFamily="65" charset="-120"/>
              </a:rPr>
              <a:t>所以將壓力之計量單位由</a:t>
            </a:r>
            <a:r>
              <a:rPr lang="en-US" altLang="zh-TW" b="1" dirty="0" smtClean="0">
                <a:latin typeface="標楷體" pitchFamily="65" charset="-120"/>
                <a:ea typeface="標楷體" pitchFamily="65" charset="-120"/>
              </a:rPr>
              <a:t>kg/cm</a:t>
            </a:r>
            <a:r>
              <a:rPr lang="en-US" altLang="zh-TW" b="1" baseline="30000" dirty="0" smtClean="0">
                <a:latin typeface="標楷體" pitchFamily="65" charset="-120"/>
                <a:ea typeface="標楷體" pitchFamily="65" charset="-120"/>
              </a:rPr>
              <a:t>2 </a:t>
            </a:r>
            <a:r>
              <a:rPr lang="zh-TW" altLang="en-US" b="1" dirty="0" smtClean="0">
                <a:latin typeface="標楷體" pitchFamily="65" charset="-120"/>
                <a:ea typeface="標楷體" pitchFamily="65" charset="-120"/>
              </a:rPr>
              <a:t>改為</a:t>
            </a:r>
            <a:r>
              <a:rPr lang="en-US" altLang="zh-TW" b="1" dirty="0" err="1" smtClean="0">
                <a:latin typeface="標楷體" pitchFamily="65" charset="-120"/>
                <a:ea typeface="標楷體" pitchFamily="65" charset="-120"/>
              </a:rPr>
              <a:t>MPa</a:t>
            </a:r>
            <a:r>
              <a:rPr lang="en-US" altLang="zh-TW" b="1" dirty="0" smtClean="0">
                <a:latin typeface="標楷體" pitchFamily="65" charset="-120"/>
                <a:ea typeface="標楷體" pitchFamily="65" charset="-120"/>
              </a:rPr>
              <a:t> .</a:t>
            </a:r>
          </a:p>
          <a:p>
            <a:pPr>
              <a:buClr>
                <a:schemeClr val="tx1"/>
              </a:buClr>
              <a:buFont typeface="Wingdings" pitchFamily="2" charset="2"/>
              <a:buNone/>
            </a:pPr>
            <a:r>
              <a:rPr lang="en-US" altLang="zh-TW" b="1" dirty="0" smtClean="0">
                <a:latin typeface="標楷體" pitchFamily="65" charset="-120"/>
                <a:ea typeface="標楷體" pitchFamily="65" charset="-120"/>
              </a:rPr>
              <a:t>       1 kg/cm</a:t>
            </a:r>
            <a:r>
              <a:rPr lang="en-US" altLang="zh-TW" b="1" baseline="30000" dirty="0" smtClean="0">
                <a:latin typeface="標楷體" pitchFamily="65" charset="-120"/>
                <a:ea typeface="標楷體" pitchFamily="65" charset="-120"/>
              </a:rPr>
              <a:t>2 </a:t>
            </a:r>
            <a:r>
              <a:rPr lang="en-US" altLang="zh-TW" b="1" dirty="0" smtClean="0">
                <a:latin typeface="標楷體" pitchFamily="65" charset="-120"/>
                <a:ea typeface="標楷體" pitchFamily="65" charset="-120"/>
              </a:rPr>
              <a:t>=0.0980665MPa</a:t>
            </a:r>
          </a:p>
          <a:p>
            <a:pPr>
              <a:buClr>
                <a:schemeClr val="tx1"/>
              </a:buClr>
              <a:buFont typeface="Wingdings" pitchFamily="2" charset="2"/>
              <a:buNone/>
            </a:pPr>
            <a:r>
              <a:rPr lang="en-US" altLang="zh-TW" sz="2800" b="1" baseline="30000" dirty="0" smtClean="0">
                <a:latin typeface="標楷體" pitchFamily="65" charset="-120"/>
                <a:ea typeface="標楷體" pitchFamily="65" charset="-120"/>
              </a:rPr>
              <a:t>           </a:t>
            </a:r>
            <a:r>
              <a:rPr lang="en-US" altLang="zh-TW" sz="2800" b="1" dirty="0" smtClean="0">
                <a:latin typeface="標楷體" pitchFamily="65" charset="-120"/>
                <a:ea typeface="標楷體" pitchFamily="65" charset="-120"/>
              </a:rPr>
              <a:t>1MPa ≒ 10.197 kg/cm</a:t>
            </a:r>
            <a:r>
              <a:rPr lang="en-US" altLang="zh-TW" sz="2800" b="1" baseline="30000" dirty="0" smtClean="0">
                <a:latin typeface="標楷體" pitchFamily="65" charset="-120"/>
                <a:ea typeface="標楷體" pitchFamily="65" charset="-120"/>
              </a:rPr>
              <a:t>2</a:t>
            </a:r>
          </a:p>
          <a:p>
            <a:endParaRPr lang="zh-TW" alt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中庸">
  <a:themeElements>
    <a:clrScheme name="中庸">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中庸">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中庸">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2053</TotalTime>
  <Words>2084</Words>
  <Application>Microsoft Office PowerPoint</Application>
  <PresentationFormat>如螢幕大小 (4:3)</PresentationFormat>
  <Paragraphs>271</Paragraphs>
  <Slides>34</Slides>
  <Notes>1</Notes>
  <HiddenSlides>0</HiddenSlides>
  <MMClips>0</MMClips>
  <ScaleCrop>false</ScaleCrop>
  <HeadingPairs>
    <vt:vector size="6" baseType="variant">
      <vt:variant>
        <vt:lpstr>佈景主題</vt:lpstr>
      </vt:variant>
      <vt:variant>
        <vt:i4>1</vt:i4>
      </vt:variant>
      <vt:variant>
        <vt:lpstr>內嵌 OLE 伺服程式</vt:lpstr>
      </vt:variant>
      <vt:variant>
        <vt:i4>2</vt:i4>
      </vt:variant>
      <vt:variant>
        <vt:lpstr>投影片標題</vt:lpstr>
      </vt:variant>
      <vt:variant>
        <vt:i4>34</vt:i4>
      </vt:variant>
    </vt:vector>
  </HeadingPairs>
  <TitlesOfParts>
    <vt:vector size="37" baseType="lpstr">
      <vt:lpstr>中庸</vt:lpstr>
      <vt:lpstr>圖表</vt:lpstr>
      <vt:lpstr>多媒體項目</vt:lpstr>
      <vt:lpstr>中華民國工業氣體協會  鋼瓶安全檢驗站專業人員107年度教育訓練  鋼瓶檢驗實務</vt:lpstr>
      <vt:lpstr>鋼瓶檢驗實務</vt:lpstr>
      <vt:lpstr>鋼瓶檢驗實務</vt:lpstr>
      <vt:lpstr>鋼瓶檢驗實務 </vt:lpstr>
      <vt:lpstr>鋼瓶檢驗實務 </vt:lpstr>
      <vt:lpstr>鋼瓶檢驗實務 </vt:lpstr>
      <vt:lpstr>鋼瓶檢驗實務 </vt:lpstr>
      <vt:lpstr>鋼瓶檢驗實務 </vt:lpstr>
      <vt:lpstr>鋼瓶檢驗實務 </vt:lpstr>
      <vt:lpstr>鋼瓶檢驗實務</vt:lpstr>
      <vt:lpstr>鋼瓶檢驗實務</vt:lpstr>
      <vt:lpstr>鋼瓶檢驗實務</vt:lpstr>
      <vt:lpstr>鋼瓶檢驗實務</vt:lpstr>
      <vt:lpstr>鋼瓶檢驗實務</vt:lpstr>
      <vt:lpstr>鋼瓶檢驗實務</vt:lpstr>
      <vt:lpstr>鋼瓶檢驗實務</vt:lpstr>
      <vt:lpstr>鋼瓶檢驗實務</vt:lpstr>
      <vt:lpstr>鋼瓶檢驗實務</vt:lpstr>
      <vt:lpstr>鋼瓶檢驗實務</vt:lpstr>
      <vt:lpstr>鋼瓶檢驗實務</vt:lpstr>
      <vt:lpstr>鋼瓶檢驗實務</vt:lpstr>
      <vt:lpstr>鋼瓶檢驗實務</vt:lpstr>
      <vt:lpstr>鋼瓶檢驗實務</vt:lpstr>
      <vt:lpstr>鋼瓶檢驗實務</vt:lpstr>
      <vt:lpstr>鋼瓶檢驗實務</vt:lpstr>
      <vt:lpstr>鋼瓶檢驗實務</vt:lpstr>
      <vt:lpstr>鋼瓶檢驗實務</vt:lpstr>
      <vt:lpstr>鋼瓶檢驗實務</vt:lpstr>
      <vt:lpstr>鋼瓶檢驗實務</vt:lpstr>
      <vt:lpstr>鋼瓶檢驗實務 </vt:lpstr>
      <vt:lpstr>鋼瓶檢驗實務</vt:lpstr>
      <vt:lpstr>鋼瓶檢驗實務</vt:lpstr>
      <vt:lpstr>鋼瓶檢驗實務 </vt:lpstr>
      <vt:lpstr>鋼瓶檢驗實務 </vt:lpstr>
    </vt:vector>
  </TitlesOfParts>
  <Company>LKPT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中華民國工業氣體協會  鋼瓶安全檢驗站專業人員105年度教育訓練   </dc:title>
  <dc:creator>mis</dc:creator>
  <cp:lastModifiedBy>mis</cp:lastModifiedBy>
  <cp:revision>170</cp:revision>
  <dcterms:created xsi:type="dcterms:W3CDTF">2016-10-28T01:01:57Z</dcterms:created>
  <dcterms:modified xsi:type="dcterms:W3CDTF">2018-11-15T06:33:56Z</dcterms:modified>
</cp:coreProperties>
</file>